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Halant SemiBold"/>
      <p:regular r:id="rId10"/>
      <p:bold r:id="rId11"/>
    </p:embeddedFont>
    <p:embeddedFont>
      <p:font typeface="Inter SemiBold"/>
      <p:regular r:id="rId12"/>
      <p:bold r:id="rId13"/>
      <p:italic r:id="rId14"/>
      <p:boldItalic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4558533-C881-4AD4-9A21-5B74B24AE574}">
  <a:tblStyle styleId="{64558533-C881-4AD4-9A21-5B74B24AE574}"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88C50D5-1C97-4AC2-8BDD-ED36F2C5520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font" Target="fonts/HalantSemiBold-bold.fntdata"/><Relationship Id="rId22" Type="http://schemas.openxmlformats.org/officeDocument/2006/relationships/font" Target="fonts/PlusJakartaSans-italic.fntdata"/><Relationship Id="rId10" Type="http://schemas.openxmlformats.org/officeDocument/2006/relationships/font" Target="fonts/HalantSemiBold-regular.fntdata"/><Relationship Id="rId21" Type="http://schemas.openxmlformats.org/officeDocument/2006/relationships/font" Target="fonts/PlusJakartaSans-bold.fntdata"/><Relationship Id="rId13" Type="http://schemas.openxmlformats.org/officeDocument/2006/relationships/font" Target="fonts/InterSemiBold-bold.fntdata"/><Relationship Id="rId12" Type="http://schemas.openxmlformats.org/officeDocument/2006/relationships/font" Target="fonts/InterSemiBold-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f64d25e7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f64d25e7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310a0bfe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310a0bfe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272c80720c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272c80720c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{64558533-C881-4AD4-9A21-5B74B24AE574}</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23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marR="0" rtl="0" algn="r">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{64558533-C881-4AD4-9A21-5B74B24AE574}</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period of rapid economic and social change in the United States, marked by the shift from a largely agrarian, self-sufficient economy to a more industrialized, market-based one</a:t>
                      </a:r>
                      <a:endParaRPr sz="23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200">
                          <a:latin typeface="Inter"/>
                          <a:ea typeface="Inter"/>
                          <a:cs typeface="Inter"/>
                          <a:sym typeface="Inter"/>
                        </a:rPr>
                        <a:t>“... this market revolution was on the minds of nearly everyone in the United States between the Revolution and the Civil War, and it colored (if it did not dictate) their reaction to a host of public issues ranging from banking and money to bankruptcy, land policy, tariffs, manufacturing, democracy, and the expansion of slavery.”</a:t>
                      </a:r>
                      <a:endParaRPr sz="1200">
                        <a:latin typeface="Inter"/>
                        <a:ea typeface="Inter"/>
                        <a:cs typeface="Inter"/>
                        <a:sym typeface="Inter"/>
                      </a:endParaRPr>
                    </a:p>
                    <a:p>
                      <a:pPr indent="-304800" lvl="0" marL="457200" marR="0" rtl="0" algn="r">
                        <a:spcBef>
                          <a:spcPts val="0"/>
                        </a:spcBef>
                        <a:spcAft>
                          <a:spcPts val="0"/>
                        </a:spcAft>
                        <a:buSzPts val="1200"/>
                        <a:buFont typeface="Inter"/>
                        <a:buChar char="-"/>
                      </a:pPr>
                      <a:r>
                        <a:rPr lang="en" sz="1200">
                          <a:latin typeface="Inter"/>
                          <a:ea typeface="Inter"/>
                          <a:cs typeface="Inter"/>
                          <a:sym typeface="Inter"/>
                        </a:rPr>
                        <a:t>John Lauritz Larson, </a:t>
                      </a:r>
                      <a:r>
                        <a:rPr i="1" lang="en" sz="1200">
                          <a:latin typeface="Inter"/>
                          <a:ea typeface="Inter"/>
                          <a:cs typeface="Inter"/>
                          <a:sym typeface="Inter"/>
                        </a:rPr>
                        <a:t>The Market Revolution in America: Liberty, Ambition, and the Eclipse of the Common Good</a:t>
                      </a:r>
                      <a:r>
                        <a:rPr lang="en" sz="1200">
                          <a:latin typeface="Inter"/>
                          <a:ea typeface="Inter"/>
                          <a:cs typeface="Inter"/>
                          <a:sym typeface="Inter"/>
                        </a:rPr>
                        <a:t>, 2009.</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700">
                <a:solidFill>
                  <a:schemeClr val="dk1"/>
                </a:solidFill>
                <a:latin typeface="Plus Jakarta Sans"/>
                <a:ea typeface="Plus Jakarta Sans"/>
                <a:cs typeface="Plus Jakarta Sans"/>
                <a:sym typeface="Plus Jakarta Sans"/>
              </a:rPr>
              <a:t>Market Revolution</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graphicFrame>
        <p:nvGraphicFramePr>
          <p:cNvPr id="75" name="Google Shape;75;p16"/>
          <p:cNvGraphicFramePr/>
          <p:nvPr/>
        </p:nvGraphicFramePr>
        <p:xfrm>
          <a:off x="458125" y="189950"/>
          <a:ext cx="3000000" cy="3000000"/>
        </p:xfrm>
        <a:graphic>
          <a:graphicData uri="http://schemas.openxmlformats.org/drawingml/2006/table">
            <a:tbl>
              <a:tblPr>
                <a:noFill/>
                <a:tableStyleId>{A88C50D5-1C97-4AC2-8BDD-ED36F2C5520A}</a:tableStyleId>
              </a:tblPr>
              <a:tblGrid>
                <a:gridCol w="2180350"/>
              </a:tblGrid>
              <a:tr h="674425">
                <a:tc>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Give One</a:t>
                      </a:r>
                      <a:endParaRPr>
                        <a:latin typeface="Halant SemiBold"/>
                        <a:ea typeface="Halant SemiBold"/>
                        <a:cs typeface="Halant SemiBold"/>
                        <a:sym typeface="Halant SemiBold"/>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38E0A3"/>
                    </a:solidFill>
                  </a:tcPr>
                </a:tc>
              </a:tr>
              <a:tr h="1877275">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Inter SemiBold"/>
                          <a:ea typeface="Inter SemiBold"/>
                          <a:cs typeface="Inter SemiBold"/>
                          <a:sym typeface="Inter SemiBold"/>
                        </a:rPr>
                        <a:t>PROMPT:</a:t>
                      </a:r>
                      <a:endParaRPr>
                        <a:solidFill>
                          <a:schemeClr val="dk1"/>
                        </a:solidFill>
                        <a:latin typeface="Inter SemiBold"/>
                        <a:ea typeface="Inter SemiBold"/>
                        <a:cs typeface="Inter SemiBold"/>
                        <a:sym typeface="Inter SemiBold"/>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Student Name</a:t>
                      </a:r>
                      <a:endParaRPr>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What makes something a “good” invention?</a:t>
                      </a:r>
                      <a:endParaRPr>
                        <a:solidFill>
                          <a:schemeClr val="dk1"/>
                        </a:solidFill>
                        <a:latin typeface="Inter SemiBold"/>
                        <a:ea typeface="Inter SemiBold"/>
                        <a:cs typeface="Inter SemiBold"/>
                        <a:sym typeface="Inter SemiBold"/>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99300">
                <a:tc>
                  <a:txBody>
                    <a:bodyPr/>
                    <a:lstStyle/>
                    <a:p>
                      <a:pPr indent="0" lvl="0" marL="0" rtl="0" algn="ctr">
                        <a:spcBef>
                          <a:spcPts val="0"/>
                        </a:spcBef>
                        <a:spcAft>
                          <a:spcPts val="0"/>
                        </a:spcAft>
                        <a:buNone/>
                      </a:pPr>
                      <a:r>
                        <a:rPr lang="en">
                          <a:solidFill>
                            <a:schemeClr val="dk1"/>
                          </a:solidFill>
                          <a:latin typeface="Inter SemiBold"/>
                          <a:ea typeface="Inter SemiBold"/>
                          <a:cs typeface="Inter SemiBold"/>
                          <a:sym typeface="Inter SemiBold"/>
                        </a:rPr>
                        <a:t>MY ANSWER:</a:t>
                      </a:r>
                      <a:endParaRPr>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b="1">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76" name="Google Shape;76;p16"/>
          <p:cNvGraphicFramePr/>
          <p:nvPr/>
        </p:nvGraphicFramePr>
        <p:xfrm>
          <a:off x="2638500" y="189938"/>
          <a:ext cx="3000000" cy="3000000"/>
        </p:xfrm>
        <a:graphic>
          <a:graphicData uri="http://schemas.openxmlformats.org/drawingml/2006/table">
            <a:tbl>
              <a:tblPr>
                <a:noFill/>
                <a:tableStyleId>{A88C50D5-1C97-4AC2-8BDD-ED36F2C5520A}</a:tableStyleId>
              </a:tblPr>
              <a:tblGrid>
                <a:gridCol w="2056775"/>
                <a:gridCol w="2056775"/>
                <a:gridCol w="2056775"/>
              </a:tblGrid>
              <a:tr h="669925">
                <a:tc gridSpan="3">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Get One</a:t>
                      </a:r>
                      <a:endParaRPr>
                        <a:latin typeface="Halant SemiBold"/>
                        <a:ea typeface="Halant SemiBold"/>
                        <a:cs typeface="Halant SemiBold"/>
                        <a:sym typeface="Halant SemiBold"/>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38E0A3"/>
                    </a:solidFill>
                  </a:tcPr>
                </a:tc>
                <a:tc hMerge="1"/>
                <a:tc hMerge="1"/>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7" name="Google Shape;77;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