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Lst>
  <p:sldSz cy="10058400" cx="7772400"/>
  <p:notesSz cx="6858000" cy="9144000"/>
  <p:embeddedFontLst>
    <p:embeddedFont>
      <p:font typeface="Halant"/>
      <p:regular r:id="rId23"/>
      <p:bold r:id="rId24"/>
    </p:embeddedFont>
    <p:embeddedFont>
      <p:font typeface="Inter"/>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2BBCCB-4F6D-4B8D-87C8-D5BB4F1CBE02}">
  <a:tblStyle styleId="{3C2BBCCB-4F6D-4B8D-87C8-D5BB4F1CBE0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12D4506-AD92-4E41-A7EE-C05168BF71D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font" Target="fonts/Halant-bold.fntdata"/><Relationship Id="rId23" Type="http://schemas.openxmlformats.org/officeDocument/2006/relationships/font" Target="fonts/Halant-regular.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35f4fa262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35f4fa262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435f4fa262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435f4fa262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35f4fa262_0_1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435f4fa262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35f4fa262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3435f4fa262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35f4fa262_0_4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435f4fa262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3435f4fa262_0_4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3435f4fa262_0_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35f4fa262_0_1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35f4fa262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435f4fa262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435f4fa262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435f4fa262_0_3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435f4fa262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35f4fa262_0_4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435f4fa262_0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435f4fa262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435f4fa262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35f4fa262_0_3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435f4fa262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435f4fa262_0_3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435f4fa262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435f4fa262_0_3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435f4fa262_0_3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hyperlink" Target="https://www.youtube.com/watch?v=Rr6nqrfzFR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digitalcollections.nypl.org/items/b9305106-c420-f764-e040-e00a180658db" TargetMode="External"/><Relationship Id="rId6" Type="http://schemas.openxmlformats.org/officeDocument/2006/relationships/hyperlink" Target="https://digitalcollections.nypl.org/items/b9305106-c421-f764-e040-e00a180658db" TargetMode="External"/><Relationship Id="rId7" Type="http://schemas.openxmlformats.org/officeDocument/2006/relationships/hyperlink" Target="https://digitalcollections.nypl.org/items/870d6ad4-9625-9a3a-e040-e00a1806516e" TargetMode="External"/><Relationship Id="rId8" Type="http://schemas.openxmlformats.org/officeDocument/2006/relationships/hyperlink" Target="https://lincolnmullen.com/projects/slaver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hyperlink" Target="https://www.youtube.com/watch?v=Rr6nqrfzFR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digitalcollections.nypl.org/items/b9305106-c420-f764-e040-e00a180658db" TargetMode="External"/><Relationship Id="rId6" Type="http://schemas.openxmlformats.org/officeDocument/2006/relationships/hyperlink" Target="https://digitalcollections.nypl.org/items/b9305106-c421-f764-e040-e00a180658db" TargetMode="External"/><Relationship Id="rId7" Type="http://schemas.openxmlformats.org/officeDocument/2006/relationships/hyperlink" Target="https://digitalcollections.nypl.org/items/870d6ad4-9625-9a3a-e040-e00a1806516e" TargetMode="External"/><Relationship Id="rId8" Type="http://schemas.openxmlformats.org/officeDocument/2006/relationships/hyperlink" Target="https://lincolnmullen.com/projects/slaver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Domestic Slave Trade</a:t>
            </a:r>
            <a:endParaRPr sz="19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82188" y="1814150"/>
          <a:ext cx="3000000" cy="3000000"/>
        </p:xfrm>
        <a:graphic>
          <a:graphicData uri="http://schemas.openxmlformats.org/drawingml/2006/table">
            <a:tbl>
              <a:tblPr>
                <a:noFill/>
                <a:tableStyleId>{3C2BBCCB-4F6D-4B8D-87C8-D5BB4F1CBE02}</a:tableStyleId>
              </a:tblPr>
              <a:tblGrid>
                <a:gridCol w="4968250"/>
                <a:gridCol w="2039875"/>
              </a:tblGrid>
              <a:tr h="70615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the Early Republic, the domestic slave trade in the U.S. grew rapidly economic changes, territorial growth, and regional specialization.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When the Louisiana Purchase in 1803 opened vast new lands in the South for farming,plantation owners wanted to increase profits by expanding cotton and sugar production.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Since the international slave trade was banned in 1808, enslavers turned to the domestic slave trade, relocating enslaved people from older states like Virginia and Maryland to the Deep South. This forced migration, known as the Second Middle Passage, was brutal and traumatic.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 major economic cause of this expansion was the Market Revolution, a period of rapid growth in transportation, communication, and manufacturing.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Inventions like the cotton gin (1793) made cotton production faster and more profitable, especially in the South, while new infrastructure such as steamboats, canals, and railroads made it easier to move goods—and people—across long distances.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the South became increasingly focused on growing cotton for export, the North and Europe became centers for processing that cotton into textiles. This created a system of regional specialization, where Southern agriculture relied heavily on enslaved labor to fuel both national and international economies.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Another factor contributing to the domestic slave trade was soil exhaustion in the Upper South. Decades of tobacco farming in eastern states had depleted the soil, making it less profitable to grow crops. Rather than switching to new crops, many plantation owners began selling enslaved people to cotton plantations in the Deep South, where the land was still fertile and demand for labor was growing. This shift made slavery even more profitable, as traders earned money from the sale and relocation of human beings.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domestic slave trade was devastating for enslaved people. Families were torn apart, and people were often forced to march hundreds of miles in chains to unfamiliar places. Despite these horrors, many enslaved people resisted in both subtle and direct ways—by running away, working slowly, learning to read and write in secret, or forming strong family and community ties, even when biological families were separated. Still, the domestic slave trade remained a cornerstone of the Southern economy and helped fuel the rise of American industrial capitalism until slavery was abolished in 1865.</a:t>
                      </a:r>
                      <a:endParaRPr sz="11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hat factors fueled the expansion of the domestic slave trade?</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solidFill>
                            <a:srgbClr val="000000"/>
                          </a:solidFill>
                          <a:latin typeface="Inter"/>
                          <a:ea typeface="Inter"/>
                          <a:cs typeface="Inter"/>
                          <a:sym typeface="Inter"/>
                        </a:rPr>
                        <a:t>Wh</a:t>
                      </a:r>
                      <a:r>
                        <a:rPr lang="en" sz="1100">
                          <a:latin typeface="Inter"/>
                          <a:ea typeface="Inter"/>
                          <a:cs typeface="Inter"/>
                          <a:sym typeface="Inter"/>
                        </a:rPr>
                        <a:t>at was the Second Middle Passage?</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a:t>
                      </a:r>
                      <a:r>
                        <a:rPr lang="en" sz="1100">
                          <a:latin typeface="Inter"/>
                          <a:ea typeface="Inter"/>
                          <a:cs typeface="Inter"/>
                          <a:sym typeface="Inter"/>
                        </a:rPr>
                        <a:t>What was the Market Revolution?</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latin typeface="Inter"/>
                          <a:ea typeface="Inter"/>
                          <a:cs typeface="Inter"/>
                          <a:sym typeface="Inter"/>
                        </a:rPr>
                        <a:t>How were the northern and southern economies connected?</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hy did slavery become more profitable?</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latin typeface="Inter"/>
                          <a:ea typeface="Inter"/>
                          <a:cs typeface="Inter"/>
                          <a:sym typeface="Inter"/>
                        </a:rPr>
                        <a:t>F</a:t>
                      </a:r>
                      <a:r>
                        <a:rPr b="1" lang="en" sz="1100">
                          <a:solidFill>
                            <a:srgbClr val="000000"/>
                          </a:solidFill>
                          <a:latin typeface="Inter"/>
                          <a:ea typeface="Inter"/>
                          <a:cs typeface="Inter"/>
                          <a:sym typeface="Inter"/>
                        </a:rPr>
                        <a:t>. </a:t>
                      </a:r>
                      <a:r>
                        <a:rPr lang="en" sz="1100">
                          <a:latin typeface="Inter"/>
                          <a:ea typeface="Inter"/>
                          <a:cs typeface="Inter"/>
                          <a:sym typeface="Inter"/>
                        </a:rPr>
                        <a:t>How did enslaved people resist?</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0" name="Google Shape;150;p37"/>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1" name="Google Shape;151;p37"/>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sp>
        <p:nvSpPr>
          <p:cNvPr id="238" name="Google Shape;238;p4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Domestic Slave Trade (Exemplar)</a:t>
            </a:r>
            <a:endParaRPr sz="1900">
              <a:latin typeface="Halant"/>
              <a:ea typeface="Halant"/>
              <a:cs typeface="Halant"/>
              <a:sym typeface="Halant"/>
            </a:endParaRPr>
          </a:p>
        </p:txBody>
      </p:sp>
      <p:pic>
        <p:nvPicPr>
          <p:cNvPr id="239" name="Google Shape;239;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42" name="Google Shape;242;p46"/>
          <p:cNvGraphicFramePr/>
          <p:nvPr/>
        </p:nvGraphicFramePr>
        <p:xfrm>
          <a:off x="382188" y="1814150"/>
          <a:ext cx="3000000" cy="3000000"/>
        </p:xfrm>
        <a:graphic>
          <a:graphicData uri="http://schemas.openxmlformats.org/drawingml/2006/table">
            <a:tbl>
              <a:tblPr>
                <a:noFill/>
                <a:tableStyleId>{3C2BBCCB-4F6D-4B8D-87C8-D5BB4F1CBE02}</a:tableStyleId>
              </a:tblPr>
              <a:tblGrid>
                <a:gridCol w="4968250"/>
                <a:gridCol w="2039875"/>
              </a:tblGrid>
              <a:tr h="70615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the Early Republic, the domestic slave trade in the U.S. grew rapidly economic changes, territorial growth, and regional specialization.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When the Louisiana Purchase in 1803 opened vast new lands in the South for farming,plantation owners wanted to increase profits by expanding cotton and sugar production.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Since the international slave trade was banned in 1808, enslavers turned to the domestic slave trade, relocating enslaved people from older states like Virginia and Maryland to the Deep South. This forced migration, known as the Second Middle Passage, was brutal and traumatic.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 major economic cause of this expansion was the Market Revolution, a period of rapid growth in transportation, communication, and manufacturing.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Inventions like the cotton gin (1793) made cotton production faster and more profitable, especially in the South, while new infrastructure such as steamboats, canals, and railroads made it easier to move goods—and people—across long distances.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the South became increasingly focused on growing cotton for export, the North and Europe became centers for processing that cotton into textiles. This created a system of regional specialization, where Southern agriculture relied heavily on enslaved labor to fuel both national and international economies.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Another factor contributing to the domestic slave trade was soil exhaustion in the Upper South. Decades of tobacco farming in eastern states had depleted the soil, making it less profitable to grow crops. Rather than switching to new crops, many plantation owners began selling enslaved people to cotton plantations in the Deep South, where the land was still fertile and demand for labor was growing. This shift made slavery even more profitable, as traders earned money from the sale and relocation of human beings.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domestic slave trade was devastating for enslaved people. Families were torn apart, and people were often forced to march hundreds of miles in chains to unfamiliar places. Despite these horrors, many enslaved people resisted in both subtle and direct ways—by running away, working slowly, learning to read and write in secret, or forming strong family and community ties, even when biological families were separated. Still, the domestic slave trade remained a cornerstone of the Southern economy and helped fuel the rise of American industrial capitalism until slavery was abolished in 1865.</a:t>
                      </a:r>
                      <a:endParaRPr sz="11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hat factors fueled the expansion of the domestic slave trade?</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Economic changes, territorial growth, and regional specialization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solidFill>
                            <a:srgbClr val="000000"/>
                          </a:solidFill>
                          <a:latin typeface="Inter"/>
                          <a:ea typeface="Inter"/>
                          <a:cs typeface="Inter"/>
                          <a:sym typeface="Inter"/>
                        </a:rPr>
                        <a:t>Wh</a:t>
                      </a:r>
                      <a:r>
                        <a:rPr lang="en" sz="1100">
                          <a:latin typeface="Inter"/>
                          <a:ea typeface="Inter"/>
                          <a:cs typeface="Inter"/>
                          <a:sym typeface="Inter"/>
                        </a:rPr>
                        <a:t>at was the Second Middle Passage?</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The forced migration of enslaved people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a:t>
                      </a:r>
                      <a:r>
                        <a:rPr lang="en" sz="1100">
                          <a:latin typeface="Inter"/>
                          <a:ea typeface="Inter"/>
                          <a:cs typeface="Inter"/>
                          <a:sym typeface="Inter"/>
                        </a:rPr>
                        <a:t>What was the Market Revolution?</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A period of rapid growth in transportation, communication, and manufacturing</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latin typeface="Inter"/>
                          <a:ea typeface="Inter"/>
                          <a:cs typeface="Inter"/>
                          <a:sym typeface="Inter"/>
                        </a:rPr>
                        <a:t>How were the northern and southern economies connected?</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chemeClr val="accent1"/>
                          </a:solidFill>
                          <a:latin typeface="Inter"/>
                          <a:ea typeface="Inter"/>
                          <a:cs typeface="Inter"/>
                          <a:sym typeface="Inter"/>
                        </a:rPr>
                        <a:t>The North processed the cotton grown in the South.</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hy did slavery become more profitable?</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Slave Traders earned money from selling and relocating enslaved persons.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latin typeface="Inter"/>
                          <a:ea typeface="Inter"/>
                          <a:cs typeface="Inter"/>
                          <a:sym typeface="Inter"/>
                        </a:rPr>
                        <a:t>F</a:t>
                      </a:r>
                      <a:r>
                        <a:rPr b="1" lang="en" sz="1100">
                          <a:solidFill>
                            <a:srgbClr val="000000"/>
                          </a:solidFill>
                          <a:latin typeface="Inter"/>
                          <a:ea typeface="Inter"/>
                          <a:cs typeface="Inter"/>
                          <a:sym typeface="Inter"/>
                        </a:rPr>
                        <a:t>. </a:t>
                      </a:r>
                      <a:r>
                        <a:rPr lang="en" sz="1100">
                          <a:latin typeface="Inter"/>
                          <a:ea typeface="Inter"/>
                          <a:cs typeface="Inter"/>
                          <a:sym typeface="Inter"/>
                        </a:rPr>
                        <a:t>How did enslaved people resist?</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They ran away, worked slowly, learned to read and write, formed strong ties, etc.</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43" name="Google Shape;243;p46"/>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44" name="Google Shape;244;p46"/>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45" name="Google Shape;245;p46"/>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pic>
        <p:nvPicPr>
          <p:cNvPr id="250" name="Google Shape;250;p4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1" name="Google Shape;251;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2" name="Google Shape;252;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3" name="Google Shape;253;p47"/>
          <p:cNvGraphicFramePr/>
          <p:nvPr/>
        </p:nvGraphicFramePr>
        <p:xfrm>
          <a:off x="381513" y="1397386"/>
          <a:ext cx="3000000" cy="3000000"/>
        </p:xfrm>
        <a:graphic>
          <a:graphicData uri="http://schemas.openxmlformats.org/drawingml/2006/table">
            <a:tbl>
              <a:tblPr>
                <a:noFill/>
                <a:tableStyleId>{C12D4506-AD92-4E41-A7EE-C05168BF71D5}</a:tableStyleId>
              </a:tblPr>
              <a:tblGrid>
                <a:gridCol w="70731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spcBef>
                          <a:spcPts val="0"/>
                        </a:spcBef>
                        <a:spcAft>
                          <a:spcPts val="0"/>
                        </a:spcAft>
                        <a:buNone/>
                      </a:pPr>
                      <a:r>
                        <a:rPr lang="en" sz="1200">
                          <a:solidFill>
                            <a:schemeClr val="dk1"/>
                          </a:solidFill>
                          <a:highlight>
                            <a:schemeClr val="lt1"/>
                          </a:highlight>
                          <a:latin typeface="Inter"/>
                          <a:ea typeface="Inter"/>
                          <a:cs typeface="Inter"/>
                          <a:sym typeface="Inter"/>
                        </a:rPr>
                        <a:t>Nearly half a million africans survived the middle passage, eventually arriving in the United States. But a Second Middle Passage inside our country was over twice as large in scale. The domestic slave trade fueled the nation's booming cotton economy and, in the process, shattered black families. After Eli Whitney invented the cotton gin in 1793, cotton exploded as a cash crop. You have this technological innovation. The cotton gin makes it quicker easier to separate the seed from the cotton boll itself. And you also have the Louisiana Purchase and the seizing of Indigenous Native American land. As a result of that you have this new land in the west. You have a demand for cotton and demand for labor. Slave owners from states of the upper south sold their slaves to traders who then transported them to the cotton producing states in the deeper south and further to the west. This came to be known as the Second Middle Passage and its effects on the African-American community would be devastating. They were forcibly sold, separated from families-husbands from wives, parents from children, siblings from one another. Forced to make these trips chained and bound together and clearing the way for settlement of white americans, about a million slaves move between these older states and the newer states in the south over the course of three decades in the 19th century. So there's this massive slave trade, domestically, that attends the opening up of the cotton territories and the rise of the cotton kingdom in the South. Countless families became the victims of the largest force migration in our country's history. But there were huge profits to be made off of Black bodies. Once they arrived at their destination, families that had made the journey together often were ripped apart as the slave trade did in Africa. The domestic slave trade scrambles any kind of community that Black people had come to know and it leads to this new round of massive alienation and forces them to start all over again. This horrendous dislocation lasted until the Civil War began but the consequences of the Second Middle Passage devastated generations of Black families.</a:t>
                      </a:r>
                      <a:endParaRPr>
                        <a:solidFill>
                          <a:schemeClr val="dk1"/>
                        </a:solidFill>
                        <a:latin typeface="Inter"/>
                        <a:ea typeface="Inter"/>
                        <a:cs typeface="Inter"/>
                        <a:sym typeface="Inter"/>
                      </a:endParaRPr>
                    </a:p>
                  </a:txBody>
                  <a:tcPr marT="91425" marB="91425" marR="91425" marL="121450"/>
                </a:tc>
              </a:tr>
            </a:tbl>
          </a:graphicData>
        </a:graphic>
      </p:graphicFrame>
      <p:sp>
        <p:nvSpPr>
          <p:cNvPr id="254" name="Google Shape;254;p47"/>
          <p:cNvSpPr txBox="1"/>
          <p:nvPr/>
        </p:nvSpPr>
        <p:spPr>
          <a:xfrm>
            <a:off x="455228" y="524144"/>
            <a:ext cx="69183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latin typeface="Halant"/>
                <a:ea typeface="Halant"/>
                <a:cs typeface="Halant"/>
                <a:sym typeface="Halant"/>
              </a:rPr>
              <a:t>Black History in Two Minutes or so</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Black History in Two Minutes or so presents topics on American history to engage viewers in the African American experience. Historian Henry Louis Gates, Jr. is the executive producer and narrator.</a:t>
            </a:r>
            <a:endParaRPr sz="1200">
              <a:solidFill>
                <a:schemeClr val="dk1"/>
              </a:solidFill>
              <a:latin typeface="Inter"/>
              <a:ea typeface="Inter"/>
              <a:cs typeface="Inter"/>
              <a:sym typeface="Inter"/>
            </a:endParaRPr>
          </a:p>
        </p:txBody>
      </p:sp>
      <p:sp>
        <p:nvSpPr>
          <p:cNvPr id="255" name="Google Shape;255;p4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Second Middle Passage (Exemplar)</a:t>
            </a:r>
            <a:endParaRPr sz="1900">
              <a:solidFill>
                <a:schemeClr val="dk1"/>
              </a:solidFill>
              <a:latin typeface="Halant"/>
              <a:ea typeface="Halant"/>
              <a:cs typeface="Halant"/>
              <a:sym typeface="Halant"/>
            </a:endParaRPr>
          </a:p>
        </p:txBody>
      </p:sp>
      <p:sp>
        <p:nvSpPr>
          <p:cNvPr id="256" name="Google Shape;256;p47"/>
          <p:cNvSpPr txBox="1"/>
          <p:nvPr/>
        </p:nvSpPr>
        <p:spPr>
          <a:xfrm>
            <a:off x="349675" y="6165800"/>
            <a:ext cx="7073100" cy="3740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cotton gin contribute to the growth of the domestic slave trade?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cotton gin made it much faster and easier to separate cotton fibers from seeds, which caused cotton to become a highly profitable crop. As a result, plantation owners demanded more enslaved labor to grow and harvest cotton.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to enslaved families during the Second Middle Passage?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Enslaved families were often torn apart. They were sold, chained, and forced to travel long distances to new plantations in the Deep South, often arriving only to be separated again.</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video suggest about the connection between technology, land expansion and slavery?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Technological innovation (like the cotton gin), land expansion (through the Louisiana Purchase and the seizure of Native land), and slavery were all closely linked. They increased the demand for cotton and labor, which led to a massive increase in the domestic slave trade and the forced movement of nearly a million enslaved people.</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rgbClr val="E95C3D"/>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0" name="Shape 260"/>
        <p:cNvGrpSpPr/>
        <p:nvPr/>
      </p:nvGrpSpPr>
      <p:grpSpPr>
        <a:xfrm>
          <a:off x="0" y="0"/>
          <a:ext cx="0" cy="0"/>
          <a:chOff x="0" y="0"/>
          <a:chExt cx="0" cy="0"/>
        </a:xfrm>
      </p:grpSpPr>
      <p:pic>
        <p:nvPicPr>
          <p:cNvPr id="261" name="Google Shape;261;p4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62" name="Google Shape;262;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3" name="Google Shape;263;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4" name="Google Shape;264;p4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 Analysis</a:t>
            </a:r>
            <a:endParaRPr sz="1900">
              <a:solidFill>
                <a:schemeClr val="dk1"/>
              </a:solidFill>
              <a:latin typeface="Halant"/>
              <a:ea typeface="Halant"/>
              <a:cs typeface="Halant"/>
              <a:sym typeface="Halant"/>
            </a:endParaRPr>
          </a:p>
        </p:txBody>
      </p:sp>
      <p:sp>
        <p:nvSpPr>
          <p:cNvPr id="265" name="Google Shape;265;p48"/>
          <p:cNvSpPr txBox="1"/>
          <p:nvPr/>
        </p:nvSpPr>
        <p:spPr>
          <a:xfrm>
            <a:off x="1843500" y="506450"/>
            <a:ext cx="5439000" cy="1188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Quantitative Analysis</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000">
              <a:latin typeface="Inter"/>
              <a:ea typeface="Inter"/>
              <a:cs typeface="Inter"/>
              <a:sym typeface="Inter"/>
            </a:endParaRPr>
          </a:p>
        </p:txBody>
      </p:sp>
      <p:pic>
        <p:nvPicPr>
          <p:cNvPr id="266" name="Google Shape;266;p48"/>
          <p:cNvPicPr preferRelativeResize="0"/>
          <p:nvPr/>
        </p:nvPicPr>
        <p:blipFill rotWithShape="1">
          <a:blip r:embed="rId4">
            <a:alphaModFix/>
          </a:blip>
          <a:srcRect b="0" l="0" r="0" t="0"/>
          <a:stretch/>
        </p:blipFill>
        <p:spPr>
          <a:xfrm>
            <a:off x="490000" y="506463"/>
            <a:ext cx="1188875" cy="1188875"/>
          </a:xfrm>
          <a:prstGeom prst="rect">
            <a:avLst/>
          </a:prstGeom>
          <a:noFill/>
          <a:ln>
            <a:noFill/>
          </a:ln>
        </p:spPr>
      </p:pic>
      <p:sp>
        <p:nvSpPr>
          <p:cNvPr id="267" name="Google Shape;267;p48"/>
          <p:cNvSpPr txBox="1"/>
          <p:nvPr/>
        </p:nvSpPr>
        <p:spPr>
          <a:xfrm>
            <a:off x="506400" y="1695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View the various charts and maps and analyze using a Notice, Wonder, Think Approach. Then write one development that remained consistent throughout (continuity) and one development that changed over the period.</a:t>
            </a:r>
            <a:endParaRPr sz="1200">
              <a:solidFill>
                <a:schemeClr val="dk1"/>
              </a:solidFill>
              <a:latin typeface="Halant"/>
              <a:ea typeface="Halant"/>
              <a:cs typeface="Halant"/>
              <a:sym typeface="Halant"/>
            </a:endParaRPr>
          </a:p>
        </p:txBody>
      </p:sp>
      <p:graphicFrame>
        <p:nvGraphicFramePr>
          <p:cNvPr id="268" name="Google Shape;268;p48"/>
          <p:cNvGraphicFramePr/>
          <p:nvPr/>
        </p:nvGraphicFramePr>
        <p:xfrm>
          <a:off x="447700" y="2476500"/>
          <a:ext cx="3000000" cy="3000000"/>
        </p:xfrm>
        <a:graphic>
          <a:graphicData uri="http://schemas.openxmlformats.org/drawingml/2006/table">
            <a:tbl>
              <a:tblPr>
                <a:noFill/>
                <a:tableStyleId>{C12D4506-AD92-4E41-A7EE-C05168BF71D5}</a:tableStyleId>
              </a:tblPr>
              <a:tblGrid>
                <a:gridCol w="1719250"/>
                <a:gridCol w="1719250"/>
                <a:gridCol w="1719250"/>
                <a:gridCol w="17192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MAP/GRAPH</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5"/>
                        </a:rPr>
                        <a:t>The Atlantic migration number and percent of African arrivals, 1450-1867</a:t>
                      </a:r>
                      <a:endParaRPr b="1" sz="1200">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More than half of all enslaved Africans were transported between 1701 and 1800.</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Why did the number of enslaved Africans increase so much during the 1700s?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transatlantic slave trade was a massive and growing system that got worse over time.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6"/>
                        </a:rPr>
                        <a:t>The domestic slave trade, 1790-1799</a:t>
                      </a:r>
                      <a:endParaRPr b="1" sz="1200">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States like Virginia and Maryland are exporting large numbers of enslaved people.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What caused such a high demand for enslaved labor in the Deep South?</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growth of slavery in the Deep South depended on the forced migration of people from the Upper South.</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7"/>
                        </a:rPr>
                        <a:t>The Domestic Slave Trade 1808-1865</a:t>
                      </a:r>
                      <a:endParaRPr b="1" sz="1200">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Some enslaved people were still smuggled from the Caribbean despite the 1808 ban.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How did cities like New Orleans become central to the domestic slave trade?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Even after the importation ban, the U.S. continued to profit from slavery through internal trade.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1500"/>
                        </a:spcBef>
                        <a:spcAft>
                          <a:spcPts val="0"/>
                        </a:spcAft>
                        <a:buNone/>
                      </a:pPr>
                      <a:r>
                        <a:rPr b="1" lang="en" sz="1200" u="sng">
                          <a:solidFill>
                            <a:schemeClr val="hlink"/>
                          </a:solidFill>
                          <a:highlight>
                            <a:srgbClr val="FFFFFF"/>
                          </a:highlight>
                          <a:latin typeface="Inter"/>
                          <a:ea typeface="Inter"/>
                          <a:cs typeface="Inter"/>
                          <a:sym typeface="Inter"/>
                          <a:hlinkClick r:id="rId8"/>
                        </a:rPr>
                        <a:t>The Spread of U.S. Slavery, 1790–1860</a:t>
                      </a:r>
                      <a:endParaRPr b="1" sz="1200">
                        <a:solidFill>
                          <a:srgbClr val="222222"/>
                        </a:solidFill>
                        <a:highlight>
                          <a:srgbClr val="FFFFFF"/>
                        </a:highlight>
                        <a:latin typeface="Inter"/>
                        <a:ea typeface="Inter"/>
                        <a:cs typeface="Inter"/>
                        <a:sym typeface="Inter"/>
                      </a:endParaRPr>
                    </a:p>
                    <a:p>
                      <a:pPr indent="0" lvl="0" marL="0" rtl="0" algn="l">
                        <a:lnSpc>
                          <a:spcPct val="100000"/>
                        </a:lnSpc>
                        <a:spcBef>
                          <a:spcPts val="1500"/>
                        </a:spcBef>
                        <a:spcAft>
                          <a:spcPts val="0"/>
                        </a:spcAft>
                        <a:buNone/>
                      </a:pPr>
                      <a:r>
                        <a:rPr b="1" lang="en" sz="1200">
                          <a:latin typeface="Inter"/>
                          <a:ea typeface="Inter"/>
                          <a:cs typeface="Inter"/>
                          <a:sym typeface="Inter"/>
                        </a:rPr>
                        <a:t>(Click on each decade of the timeline)</a:t>
                      </a:r>
                      <a:endParaRPr b="1" sz="1200">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spread west and south. In each decade there was an increased density in the those regions.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What economic factors contributed to the westward expansion of slavery during this period?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decline of slavery in the North and its growth in the South show a major change that led to conflict.</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269" name="Google Shape;269;p48"/>
          <p:cNvGraphicFramePr/>
          <p:nvPr/>
        </p:nvGraphicFramePr>
        <p:xfrm>
          <a:off x="952550" y="8111675"/>
          <a:ext cx="3000000" cy="3000000"/>
        </p:xfrm>
        <a:graphic>
          <a:graphicData uri="http://schemas.openxmlformats.org/drawingml/2006/table">
            <a:tbl>
              <a:tblPr>
                <a:noFill/>
                <a:tableStyleId>{C12D4506-AD92-4E41-A7EE-C05168BF71D5}</a:tableStyleId>
              </a:tblPr>
              <a:tblGrid>
                <a:gridCol w="2933700"/>
                <a:gridCol w="2933700"/>
              </a:tblGrid>
              <a:tr h="356800">
                <a:tc>
                  <a:txBody>
                    <a:bodyPr/>
                    <a:lstStyle/>
                    <a:p>
                      <a:pPr indent="0" lvl="0" marL="0" rtl="0" algn="ctr">
                        <a:spcBef>
                          <a:spcPts val="0"/>
                        </a:spcBef>
                        <a:spcAft>
                          <a:spcPts val="0"/>
                        </a:spcAft>
                        <a:buNone/>
                      </a:pPr>
                      <a:r>
                        <a:rPr b="1" lang="en" sz="1200">
                          <a:latin typeface="Inter"/>
                          <a:ea typeface="Inter"/>
                          <a:cs typeface="Inter"/>
                          <a:sym typeface="Inter"/>
                        </a:rPr>
                        <a:t>CONTINUITY</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CHANGE</a:t>
                      </a:r>
                      <a:endParaRPr b="1" sz="1200">
                        <a:latin typeface="Inter"/>
                        <a:ea typeface="Inter"/>
                        <a:cs typeface="Inter"/>
                        <a:sym typeface="Inter"/>
                      </a:endParaRPr>
                    </a:p>
                  </a:txBody>
                  <a:tcPr marT="91425" marB="91425" marR="91425" marL="91425">
                    <a:solidFill>
                      <a:srgbClr val="CCCCCC"/>
                    </a:solidFill>
                  </a:tcPr>
                </a:tc>
              </a:tr>
              <a:tr h="5658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Enslaved people were continually treated as property and forcibly moved to supply labor for expanding economies.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scale of the domestic slave trade grew, with more enslaved people moved and new trade centers developing further west and south.</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3" name="Shape 273"/>
        <p:cNvGrpSpPr/>
        <p:nvPr/>
      </p:nvGrpSpPr>
      <p:grpSpPr>
        <a:xfrm>
          <a:off x="0" y="0"/>
          <a:ext cx="0" cy="0"/>
          <a:chOff x="0" y="0"/>
          <a:chExt cx="0" cy="0"/>
        </a:xfrm>
      </p:grpSpPr>
      <p:pic>
        <p:nvPicPr>
          <p:cNvPr id="274" name="Google Shape;274;p4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75" name="Google Shape;275;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6" name="Google Shape;276;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7" name="Google Shape;277;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 (Exemplar)</a:t>
            </a:r>
            <a:endParaRPr sz="1900">
              <a:solidFill>
                <a:schemeClr val="dk1"/>
              </a:solidFill>
              <a:latin typeface="Halant"/>
              <a:ea typeface="Halant"/>
              <a:cs typeface="Halant"/>
              <a:sym typeface="Halant"/>
            </a:endParaRPr>
          </a:p>
        </p:txBody>
      </p:sp>
      <p:sp>
        <p:nvSpPr>
          <p:cNvPr id="278" name="Google Shape;278;p49"/>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279" name="Google Shape;279;p49"/>
          <p:cNvGraphicFramePr/>
          <p:nvPr/>
        </p:nvGraphicFramePr>
        <p:xfrm>
          <a:off x="381500" y="1409700"/>
          <a:ext cx="3000000" cy="3000000"/>
        </p:xfrm>
        <a:graphic>
          <a:graphicData uri="http://schemas.openxmlformats.org/drawingml/2006/table">
            <a:tbl>
              <a:tblPr>
                <a:noFill/>
                <a:tableStyleId>{C12D4506-AD92-4E41-A7EE-C05168BF71D5}</a:tableStyleId>
              </a:tblPr>
              <a:tblGrid>
                <a:gridCol w="1771375"/>
                <a:gridCol w="1771375"/>
                <a:gridCol w="1771375"/>
                <a:gridCol w="1771375"/>
              </a:tblGrid>
              <a:tr h="381000">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SOURCE</a:t>
                      </a:r>
                      <a:endParaRPr b="1" sz="1200">
                        <a:solidFill>
                          <a:schemeClr val="dk1"/>
                        </a:solidFill>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THREE DETAILS</a:t>
                      </a:r>
                      <a:endParaRPr b="1" sz="1200">
                        <a:solidFill>
                          <a:schemeClr val="dk1"/>
                        </a:solidFill>
                        <a:latin typeface="Inter"/>
                        <a:ea typeface="Inter"/>
                        <a:cs typeface="Inter"/>
                        <a:sym typeface="Inter"/>
                      </a:endParaRPr>
                    </a:p>
                  </a:txBody>
                  <a:tcPr marT="91425" marB="91425" marR="91425" marL="91425">
                    <a:solidFill>
                      <a:srgbClr val="CCCCCC"/>
                    </a:solidFill>
                  </a:tcPr>
                </a:tc>
                <a:tc hMerge="1"/>
                <a:tc hMerge="1"/>
              </a:tr>
              <a:tr h="381000">
                <a:tc rowSpan="3">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Sharon McMahon, </a:t>
                      </a:r>
                      <a:r>
                        <a:rPr b="1" i="1" lang="en" sz="1200">
                          <a:solidFill>
                            <a:schemeClr val="dk1"/>
                          </a:solidFill>
                          <a:latin typeface="Inter"/>
                          <a:ea typeface="Inter"/>
                          <a:cs typeface="Inter"/>
                          <a:sym typeface="Inter"/>
                        </a:rPr>
                        <a:t>T</a:t>
                      </a:r>
                      <a:r>
                        <a:rPr b="1" i="1" lang="en" sz="1200">
                          <a:solidFill>
                            <a:schemeClr val="dk1"/>
                          </a:solidFill>
                          <a:latin typeface="Inter"/>
                          <a:ea typeface="Inter"/>
                          <a:cs typeface="Inter"/>
                          <a:sym typeface="Inter"/>
                        </a:rPr>
                        <a:t>he Small and the Mighty</a:t>
                      </a:r>
                      <a:r>
                        <a:rPr b="1" lang="en" sz="1200">
                          <a:solidFill>
                            <a:schemeClr val="dk1"/>
                          </a:solidFill>
                          <a:latin typeface="Inter"/>
                          <a:ea typeface="Inter"/>
                          <a:cs typeface="Inter"/>
                          <a:sym typeface="Inter"/>
                        </a:rPr>
                        <a:t>, 202</a:t>
                      </a:r>
                      <a:r>
                        <a:rPr b="1" lang="en" sz="1200">
                          <a:solidFill>
                            <a:schemeClr val="dk1"/>
                          </a:solidFill>
                          <a:latin typeface="Inter"/>
                          <a:ea typeface="Inter"/>
                          <a:cs typeface="Inter"/>
                          <a:sym typeface="Inter"/>
                        </a:rPr>
                        <a:t>4.</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304800" lvl="0" marL="40005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Clara and each of her four children were sold at a slave auction.</a:t>
                      </a:r>
                      <a:endParaRPr b="1" sz="1200">
                        <a:solidFill>
                          <a:srgbClr val="E95C3D"/>
                        </a:solidFill>
                        <a:latin typeface="Inter"/>
                        <a:ea typeface="Inter"/>
                        <a:cs typeface="Inter"/>
                        <a:sym typeface="Inter"/>
                      </a:endParaRPr>
                    </a:p>
                    <a:p>
                      <a:pPr indent="-304800" lvl="0" marL="40005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Her daughter Eliza was taken away in a wagon.</a:t>
                      </a:r>
                      <a:endParaRPr b="1" sz="1200">
                        <a:solidFill>
                          <a:srgbClr val="E95C3D"/>
                        </a:solidFill>
                        <a:latin typeface="Inter"/>
                        <a:ea typeface="Inter"/>
                        <a:cs typeface="Inter"/>
                        <a:sym typeface="Inter"/>
                      </a:endParaRPr>
                    </a:p>
                    <a:p>
                      <a:pPr indent="-304800" lvl="0" marL="40005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Clara was forced to stand on the auction block and be inspected.</a:t>
                      </a:r>
                      <a:endParaRPr b="1" sz="1200">
                        <a:solidFill>
                          <a:srgbClr val="E95C3D"/>
                        </a:solidFill>
                        <a:latin typeface="Inter"/>
                        <a:ea typeface="Inter"/>
                        <a:cs typeface="Inter"/>
                        <a:sym typeface="Inter"/>
                      </a:endParaRPr>
                    </a:p>
                  </a:txBody>
                  <a:tcPr marT="91425" marB="91425" marR="91425" marL="91425"/>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b="1" sz="1200">
                        <a:solidFill>
                          <a:schemeClr val="dk1"/>
                        </a:solidFill>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b="1" sz="1200">
                        <a:solidFill>
                          <a:schemeClr val="dk1"/>
                        </a:solidFill>
                        <a:latin typeface="Inter"/>
                        <a:ea typeface="Inter"/>
                        <a:cs typeface="Inter"/>
                        <a:sym typeface="Inter"/>
                      </a:endParaRPr>
                    </a:p>
                  </a:txBody>
                  <a:tcPr marT="91425" marB="91425" marR="91425" marL="91425" anchor="ctr">
                    <a:solidFill>
                      <a:srgbClr val="CCCCCC"/>
                    </a:solidFill>
                  </a:tcPr>
                </a:tc>
                <a:tc hMerge="1"/>
              </a:tr>
              <a:tr h="381000">
                <a:tc vMerge="1"/>
                <a:tc>
                  <a:txBody>
                    <a:bodyPr/>
                    <a:lstStyle/>
                    <a:p>
                      <a:pPr indent="-304800" lvl="0" marL="40005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Second Middle Passage</a:t>
                      </a:r>
                      <a:endParaRPr b="1" sz="1200">
                        <a:solidFill>
                          <a:srgbClr val="E95C3D"/>
                        </a:solidFill>
                        <a:latin typeface="Inter"/>
                        <a:ea typeface="Inter"/>
                        <a:cs typeface="Inter"/>
                        <a:sym typeface="Inter"/>
                      </a:endParaRPr>
                    </a:p>
                    <a:p>
                      <a:pPr indent="-304800" lvl="0" marL="40005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Slave Trade in Washington, D.C.</a:t>
                      </a:r>
                      <a:endParaRPr b="1" sz="1200">
                        <a:solidFill>
                          <a:srgbClr val="E95C3D"/>
                        </a:solidFill>
                        <a:latin typeface="Inter"/>
                        <a:ea typeface="Inter"/>
                        <a:cs typeface="Inter"/>
                        <a:sym typeface="Inter"/>
                      </a:endParaRPr>
                    </a:p>
                  </a:txBody>
                  <a:tcPr marT="91425" marB="91425" marR="91425" marL="91425"/>
                </a:tc>
                <a:tc gridSpan="2">
                  <a:txBody>
                    <a:bodyPr/>
                    <a:lstStyle/>
                    <a:p>
                      <a:pPr indent="0" lvl="0" marL="0" rtl="0" algn="l">
                        <a:spcBef>
                          <a:spcPts val="1200"/>
                        </a:spcBef>
                        <a:spcAft>
                          <a:spcPts val="1200"/>
                        </a:spcAft>
                        <a:buNone/>
                      </a:pPr>
                      <a:r>
                        <a:rPr b="1" lang="en" sz="1200">
                          <a:solidFill>
                            <a:srgbClr val="E95C3D"/>
                          </a:solidFill>
                          <a:latin typeface="Inter"/>
                          <a:ea typeface="Inter"/>
                          <a:cs typeface="Inter"/>
                          <a:sym typeface="Inter"/>
                        </a:rPr>
                        <a:t>Clara’s story reveals the emotional devastation and cruelty of the domestic slave trade, as enslaved families were torn apart and sold away from each other, often forever.</a:t>
                      </a:r>
                      <a:endParaRPr b="1" sz="1200">
                        <a:solidFill>
                          <a:srgbClr val="E95C3D"/>
                        </a:solidFill>
                        <a:latin typeface="Inter"/>
                        <a:ea typeface="Inter"/>
                        <a:cs typeface="Inter"/>
                        <a:sym typeface="Inter"/>
                      </a:endParaRPr>
                    </a:p>
                  </a:txBody>
                  <a:tcPr marT="91425" marB="91425" marR="91425" marL="91425"/>
                </a:tc>
                <a:tc hMerge="1"/>
              </a:tr>
              <a:tr h="381000">
                <a:tc rowSpan="4">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“Hewlett and Raspiller auction notice for the sale of twenty-four slaves from the Iberville Parish estate of Jonathan Erwin”</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b="1" sz="1200">
                        <a:solidFill>
                          <a:schemeClr val="dk1"/>
                        </a:solidFill>
                        <a:latin typeface="Inter"/>
                        <a:ea typeface="Inter"/>
                        <a:cs typeface="Inter"/>
                        <a:sym typeface="Inter"/>
                      </a:endParaRPr>
                    </a:p>
                  </a:txBody>
                  <a:tcPr marT="91425" marB="91425" marR="91425" marL="91425">
                    <a:solidFill>
                      <a:srgbClr val="CCCCCC"/>
                    </a:solidFill>
                  </a:tcPr>
                </a:tc>
                <a:tc hMerge="1"/>
                <a:tc hMerge="1"/>
              </a:tr>
              <a:tr h="381000">
                <a:tc vMerge="1"/>
                <a:tc gridSpan="3">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notice advertises the sale of 24 enslaved people from a Louisiana estate.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It includes details about the date, time, and location of the public auction.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enslaved people are referred to as property to be sold along with livestock and farming tools.</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View of enslaved persons as property</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Plantation system</a:t>
                      </a:r>
                      <a:endParaRPr b="1" sz="12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auction notice shows how enslaved people were sold alongside property and goods, emphasizing the normalization of slavery in Southern economic life.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3" name="Shape 283"/>
        <p:cNvGrpSpPr/>
        <p:nvPr/>
      </p:nvGrpSpPr>
      <p:grpSpPr>
        <a:xfrm>
          <a:off x="0" y="0"/>
          <a:ext cx="0" cy="0"/>
          <a:chOff x="0" y="0"/>
          <a:chExt cx="0" cy="0"/>
        </a:xfrm>
      </p:grpSpPr>
      <p:pic>
        <p:nvPicPr>
          <p:cNvPr id="284" name="Google Shape;284;p5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85" name="Google Shape;285;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6" name="Google Shape;286;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7" name="Google Shape;287;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 Exemplar)</a:t>
            </a:r>
            <a:endParaRPr sz="1900">
              <a:solidFill>
                <a:schemeClr val="dk1"/>
              </a:solidFill>
              <a:latin typeface="Halant"/>
              <a:ea typeface="Halant"/>
              <a:cs typeface="Halant"/>
              <a:sym typeface="Halant"/>
            </a:endParaRPr>
          </a:p>
        </p:txBody>
      </p:sp>
      <p:graphicFrame>
        <p:nvGraphicFramePr>
          <p:cNvPr id="288" name="Google Shape;288;p50"/>
          <p:cNvGraphicFramePr/>
          <p:nvPr/>
        </p:nvGraphicFramePr>
        <p:xfrm>
          <a:off x="381500" y="647700"/>
          <a:ext cx="3000000" cy="3000000"/>
        </p:xfrm>
        <a:graphic>
          <a:graphicData uri="http://schemas.openxmlformats.org/drawingml/2006/table">
            <a:tbl>
              <a:tblPr>
                <a:noFill/>
                <a:tableStyleId>{C12D4506-AD92-4E41-A7EE-C05168BF71D5}</a:tableStyleId>
              </a:tblPr>
              <a:tblGrid>
                <a:gridCol w="1768650"/>
                <a:gridCol w="1768650"/>
                <a:gridCol w="1768650"/>
                <a:gridCol w="1768650"/>
              </a:tblGrid>
              <a:tr h="381000">
                <a:tc>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SOURCE</a:t>
                      </a:r>
                      <a:endParaRPr b="1" sz="115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solidFill>
                      <a:srgbClr val="CCCCCC"/>
                    </a:solidFill>
                  </a:tcPr>
                </a:tc>
                <a:tc gridSpan="3">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THREE DETAILS</a:t>
                      </a:r>
                      <a:endParaRPr b="1" sz="115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rowSpan="3">
                  <a:txBody>
                    <a:bodyPr/>
                    <a:lstStyle/>
                    <a:p>
                      <a:pPr indent="0" lvl="0" marL="0" rtl="0" algn="l">
                        <a:spcBef>
                          <a:spcPts val="0"/>
                        </a:spcBef>
                        <a:spcAft>
                          <a:spcPts val="0"/>
                        </a:spcAft>
                        <a:buNone/>
                      </a:pPr>
                      <a:r>
                        <a:rPr b="1" lang="en" sz="1150">
                          <a:solidFill>
                            <a:schemeClr val="dk1"/>
                          </a:solidFill>
                          <a:latin typeface="Inter"/>
                          <a:ea typeface="Inter"/>
                          <a:cs typeface="Inter"/>
                          <a:sym typeface="Inter"/>
                        </a:rPr>
                        <a:t>“Domestic Slavery”</a:t>
                      </a:r>
                      <a:endParaRPr b="1" sz="1150">
                        <a:solidFill>
                          <a:schemeClr val="dk1"/>
                        </a:solidFill>
                        <a:latin typeface="Inter"/>
                        <a:ea typeface="Inter"/>
                        <a:cs typeface="Inter"/>
                        <a:sym typeface="Inter"/>
                      </a:endParaRPr>
                    </a:p>
                  </a:txBody>
                  <a:tcPr marT="91425" marB="91425" marR="91425" marL="91425" anchor="ctr"/>
                </a:tc>
                <a:tc gridSpan="3">
                  <a:txBody>
                    <a:bodyPr/>
                    <a:lstStyle/>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The ship </a:t>
                      </a:r>
                      <a:r>
                        <a:rPr b="1" i="1" lang="en" sz="1150">
                          <a:solidFill>
                            <a:srgbClr val="E95C3D"/>
                          </a:solidFill>
                          <a:latin typeface="Inter"/>
                          <a:ea typeface="Inter"/>
                          <a:cs typeface="Inter"/>
                          <a:sym typeface="Inter"/>
                        </a:rPr>
                        <a:t>La Fayette</a:t>
                      </a:r>
                      <a:r>
                        <a:rPr b="1" lang="en" sz="1150">
                          <a:solidFill>
                            <a:srgbClr val="E95C3D"/>
                          </a:solidFill>
                          <a:latin typeface="Inter"/>
                          <a:ea typeface="Inter"/>
                          <a:cs typeface="Inter"/>
                          <a:sym typeface="Inter"/>
                        </a:rPr>
                        <a:t> carried 200 enslaved people to New Orleans.</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The enslaved people were chained in pairs in the hold.</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The writer called the destination “a land in which hope never enters.</a:t>
                      </a:r>
                      <a:endParaRPr b="1" sz="115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c hMerge="1"/>
              </a:tr>
              <a:tr h="381000">
                <a:tc vMerge="1"/>
                <a:tc>
                  <a:txBody>
                    <a:bodyPr/>
                    <a:lstStyle/>
                    <a:p>
                      <a:pPr indent="0" lvl="0" marL="0" rtl="0" algn="ctr">
                        <a:spcBef>
                          <a:spcPts val="0"/>
                        </a:spcBef>
                        <a:spcAft>
                          <a:spcPts val="0"/>
                        </a:spcAft>
                        <a:buNone/>
                      </a:pPr>
                      <a:r>
                        <a:rPr b="1" lang="en" sz="1150">
                          <a:solidFill>
                            <a:schemeClr val="dk1"/>
                          </a:solidFill>
                          <a:latin typeface="Inter"/>
                          <a:ea typeface="Inter"/>
                          <a:cs typeface="Inter"/>
                          <a:sym typeface="Inter"/>
                        </a:rPr>
                        <a:t>TWO CONNECTIONS</a:t>
                      </a:r>
                      <a:endParaRPr b="1" sz="115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spcBef>
                          <a:spcPts val="0"/>
                        </a:spcBef>
                        <a:spcAft>
                          <a:spcPts val="0"/>
                        </a:spcAft>
                        <a:buNone/>
                      </a:pPr>
                      <a:r>
                        <a:rPr b="1" lang="en" sz="1150">
                          <a:solidFill>
                            <a:schemeClr val="dk1"/>
                          </a:solidFill>
                          <a:latin typeface="Inter"/>
                          <a:ea typeface="Inter"/>
                          <a:cs typeface="Inter"/>
                          <a:sym typeface="Inter"/>
                        </a:rPr>
                        <a:t>ONE</a:t>
                      </a:r>
                      <a:r>
                        <a:rPr b="1" lang="en" sz="1150">
                          <a:solidFill>
                            <a:schemeClr val="dk1"/>
                          </a:solidFill>
                          <a:latin typeface="Inter"/>
                          <a:ea typeface="Inter"/>
                          <a:cs typeface="Inter"/>
                          <a:sym typeface="Inter"/>
                        </a:rPr>
                        <a:t> SENTENCE SUMMARY</a:t>
                      </a:r>
                      <a:endParaRPr b="1" sz="115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Middle Passage</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Abolition Movement</a:t>
                      </a:r>
                      <a:endParaRPr b="1" sz="115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150">
                          <a:solidFill>
                            <a:srgbClr val="E95C3D"/>
                          </a:solidFill>
                          <a:latin typeface="Inter"/>
                          <a:ea typeface="Inter"/>
                          <a:cs typeface="Inter"/>
                          <a:sym typeface="Inter"/>
                        </a:rPr>
                        <a:t>This source highlights the inhumane conditions of enslaved people transported by ship during the domestic slave trade and the moral concern it sparked.</a:t>
                      </a:r>
                      <a:endParaRPr b="1" sz="115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lnSpc>
                          <a:spcPct val="100000"/>
                        </a:lnSpc>
                        <a:spcBef>
                          <a:spcPts val="0"/>
                        </a:spcBef>
                        <a:spcAft>
                          <a:spcPts val="0"/>
                        </a:spcAft>
                        <a:buNone/>
                      </a:pPr>
                      <a:r>
                        <a:rPr b="1" lang="en" sz="1150">
                          <a:solidFill>
                            <a:schemeClr val="dk1"/>
                          </a:solidFill>
                          <a:latin typeface="Inter"/>
                          <a:ea typeface="Inter"/>
                          <a:cs typeface="Inter"/>
                          <a:sym typeface="Inter"/>
                        </a:rPr>
                        <a:t>“Letter B.O. Tayloe”</a:t>
                      </a:r>
                      <a:endParaRPr b="1" sz="115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150">
                          <a:solidFill>
                            <a:schemeClr val="dk1"/>
                          </a:solidFill>
                          <a:latin typeface="Inter"/>
                          <a:ea typeface="Inter"/>
                          <a:cs typeface="Inter"/>
                          <a:sym typeface="Inter"/>
                        </a:rPr>
                        <a:t>THREE DETAILS</a:t>
                      </a:r>
                      <a:endParaRPr b="1" sz="115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solidFill>
                      <a:srgbClr val="CCCCCC"/>
                    </a:solidFill>
                  </a:tcPr>
                </a:tc>
                <a:tc hMerge="1"/>
                <a:tc hMerge="1"/>
              </a:tr>
              <a:tr h="381000">
                <a:tc vMerge="1"/>
                <a:tc gridSpan="3">
                  <a:txBody>
                    <a:bodyPr/>
                    <a:lstStyle/>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Tayloe discusses selling enslaved people from Virginia to Alabama for profit.</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He mentions the high prices enslaved people could bring when sold on credit.</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He reports that one enslaved man, Gowie, ran away in December.</a:t>
                      </a:r>
                      <a:endParaRPr b="1" sz="115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TWO CONNECTIONS</a:t>
                      </a:r>
                      <a:endParaRPr b="1" sz="115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ONE</a:t>
                      </a:r>
                      <a:r>
                        <a:rPr b="1" lang="en" sz="1150">
                          <a:solidFill>
                            <a:schemeClr val="dk1"/>
                          </a:solidFill>
                          <a:latin typeface="Inter"/>
                          <a:ea typeface="Inter"/>
                          <a:cs typeface="Inter"/>
                          <a:sym typeface="Inter"/>
                        </a:rPr>
                        <a:t> SENTENCE SUMMARY</a:t>
                      </a:r>
                      <a:endParaRPr b="1" sz="115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Profitability of slave trade</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Soil exhaustion in Upper South</a:t>
                      </a:r>
                      <a:endParaRPr b="1" sz="115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150">
                          <a:solidFill>
                            <a:srgbClr val="E95C3D"/>
                          </a:solidFill>
                          <a:latin typeface="Inter"/>
                          <a:ea typeface="Inter"/>
                          <a:cs typeface="Inter"/>
                          <a:sym typeface="Inter"/>
                        </a:rPr>
                        <a:t>This letter reveals how enslavers in the Upper South profited from selling enslaved people to the Deep South as part of the domestic slave trade.</a:t>
                      </a:r>
                      <a:endParaRPr b="1" sz="115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None/>
                      </a:pPr>
                      <a:r>
                        <a:rPr b="1" lang="en" sz="1150">
                          <a:solidFill>
                            <a:schemeClr val="dk1"/>
                          </a:solidFill>
                          <a:latin typeface="Inter"/>
                          <a:ea typeface="Inter"/>
                          <a:cs typeface="Inter"/>
                          <a:sym typeface="Inter"/>
                        </a:rPr>
                        <a:t>Jacob Stroyer, </a:t>
                      </a:r>
                      <a:r>
                        <a:rPr b="1" i="1" lang="en" sz="1150">
                          <a:solidFill>
                            <a:schemeClr val="dk1"/>
                          </a:solidFill>
                          <a:latin typeface="Inter"/>
                          <a:ea typeface="Inter"/>
                          <a:cs typeface="Inter"/>
                          <a:sym typeface="Inter"/>
                        </a:rPr>
                        <a:t>My Life in the South</a:t>
                      </a:r>
                      <a:r>
                        <a:rPr b="1" lang="en" sz="1150">
                          <a:solidFill>
                            <a:schemeClr val="dk1"/>
                          </a:solidFill>
                          <a:latin typeface="Inter"/>
                          <a:ea typeface="Inter"/>
                          <a:cs typeface="Inter"/>
                          <a:sym typeface="Inter"/>
                        </a:rPr>
                        <a:t>, 1890.</a:t>
                      </a:r>
                      <a:endParaRPr b="1" sz="1150">
                        <a:solidFill>
                          <a:schemeClr val="dk1"/>
                        </a:solidFill>
                        <a:latin typeface="Inter"/>
                        <a:ea typeface="Inter"/>
                        <a:cs typeface="Inter"/>
                        <a:sym typeface="Inter"/>
                      </a:endParaRPr>
                    </a:p>
                  </a:txBody>
                  <a:tcPr marT="91425" marB="91425" marR="91425" marL="91425" anchor="ctr"/>
                </a:tc>
                <a:tc gridSpan="3">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THREE DETAILS</a:t>
                      </a:r>
                      <a:endParaRPr b="1" sz="115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vMerge="1"/>
                <a:tc gridSpan="3">
                  <a:txBody>
                    <a:bodyPr/>
                    <a:lstStyle/>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Enslaved people were handcuffed and marched to the train depot.</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Family members cried, sang, and prayed as their loved ones were taken away.</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White onlookers laughed—some even cried when witnessing the grief.</a:t>
                      </a:r>
                      <a:endParaRPr b="1" sz="115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TWO CONNECTIONS</a:t>
                      </a:r>
                      <a:endParaRPr b="1" sz="115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150">
                          <a:solidFill>
                            <a:schemeClr val="dk1"/>
                          </a:solidFill>
                          <a:latin typeface="Inter"/>
                          <a:ea typeface="Inter"/>
                          <a:cs typeface="Inter"/>
                          <a:sym typeface="Inter"/>
                        </a:rPr>
                        <a:t>ONE</a:t>
                      </a:r>
                      <a:r>
                        <a:rPr b="1" lang="en" sz="1150">
                          <a:solidFill>
                            <a:schemeClr val="dk1"/>
                          </a:solidFill>
                          <a:latin typeface="Inter"/>
                          <a:ea typeface="Inter"/>
                          <a:cs typeface="Inter"/>
                          <a:sym typeface="Inter"/>
                        </a:rPr>
                        <a:t> SENTENCE SUMMARY</a:t>
                      </a:r>
                      <a:endParaRPr b="1" sz="115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Slave Auction</a:t>
                      </a:r>
                      <a:endParaRPr b="1" sz="1150">
                        <a:solidFill>
                          <a:srgbClr val="E95C3D"/>
                        </a:solidFill>
                        <a:latin typeface="Inter"/>
                        <a:ea typeface="Inter"/>
                        <a:cs typeface="Inter"/>
                        <a:sym typeface="Inter"/>
                      </a:endParaRPr>
                    </a:p>
                    <a:p>
                      <a:pPr indent="-301625" lvl="0" marL="457200" rtl="0" algn="l">
                        <a:spcBef>
                          <a:spcPts val="0"/>
                        </a:spcBef>
                        <a:spcAft>
                          <a:spcPts val="0"/>
                        </a:spcAft>
                        <a:buClr>
                          <a:srgbClr val="E95C3D"/>
                        </a:buClr>
                        <a:buSzPts val="1150"/>
                        <a:buFont typeface="Inter"/>
                        <a:buChar char="●"/>
                      </a:pPr>
                      <a:r>
                        <a:rPr b="1" lang="en" sz="1150">
                          <a:solidFill>
                            <a:srgbClr val="E95C3D"/>
                          </a:solidFill>
                          <a:latin typeface="Inter"/>
                          <a:ea typeface="Inter"/>
                          <a:cs typeface="Inter"/>
                          <a:sym typeface="Inter"/>
                        </a:rPr>
                        <a:t>Louisiana Purchase</a:t>
                      </a:r>
                      <a:endParaRPr b="1" sz="115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b="1" lang="en" sz="1150">
                          <a:solidFill>
                            <a:srgbClr val="E95C3D"/>
                          </a:solidFill>
                          <a:latin typeface="Inter"/>
                          <a:ea typeface="Inter"/>
                          <a:cs typeface="Inter"/>
                          <a:sym typeface="Inter"/>
                        </a:rPr>
                        <a:t>This source describes the deep sorrow and fear experienced by enslaved people and their families as they were forcibly relocated through the domestic slave trade.</a:t>
                      </a:r>
                      <a:endParaRPr b="1" sz="115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9" name="Google Shape;159;p38"/>
          <p:cNvGraphicFramePr/>
          <p:nvPr/>
        </p:nvGraphicFramePr>
        <p:xfrm>
          <a:off x="381513" y="1397386"/>
          <a:ext cx="3000000" cy="3000000"/>
        </p:xfrm>
        <a:graphic>
          <a:graphicData uri="http://schemas.openxmlformats.org/drawingml/2006/table">
            <a:tbl>
              <a:tblPr>
                <a:noFill/>
                <a:tableStyleId>{C12D4506-AD92-4E41-A7EE-C05168BF71D5}</a:tableStyleId>
              </a:tblPr>
              <a:tblGrid>
                <a:gridCol w="70731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spcBef>
                          <a:spcPts val="0"/>
                        </a:spcBef>
                        <a:spcAft>
                          <a:spcPts val="0"/>
                        </a:spcAft>
                        <a:buClr>
                          <a:schemeClr val="dk1"/>
                        </a:buClr>
                        <a:buSzPts val="1100"/>
                        <a:buFont typeface="Arial"/>
                        <a:buNone/>
                      </a:pPr>
                      <a:r>
                        <a:rPr lang="en" sz="1200">
                          <a:solidFill>
                            <a:schemeClr val="dk1"/>
                          </a:solidFill>
                          <a:highlight>
                            <a:schemeClr val="lt1"/>
                          </a:highlight>
                          <a:latin typeface="Inter"/>
                          <a:ea typeface="Inter"/>
                          <a:cs typeface="Inter"/>
                          <a:sym typeface="Inter"/>
                        </a:rPr>
                        <a:t>Nearly half a million africans survived the middle passage, eventually arriving in the United States. But a Second Middle Passage inside our country was over twice as large in scale. The domestic slave trade fueled the nation's booming cotton economy and, in the process, shattered black families. After Eli Whitney invented the cotton gin in 1793, cotton exploded as a cash crop. You have this technological innovation. The cotton gin makes it quicker easier to separate the seed from the cotton boll itself. And you also have the Louisiana Purchase and the seizing of Indigenous Native American land. As a result of that you have this new land in the west. You have a demand for cotton and demand for labor. Slave owners from states of the upper south sold their slaves to traders who then transported them to the cotton producing states in the deeper south and further to the west. This came to be known as the Second Middle Passage and its effects on the African-American community would be devastating. They were forcibly sold, separated from families-husbands from wives, parents from children, siblings from one another. Forced to make these trips chained and bound together and clearing the way for settlement of white americans, about a million slaves move between these older states and the newer states in the south over the course of three decades in the 19th century. So there's this massive slave trade, domestically, that attends the opening up of the cotton territories and the rise of the cotton kingdom in the South. Countless families became the victims of the largest force migration in our country's history. But there were huge profits to be made off of Black bodies. Once they arrived at their destination, families that had made the journey together often were ripped apart as the slave trade did in Africa. The domestic slave trade scrambles any kind of community that Black people had come to know and it leads to this new round of massive alienation and forces them to start all over again. This horrendous dislocation lasted until the Civil War began but the consequences of the Second Middle Passage devastated generations of Black families.</a:t>
                      </a:r>
                      <a:endParaRPr>
                        <a:solidFill>
                          <a:schemeClr val="dk1"/>
                        </a:solidFill>
                        <a:latin typeface="Inter"/>
                        <a:ea typeface="Inter"/>
                        <a:cs typeface="Inter"/>
                        <a:sym typeface="Inter"/>
                      </a:endParaRPr>
                    </a:p>
                  </a:txBody>
                  <a:tcPr marT="91425" marB="91425" marR="91425" marL="121450"/>
                </a:tc>
              </a:tr>
            </a:tbl>
          </a:graphicData>
        </a:graphic>
      </p:graphicFrame>
      <p:sp>
        <p:nvSpPr>
          <p:cNvPr id="160" name="Google Shape;160;p38"/>
          <p:cNvSpPr txBox="1"/>
          <p:nvPr/>
        </p:nvSpPr>
        <p:spPr>
          <a:xfrm>
            <a:off x="455228" y="524144"/>
            <a:ext cx="69183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latin typeface="Halant"/>
                <a:ea typeface="Halant"/>
                <a:cs typeface="Halant"/>
                <a:sym typeface="Halant"/>
              </a:rPr>
              <a:t>Black History in Two Minutes or so</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Black History in Two Minutes or so presents topics on American history to engage viewers in the African American experience. Historian Henry Louis Gates, Jr. is the executive producer and narrator.</a:t>
            </a:r>
            <a:endParaRPr sz="1200">
              <a:solidFill>
                <a:schemeClr val="dk1"/>
              </a:solidFill>
              <a:latin typeface="Inter"/>
              <a:ea typeface="Inter"/>
              <a:cs typeface="Inter"/>
              <a:sym typeface="Inter"/>
            </a:endParaRPr>
          </a:p>
        </p:txBody>
      </p:sp>
      <p:sp>
        <p:nvSpPr>
          <p:cNvPr id="161" name="Google Shape;161;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Second Middle Passage</a:t>
            </a:r>
            <a:endParaRPr sz="1900">
              <a:solidFill>
                <a:schemeClr val="dk1"/>
              </a:solidFill>
              <a:latin typeface="Halant"/>
              <a:ea typeface="Halant"/>
              <a:cs typeface="Halant"/>
              <a:sym typeface="Halant"/>
            </a:endParaRPr>
          </a:p>
        </p:txBody>
      </p:sp>
      <p:sp>
        <p:nvSpPr>
          <p:cNvPr id="162" name="Google Shape;162;p38"/>
          <p:cNvSpPr txBox="1"/>
          <p:nvPr/>
        </p:nvSpPr>
        <p:spPr>
          <a:xfrm>
            <a:off x="349675" y="6165800"/>
            <a:ext cx="7073100" cy="3740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cotton gin contribute to the growth of the domestic slave trade?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to enslaved families during the Second Middle Passage?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video suggest about the connection between technology, land expansion and slavery?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pic>
        <p:nvPicPr>
          <p:cNvPr id="167" name="Google Shape;167;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9" name="Google Shape;16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0" name="Google Shape;170;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 Analysis</a:t>
            </a:r>
            <a:endParaRPr sz="1900">
              <a:solidFill>
                <a:schemeClr val="dk1"/>
              </a:solidFill>
              <a:latin typeface="Halant"/>
              <a:ea typeface="Halant"/>
              <a:cs typeface="Halant"/>
              <a:sym typeface="Halant"/>
            </a:endParaRPr>
          </a:p>
        </p:txBody>
      </p:sp>
      <p:sp>
        <p:nvSpPr>
          <p:cNvPr id="171" name="Google Shape;171;p39"/>
          <p:cNvSpPr txBox="1"/>
          <p:nvPr/>
        </p:nvSpPr>
        <p:spPr>
          <a:xfrm>
            <a:off x="1843500" y="506450"/>
            <a:ext cx="5439000" cy="1188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Quantitative Analysis</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000">
              <a:latin typeface="Inter"/>
              <a:ea typeface="Inter"/>
              <a:cs typeface="Inter"/>
              <a:sym typeface="Inter"/>
            </a:endParaRPr>
          </a:p>
        </p:txBody>
      </p:sp>
      <p:pic>
        <p:nvPicPr>
          <p:cNvPr id="172" name="Google Shape;172;p39"/>
          <p:cNvPicPr preferRelativeResize="0"/>
          <p:nvPr/>
        </p:nvPicPr>
        <p:blipFill rotWithShape="1">
          <a:blip r:embed="rId4">
            <a:alphaModFix/>
          </a:blip>
          <a:srcRect b="0" l="0" r="0" t="0"/>
          <a:stretch/>
        </p:blipFill>
        <p:spPr>
          <a:xfrm>
            <a:off x="490000" y="506463"/>
            <a:ext cx="1188875" cy="1188875"/>
          </a:xfrm>
          <a:prstGeom prst="rect">
            <a:avLst/>
          </a:prstGeom>
          <a:noFill/>
          <a:ln>
            <a:noFill/>
          </a:ln>
        </p:spPr>
      </p:pic>
      <p:sp>
        <p:nvSpPr>
          <p:cNvPr id="173" name="Google Shape;173;p39"/>
          <p:cNvSpPr txBox="1"/>
          <p:nvPr/>
        </p:nvSpPr>
        <p:spPr>
          <a:xfrm>
            <a:off x="506400" y="1695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View the various charts and maps and analyze using a Notice, Wonder, Think Approach. Then write one development that remained consistent throughout (continuity) and one development that changed over the period.</a:t>
            </a:r>
            <a:endParaRPr sz="1200">
              <a:solidFill>
                <a:schemeClr val="dk1"/>
              </a:solidFill>
              <a:latin typeface="Halant"/>
              <a:ea typeface="Halant"/>
              <a:cs typeface="Halant"/>
              <a:sym typeface="Halant"/>
            </a:endParaRPr>
          </a:p>
        </p:txBody>
      </p:sp>
      <p:graphicFrame>
        <p:nvGraphicFramePr>
          <p:cNvPr id="174" name="Google Shape;174;p39"/>
          <p:cNvGraphicFramePr/>
          <p:nvPr/>
        </p:nvGraphicFramePr>
        <p:xfrm>
          <a:off x="447700" y="2476500"/>
          <a:ext cx="3000000" cy="3000000"/>
        </p:xfrm>
        <a:graphic>
          <a:graphicData uri="http://schemas.openxmlformats.org/drawingml/2006/table">
            <a:tbl>
              <a:tblPr>
                <a:noFill/>
                <a:tableStyleId>{C12D4506-AD92-4E41-A7EE-C05168BF71D5}</a:tableStyleId>
              </a:tblPr>
              <a:tblGrid>
                <a:gridCol w="1719250"/>
                <a:gridCol w="1719250"/>
                <a:gridCol w="1719250"/>
                <a:gridCol w="17192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MAP/GRAPH</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5"/>
                        </a:rPr>
                        <a:t>The Atlantic migration number and percent of African arrivals, 1450-1867</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6"/>
                        </a:rPr>
                        <a:t>The domestic slave trade, 1790-1799</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800"/>
                        </a:spcAft>
                        <a:buNone/>
                      </a:pPr>
                      <a:r>
                        <a:rPr b="1" lang="en" sz="1200" u="sng">
                          <a:solidFill>
                            <a:schemeClr val="hlink"/>
                          </a:solidFill>
                          <a:highlight>
                            <a:srgbClr val="FFFFFF"/>
                          </a:highlight>
                          <a:latin typeface="Inter"/>
                          <a:ea typeface="Inter"/>
                          <a:cs typeface="Inter"/>
                          <a:sym typeface="Inter"/>
                          <a:hlinkClick r:id="rId7"/>
                        </a:rPr>
                        <a:t>The Domestic Slave Trade 1808-1865</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1500"/>
                        </a:spcBef>
                        <a:spcAft>
                          <a:spcPts val="0"/>
                        </a:spcAft>
                        <a:buClr>
                          <a:schemeClr val="dk1"/>
                        </a:buClr>
                        <a:buSzPts val="1100"/>
                        <a:buFont typeface="Arial"/>
                        <a:buNone/>
                      </a:pPr>
                      <a:r>
                        <a:rPr b="1" lang="en" sz="1200" u="sng">
                          <a:solidFill>
                            <a:schemeClr val="hlink"/>
                          </a:solidFill>
                          <a:highlight>
                            <a:srgbClr val="FFFFFF"/>
                          </a:highlight>
                          <a:latin typeface="Inter"/>
                          <a:ea typeface="Inter"/>
                          <a:cs typeface="Inter"/>
                          <a:sym typeface="Inter"/>
                          <a:hlinkClick r:id="rId8"/>
                        </a:rPr>
                        <a:t>The Spread of U.S. Slavery, 1790–1860</a:t>
                      </a:r>
                      <a:endParaRPr b="1" sz="1200">
                        <a:solidFill>
                          <a:srgbClr val="222222"/>
                        </a:solidFill>
                        <a:highlight>
                          <a:srgbClr val="FFFFFF"/>
                        </a:highlight>
                        <a:latin typeface="Inter"/>
                        <a:ea typeface="Inter"/>
                        <a:cs typeface="Inter"/>
                        <a:sym typeface="Inter"/>
                      </a:endParaRPr>
                    </a:p>
                    <a:p>
                      <a:pPr indent="0" lvl="0" marL="0" rtl="0" algn="l">
                        <a:lnSpc>
                          <a:spcPct val="100000"/>
                        </a:lnSpc>
                        <a:spcBef>
                          <a:spcPts val="1500"/>
                        </a:spcBef>
                        <a:spcAft>
                          <a:spcPts val="0"/>
                        </a:spcAft>
                        <a:buNone/>
                      </a:pPr>
                      <a:r>
                        <a:rPr b="1" lang="en" sz="1200">
                          <a:latin typeface="Inter"/>
                          <a:ea typeface="Inter"/>
                          <a:cs typeface="Inter"/>
                          <a:sym typeface="Inter"/>
                        </a:rPr>
                        <a:t>(Click on each decade of the timeline)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75" name="Google Shape;175;p39"/>
          <p:cNvGraphicFramePr/>
          <p:nvPr/>
        </p:nvGraphicFramePr>
        <p:xfrm>
          <a:off x="952550" y="8111675"/>
          <a:ext cx="3000000" cy="3000000"/>
        </p:xfrm>
        <a:graphic>
          <a:graphicData uri="http://schemas.openxmlformats.org/drawingml/2006/table">
            <a:tbl>
              <a:tblPr>
                <a:noFill/>
                <a:tableStyleId>{C12D4506-AD92-4E41-A7EE-C05168BF71D5}</a:tableStyleId>
              </a:tblPr>
              <a:tblGrid>
                <a:gridCol w="2933700"/>
                <a:gridCol w="2933700"/>
              </a:tblGrid>
              <a:tr h="356800">
                <a:tc>
                  <a:txBody>
                    <a:bodyPr/>
                    <a:lstStyle/>
                    <a:p>
                      <a:pPr indent="0" lvl="0" marL="0" rtl="0" algn="ctr">
                        <a:spcBef>
                          <a:spcPts val="0"/>
                        </a:spcBef>
                        <a:spcAft>
                          <a:spcPts val="0"/>
                        </a:spcAft>
                        <a:buNone/>
                      </a:pPr>
                      <a:r>
                        <a:rPr b="1" lang="en" sz="1200">
                          <a:latin typeface="Inter"/>
                          <a:ea typeface="Inter"/>
                          <a:cs typeface="Inter"/>
                          <a:sym typeface="Inter"/>
                        </a:rPr>
                        <a:t>CONTINUITY</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CHANGE</a:t>
                      </a:r>
                      <a:endParaRPr b="1" sz="1200">
                        <a:latin typeface="Inter"/>
                        <a:ea typeface="Inter"/>
                        <a:cs typeface="Inter"/>
                        <a:sym typeface="Inter"/>
                      </a:endParaRPr>
                    </a:p>
                  </a:txBody>
                  <a:tcPr marT="91425" marB="91425" marR="91425" marL="91425">
                    <a:solidFill>
                      <a:srgbClr val="CCCCCC"/>
                    </a:solidFill>
                  </a:tcPr>
                </a:tc>
              </a:tr>
              <a:tr h="5658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pic>
        <p:nvPicPr>
          <p:cNvPr id="180" name="Google Shape;180;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1" name="Google Shape;18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3" name="Google Shape;183;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sp>
        <p:nvSpPr>
          <p:cNvPr id="184" name="Google Shape;184;p40"/>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185" name="Google Shape;185;p40"/>
          <p:cNvGraphicFramePr/>
          <p:nvPr/>
        </p:nvGraphicFramePr>
        <p:xfrm>
          <a:off x="381500" y="1409700"/>
          <a:ext cx="3000000" cy="3000000"/>
        </p:xfrm>
        <a:graphic>
          <a:graphicData uri="http://schemas.openxmlformats.org/drawingml/2006/table">
            <a:tbl>
              <a:tblPr>
                <a:noFill/>
                <a:tableStyleId>{C12D4506-AD92-4E41-A7EE-C05168BF71D5}</a:tableStyleId>
              </a:tblPr>
              <a:tblGrid>
                <a:gridCol w="1771375"/>
                <a:gridCol w="1771375"/>
                <a:gridCol w="1771375"/>
                <a:gridCol w="1771375"/>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row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Sharon McMahon, </a:t>
                      </a:r>
                      <a:r>
                        <a:rPr i="1" lang="en" sz="1200">
                          <a:solidFill>
                            <a:schemeClr val="dk1"/>
                          </a:solidFill>
                          <a:latin typeface="Inter"/>
                          <a:ea typeface="Inter"/>
                          <a:cs typeface="Inter"/>
                          <a:sym typeface="Inter"/>
                        </a:rPr>
                        <a:t>T</a:t>
                      </a:r>
                      <a:r>
                        <a:rPr i="1" lang="en" sz="1200">
                          <a:solidFill>
                            <a:schemeClr val="dk1"/>
                          </a:solidFill>
                          <a:latin typeface="Inter"/>
                          <a:ea typeface="Inter"/>
                          <a:cs typeface="Inter"/>
                          <a:sym typeface="Inter"/>
                        </a:rPr>
                        <a:t>he Small and the Mighty</a:t>
                      </a:r>
                      <a:r>
                        <a:rPr lang="en" sz="1200">
                          <a:solidFill>
                            <a:schemeClr val="dk1"/>
                          </a:solidFill>
                          <a:latin typeface="Inter"/>
                          <a:ea typeface="Inter"/>
                          <a:cs typeface="Inter"/>
                          <a:sym typeface="Inter"/>
                        </a:rPr>
                        <a:t>, 202</a:t>
                      </a:r>
                      <a:r>
                        <a:rPr lang="en" sz="1200">
                          <a:solidFill>
                            <a:schemeClr val="dk1"/>
                          </a:solidFill>
                          <a:latin typeface="Inter"/>
                          <a:ea typeface="Inter"/>
                          <a:cs typeface="Inter"/>
                          <a:sym typeface="Inter"/>
                        </a:rPr>
                        <a:t>4.</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gridSpan="2">
                  <a:txBody>
                    <a:bodyPr/>
                    <a:lstStyle/>
                    <a:p>
                      <a:pPr indent="0" lvl="0" marL="0" rtl="0" algn="l">
                        <a:spcBef>
                          <a:spcPts val="0"/>
                        </a:spcBef>
                        <a:spcAft>
                          <a:spcPts val="0"/>
                        </a:spcAft>
                        <a:buNone/>
                      </a:pPr>
                      <a:r>
                        <a:t/>
                      </a:r>
                      <a:endParaRPr/>
                    </a:p>
                  </a:txBody>
                  <a:tcPr marT="91425" marB="91425" marR="91425" marL="91425"/>
                </a:tc>
                <a:tc hMerge="1"/>
              </a:tr>
              <a:tr h="381000">
                <a:tc rowSpan="4">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“Hewlett and Raspiller auction notice for the sale of twenty-four slaves from the Iberville Parish estate of Jonathan Erwin”</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381000">
                <a:tc vMerge="1"/>
                <a:tc gridSpan="3">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pic>
        <p:nvPicPr>
          <p:cNvPr id="190" name="Google Shape;190;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1" name="Google Shape;191;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3" name="Google Shape;193;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graphicFrame>
        <p:nvGraphicFramePr>
          <p:cNvPr id="194" name="Google Shape;194;p41"/>
          <p:cNvGraphicFramePr/>
          <p:nvPr/>
        </p:nvGraphicFramePr>
        <p:xfrm>
          <a:off x="381500" y="647700"/>
          <a:ext cx="3000000" cy="3000000"/>
        </p:xfrm>
        <a:graphic>
          <a:graphicData uri="http://schemas.openxmlformats.org/drawingml/2006/table">
            <a:tbl>
              <a:tblPr>
                <a:noFill/>
                <a:tableStyleId>{C12D4506-AD92-4E41-A7EE-C05168BF71D5}</a:tableStyleId>
              </a:tblPr>
              <a:tblGrid>
                <a:gridCol w="1768650"/>
                <a:gridCol w="1768650"/>
                <a:gridCol w="1768650"/>
                <a:gridCol w="1768650"/>
              </a:tblGrid>
              <a:tr h="38100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solidFill>
                      <a:srgbClr val="CCCCCC"/>
                    </a:solidFill>
                  </a:tcP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row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“Domestic Slavery”</a:t>
                      </a:r>
                      <a:endParaRPr b="1" sz="1200">
                        <a:latin typeface="Inter"/>
                        <a:ea typeface="Inter"/>
                        <a:cs typeface="Inter"/>
                        <a:sym typeface="Inter"/>
                      </a:endParaRPr>
                    </a:p>
                  </a:txBody>
                  <a:tcPr marT="91425" marB="91425" marR="91425" marL="91425" anchor="ctr"/>
                </a:tc>
                <a:tc gridSpan="3">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c hMerge="1"/>
              </a:tr>
              <a:tr h="381000">
                <a:tc vMerge="1"/>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sz="1200">
                        <a:solidFill>
                          <a:schemeClr val="dk1"/>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Letter </a:t>
                      </a:r>
                      <a:r>
                        <a:rPr lang="en" sz="1200">
                          <a:solidFill>
                            <a:srgbClr val="330000"/>
                          </a:solidFill>
                          <a:highlight>
                            <a:schemeClr val="lt1"/>
                          </a:highlight>
                          <a:latin typeface="Inter"/>
                          <a:ea typeface="Inter"/>
                          <a:cs typeface="Inter"/>
                          <a:sym typeface="Inter"/>
                        </a:rPr>
                        <a:t>B.O. Tayloe”</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solidFill>
                      <a:srgbClr val="CCCCCC"/>
                    </a:solidFill>
                  </a:tcPr>
                </a:tc>
                <a:tc hMerge="1"/>
                <a:tc hMerge="1"/>
              </a:tr>
              <a:tr h="381000">
                <a:tc vMerge="1"/>
                <a:tc gridSpan="3">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00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Jacob Stroyer, </a:t>
                      </a:r>
                      <a:r>
                        <a:rPr i="1" lang="en" sz="1200">
                          <a:solidFill>
                            <a:schemeClr val="dk1"/>
                          </a:solidFill>
                          <a:highlight>
                            <a:schemeClr val="lt1"/>
                          </a:highlight>
                          <a:latin typeface="Inter"/>
                          <a:ea typeface="Inter"/>
                          <a:cs typeface="Inter"/>
                          <a:sym typeface="Inter"/>
                        </a:rPr>
                        <a:t>My Life in the South</a:t>
                      </a:r>
                      <a:r>
                        <a:rPr lang="en" sz="1200">
                          <a:solidFill>
                            <a:schemeClr val="dk1"/>
                          </a:solidFill>
                          <a:highlight>
                            <a:schemeClr val="lt1"/>
                          </a:highlight>
                          <a:latin typeface="Inter"/>
                          <a:ea typeface="Inter"/>
                          <a:cs typeface="Inter"/>
                          <a:sym typeface="Inter"/>
                        </a:rPr>
                        <a:t>, 1890.</a:t>
                      </a:r>
                      <a:endParaRPr sz="1200">
                        <a:solidFill>
                          <a:schemeClr val="dk1"/>
                        </a:solidFill>
                        <a:latin typeface="Inter"/>
                        <a:ea typeface="Inter"/>
                        <a:cs typeface="Inter"/>
                        <a:sym typeface="Inter"/>
                      </a:endParaRPr>
                    </a:p>
                  </a:txBody>
                  <a:tcPr marT="91425" marB="91425" marR="91425" marL="91425" anchor="ctr"/>
                </a:tc>
                <a:tc gridSpan="3">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c hMerge="1"/>
              </a:tr>
              <a:tr h="381000">
                <a:tc vMerge="1"/>
                <a:tc gridSpan="3">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8100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a:t>
                      </a:r>
                      <a:r>
                        <a:rPr b="1" lang="en" sz="1200">
                          <a:solidFill>
                            <a:schemeClr val="dk1"/>
                          </a:solidFill>
                          <a:latin typeface="Inter"/>
                          <a:ea typeface="Inter"/>
                          <a:cs typeface="Inter"/>
                          <a:sym typeface="Inter"/>
                        </a:rPr>
                        <a:t>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381000">
                <a:tc vMerge="1"/>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graphicFrame>
        <p:nvGraphicFramePr>
          <p:cNvPr id="199" name="Google Shape;199;p42"/>
          <p:cNvGraphicFramePr/>
          <p:nvPr/>
        </p:nvGraphicFramePr>
        <p:xfrm>
          <a:off x="383363" y="779614"/>
          <a:ext cx="3000000" cy="3000000"/>
        </p:xfrm>
        <a:graphic>
          <a:graphicData uri="http://schemas.openxmlformats.org/drawingml/2006/table">
            <a:tbl>
              <a:tblPr>
                <a:noFill/>
                <a:tableStyleId>{C12D4506-AD92-4E41-A7EE-C05168BF71D5}</a:tableStyleId>
              </a:tblPr>
              <a:tblGrid>
                <a:gridCol w="7030625"/>
              </a:tblGrid>
              <a:tr h="104750">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Sharon McMahon, </a:t>
                      </a:r>
                      <a:r>
                        <a:rPr i="1" lang="en" sz="1300">
                          <a:solidFill>
                            <a:srgbClr val="000000"/>
                          </a:solidFill>
                          <a:latin typeface="Halant"/>
                          <a:ea typeface="Halant"/>
                          <a:cs typeface="Halant"/>
                          <a:sym typeface="Halant"/>
                        </a:rPr>
                        <a:t>T</a:t>
                      </a:r>
                      <a:r>
                        <a:rPr i="1" lang="en" sz="1300">
                          <a:solidFill>
                            <a:srgbClr val="000000"/>
                          </a:solidFill>
                          <a:latin typeface="Halant"/>
                          <a:ea typeface="Halant"/>
                          <a:cs typeface="Halant"/>
                          <a:sym typeface="Halant"/>
                        </a:rPr>
                        <a:t>he Small a</a:t>
                      </a:r>
                      <a:r>
                        <a:rPr i="1" lang="en" sz="1300">
                          <a:latin typeface="Halant"/>
                          <a:ea typeface="Halant"/>
                          <a:cs typeface="Halant"/>
                          <a:sym typeface="Halant"/>
                        </a:rPr>
                        <a:t>nd the Mighty</a:t>
                      </a:r>
                      <a:r>
                        <a:rPr lang="en" sz="1300">
                          <a:latin typeface="Halant"/>
                          <a:ea typeface="Halant"/>
                          <a:cs typeface="Halant"/>
                          <a:sym typeface="Halant"/>
                        </a:rPr>
                        <a:t>, 202</a:t>
                      </a:r>
                      <a:r>
                        <a:rPr lang="en" sz="1300">
                          <a:latin typeface="Halant"/>
                          <a:ea typeface="Halant"/>
                          <a:cs typeface="Halant"/>
                          <a:sym typeface="Halant"/>
                        </a:rPr>
                        <a:t>4.</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a:t>
                      </a:r>
                      <a:r>
                        <a:rPr lang="en" sz="1000">
                          <a:solidFill>
                            <a:schemeClr val="dk1"/>
                          </a:solidFill>
                          <a:latin typeface="Inter"/>
                          <a:ea typeface="Inter"/>
                          <a:cs typeface="Inter"/>
                          <a:sym typeface="Inter"/>
                        </a:rPr>
                        <a:t>Authors like Sharon McMahon often face the challenge of telling the stories of people whose lives were not fully documented. In these cases (like the one below of Clara Brown), they sometimes draw on broader historical knowledge—using general patterns, cultural practices, and common experiences of the time—to fill in the gaps. While the exact details may not be verified for that specific individual in that exact moment, the story remains historically informed and illustrative of what many people like them likely experienced. This approach helps bring overlooked voices to life while staying grounded in historical truth.</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“The marketplace buzzed with activity on a sizzling Kentucky day.  And just up ahead, to the right, near the wooden platform in the center of town, a heartrending scene was unfolding…When Clara was born around 1800, she was born to enslaved parents.  As a child, she was sold to a man in another state, a fate that would soon befall her own offspring.  Kentucky wasn’t home to the vast plantations of Virginia, where she came from; the land here was more mountainous, the farms were more compact.  It’s likely that Clara had many jobs as she grew up, learning to cook, clean, garden, wash, and iron alongside the other enslaved women she lived with..</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Each member of Clara’s family, her husband and four beloved children, took turns stepping up onto the auction block, hoping against hope for some kind of miracle that might allow them to stay together.  But none came…</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The sight of fragile little Eliza with her tearstained face, eyes swollen from crying being wrenched from her arms and hoisted atop the platform, caused a pain unlike any Clara had known…She knew there was a good chance they would never meet again…It was a grief she shared with many thousands of mothers whose babies were taken and who never again had the chance to kiss the tops of their heads, to remark on how much they were growing, or to marvel in pride at who they were becoming.</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a:t>
                      </a:r>
                      <a:r>
                        <a:rPr lang="en" sz="1300">
                          <a:latin typeface="Inter"/>
                          <a:ea typeface="Inter"/>
                          <a:cs typeface="Inter"/>
                          <a:sym typeface="Inter"/>
                        </a:rPr>
                        <a:t>SOLD!’ the auctioneers yelled, pointing at the man who had just purchased her flesh and blood.  Eliza was carted away, nestled in the back of a wagon among sacks of feed and bolts of fabric.  Clara watched her disappear, praying that Eliza would not be afraid, that she would find the strength to be a good girl, and that she would always know that she was loved.  </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She vowed to find her again someday, even if it took the rest of her life.</a:t>
                      </a:r>
                      <a:endParaRPr sz="1300">
                        <a:latin typeface="Inter"/>
                        <a:ea typeface="Inter"/>
                        <a:cs typeface="Inter"/>
                        <a:sym typeface="Inter"/>
                      </a:endParaRPr>
                    </a:p>
                    <a:p>
                      <a:pPr indent="0" lvl="0" marL="0" rtl="0" algn="l">
                        <a:lnSpc>
                          <a:spcPct val="100000"/>
                        </a:lnSpc>
                        <a:spcBef>
                          <a:spcPts val="600"/>
                        </a:spcBef>
                        <a:spcAft>
                          <a:spcPts val="600"/>
                        </a:spcAft>
                        <a:buClr>
                          <a:schemeClr val="dk1"/>
                        </a:buClr>
                        <a:buSzPts val="1200"/>
                        <a:buFont typeface="Arial"/>
                        <a:buNone/>
                      </a:pPr>
                      <a:r>
                        <a:rPr lang="en" sz="1300">
                          <a:latin typeface="Inter"/>
                          <a:ea typeface="Inter"/>
                          <a:cs typeface="Inter"/>
                          <a:sym typeface="Inter"/>
                        </a:rPr>
                        <a:t>When it was Clara’s turn to step on the auction block, she was sober, her eyes fixed on the horizon. She couldn’t allow herself to look into the faces of people who stared her up and down.  She didn’t allow herself to cry for Eliza, or for her husband, or her two older children, all sold to different enslavers.  She held her head high, turning on command so the auction attendees could see her from all angles, silent in her rage and despair.”</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00" name="Google Shape;200;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1</a:t>
            </a:r>
            <a:endParaRPr sz="1900">
              <a:solidFill>
                <a:schemeClr val="dk1"/>
              </a:solidFill>
              <a:latin typeface="Halant"/>
              <a:ea typeface="Halant"/>
              <a:cs typeface="Halant"/>
              <a:sym typeface="Halant"/>
            </a:endParaRPr>
          </a:p>
        </p:txBody>
      </p:sp>
      <p:pic>
        <p:nvPicPr>
          <p:cNvPr id="201" name="Google Shape;201;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3" name="Google Shape;203;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graphicFrame>
        <p:nvGraphicFramePr>
          <p:cNvPr id="208" name="Google Shape;208;p43"/>
          <p:cNvGraphicFramePr/>
          <p:nvPr/>
        </p:nvGraphicFramePr>
        <p:xfrm>
          <a:off x="383363" y="551014"/>
          <a:ext cx="3000000" cy="3000000"/>
        </p:xfrm>
        <a:graphic>
          <a:graphicData uri="http://schemas.openxmlformats.org/drawingml/2006/table">
            <a:tbl>
              <a:tblPr>
                <a:noFill/>
                <a:tableStyleId>{C12D4506-AD92-4E41-A7EE-C05168BF71D5}</a:tableStyleId>
              </a:tblPr>
              <a:tblGrid>
                <a:gridCol w="7030625"/>
              </a:tblGrid>
              <a:tr h="104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Historic New Orleans Collection, </a:t>
                      </a:r>
                      <a:r>
                        <a:rPr lang="en" sz="1200">
                          <a:solidFill>
                            <a:schemeClr val="dk1"/>
                          </a:solidFill>
                          <a:latin typeface="Halant"/>
                          <a:ea typeface="Halant"/>
                          <a:cs typeface="Halant"/>
                          <a:sym typeface="Halant"/>
                        </a:rPr>
                        <a:t>“Hewlett and Raspiller auction notice for the sale of twenty-four slaves from the Iberville Parish estate of Jonathan Erwin,” 1838.</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rtl="0" algn="l">
                        <a:lnSpc>
                          <a:spcPct val="100000"/>
                        </a:lnSpc>
                        <a:spcBef>
                          <a:spcPts val="600"/>
                        </a:spcBef>
                        <a:spcAft>
                          <a:spcPts val="600"/>
                        </a:spcAft>
                        <a:buClr>
                          <a:schemeClr val="dk1"/>
                        </a:buClr>
                        <a:buSzPts val="1200"/>
                        <a:buFont typeface="Arial"/>
                        <a:buNone/>
                      </a:pPr>
                      <a:r>
                        <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09" name="Google Shape;209;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2</a:t>
            </a:r>
            <a:endParaRPr sz="1900">
              <a:solidFill>
                <a:schemeClr val="dk1"/>
              </a:solidFill>
              <a:latin typeface="Halant"/>
              <a:ea typeface="Halant"/>
              <a:cs typeface="Halant"/>
              <a:sym typeface="Halant"/>
            </a:endParaRPr>
          </a:p>
        </p:txBody>
      </p:sp>
      <p:pic>
        <p:nvPicPr>
          <p:cNvPr id="210" name="Google Shape;210;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1" name="Google Shape;211;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2" name="Google Shape;212;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3" name="Google Shape;213;p43" title="Hewlett and Raspiller Auction Notice.jpg"/>
          <p:cNvPicPr preferRelativeResize="0"/>
          <p:nvPr/>
        </p:nvPicPr>
        <p:blipFill>
          <a:blip r:embed="rId4">
            <a:alphaModFix/>
          </a:blip>
          <a:stretch>
            <a:fillRect/>
          </a:stretch>
        </p:blipFill>
        <p:spPr>
          <a:xfrm>
            <a:off x="2061325" y="1196250"/>
            <a:ext cx="4038600" cy="58806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graphicFrame>
        <p:nvGraphicFramePr>
          <p:cNvPr id="218" name="Google Shape;218;p44"/>
          <p:cNvGraphicFramePr/>
          <p:nvPr/>
        </p:nvGraphicFramePr>
        <p:xfrm>
          <a:off x="332638" y="627214"/>
          <a:ext cx="3000000" cy="3000000"/>
        </p:xfrm>
        <a:graphic>
          <a:graphicData uri="http://schemas.openxmlformats.org/drawingml/2006/table">
            <a:tbl>
              <a:tblPr>
                <a:noFill/>
                <a:tableStyleId>{C12D4506-AD92-4E41-A7EE-C05168BF71D5}</a:tableStyleId>
              </a:tblPr>
              <a:tblGrid>
                <a:gridCol w="7030625"/>
              </a:tblGrid>
              <a:tr h="1832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Benjamin</a:t>
                      </a:r>
                      <a:r>
                        <a:rPr lang="en" sz="1200">
                          <a:solidFill>
                            <a:schemeClr val="dk1"/>
                          </a:solidFill>
                          <a:latin typeface="Halant"/>
                          <a:ea typeface="Halant"/>
                          <a:cs typeface="Halant"/>
                          <a:sym typeface="Halant"/>
                        </a:rPr>
                        <a:t> Lundy, ed., “Domestic Slavery,” </a:t>
                      </a:r>
                      <a:r>
                        <a:rPr i="1" lang="en" sz="1200">
                          <a:solidFill>
                            <a:schemeClr val="dk1"/>
                          </a:solidFill>
                          <a:latin typeface="Halant"/>
                          <a:ea typeface="Halant"/>
                          <a:cs typeface="Halant"/>
                          <a:sym typeface="Halant"/>
                        </a:rPr>
                        <a:t>Genius of Universal Emancipation</a:t>
                      </a:r>
                      <a:r>
                        <a:rPr lang="en" sz="1200">
                          <a:solidFill>
                            <a:schemeClr val="dk1"/>
                          </a:solidFill>
                          <a:latin typeface="Halant"/>
                          <a:ea typeface="Halant"/>
                          <a:cs typeface="Halant"/>
                          <a:sym typeface="Halant"/>
                        </a:rPr>
                        <a:t>, October 15, 1828.</a:t>
                      </a:r>
                      <a:endParaRPr sz="12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1663975">
                <a:tc>
                  <a:txBody>
                    <a:bodyPr/>
                    <a:lstStyle/>
                    <a:p>
                      <a:pPr indent="0" lvl="0" marL="0" rtl="0" algn="l">
                        <a:lnSpc>
                          <a:spcPct val="100000"/>
                        </a:lnSpc>
                        <a:spcBef>
                          <a:spcPts val="600"/>
                        </a:spcBef>
                        <a:spcAft>
                          <a:spcPts val="600"/>
                        </a:spcAft>
                        <a:buClr>
                          <a:schemeClr val="dk1"/>
                        </a:buClr>
                        <a:buSzPts val="1100"/>
                        <a:buFont typeface="Arial"/>
                        <a:buNone/>
                      </a:pPr>
                      <a:r>
                        <a:rPr lang="en" sz="1200">
                          <a:solidFill>
                            <a:schemeClr val="dk1"/>
                          </a:solidFill>
                          <a:latin typeface="Inter"/>
                          <a:ea typeface="Inter"/>
                          <a:cs typeface="Inter"/>
                          <a:sym typeface="Inter"/>
                        </a:rPr>
                        <a:t>“The ship La Fayette…left this port for New Orleans on Tuesday with a cargo of 200 souls for that market.  This is the largest number of slaves we ever knew to be gathered together in the domestic slave ship.  From the size of the vessel we are under the impression that their situation must be very uncomfortable especially as they are chained in pairs in the hold.  This precaution we understand because they should rise on those who are conveying them to a land in which hope never enters and thus endeavor by violent means to obtain their liberty.</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19" name="Google Shape;219;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3</a:t>
            </a:r>
            <a:endParaRPr sz="1900">
              <a:solidFill>
                <a:schemeClr val="dk1"/>
              </a:solidFill>
              <a:latin typeface="Halant"/>
              <a:ea typeface="Halant"/>
              <a:cs typeface="Halant"/>
              <a:sym typeface="Halant"/>
            </a:endParaRPr>
          </a:p>
        </p:txBody>
      </p:sp>
      <p:pic>
        <p:nvPicPr>
          <p:cNvPr id="220" name="Google Shape;220;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21" name="Google Shape;221;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2" name="Google Shape;222;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3" name="Google Shape;223;p44"/>
          <p:cNvSpPr txBox="1"/>
          <p:nvPr/>
        </p:nvSpPr>
        <p:spPr>
          <a:xfrm>
            <a:off x="50" y="295440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4</a:t>
            </a:r>
            <a:endParaRPr sz="1900">
              <a:solidFill>
                <a:schemeClr val="dk1"/>
              </a:solidFill>
              <a:latin typeface="Halant"/>
              <a:ea typeface="Halant"/>
              <a:cs typeface="Halant"/>
              <a:sym typeface="Halant"/>
            </a:endParaRPr>
          </a:p>
        </p:txBody>
      </p:sp>
      <p:graphicFrame>
        <p:nvGraphicFramePr>
          <p:cNvPr id="224" name="Google Shape;224;p44"/>
          <p:cNvGraphicFramePr/>
          <p:nvPr/>
        </p:nvGraphicFramePr>
        <p:xfrm>
          <a:off x="332638" y="3747150"/>
          <a:ext cx="3000000" cy="3000000"/>
        </p:xfrm>
        <a:graphic>
          <a:graphicData uri="http://schemas.openxmlformats.org/drawingml/2006/table">
            <a:tbl>
              <a:tblPr>
                <a:noFill/>
                <a:tableStyleId>{C12D4506-AD92-4E41-A7EE-C05168BF71D5}</a:tableStyleId>
              </a:tblPr>
              <a:tblGrid>
                <a:gridCol w="7041025"/>
              </a:tblGrid>
              <a:tr h="1000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Henry A. </a:t>
                      </a:r>
                      <a:r>
                        <a:rPr lang="en" sz="1200">
                          <a:latin typeface="Halant"/>
                          <a:ea typeface="Halant"/>
                          <a:cs typeface="Halant"/>
                          <a:sym typeface="Halant"/>
                        </a:rPr>
                        <a:t>Tayloe, “</a:t>
                      </a:r>
                      <a:r>
                        <a:rPr lang="en" sz="1200">
                          <a:solidFill>
                            <a:srgbClr val="000000"/>
                          </a:solidFill>
                          <a:latin typeface="Halant"/>
                          <a:ea typeface="Halant"/>
                          <a:cs typeface="Halant"/>
                          <a:sym typeface="Halant"/>
                        </a:rPr>
                        <a:t>Letter </a:t>
                      </a:r>
                      <a:r>
                        <a:rPr lang="en" sz="1200">
                          <a:solidFill>
                            <a:srgbClr val="330000"/>
                          </a:solidFill>
                          <a:highlight>
                            <a:srgbClr val="FFFFFF"/>
                          </a:highlight>
                          <a:latin typeface="Halant"/>
                          <a:ea typeface="Halant"/>
                          <a:cs typeface="Halant"/>
                          <a:sym typeface="Halant"/>
                        </a:rPr>
                        <a:t>B.O. Tayloe,” from Walnut Grove (Marengo County, AL) to Washington City, Alabama, </a:t>
                      </a:r>
                      <a:r>
                        <a:rPr lang="en" sz="1200">
                          <a:solidFill>
                            <a:srgbClr val="330000"/>
                          </a:solidFill>
                          <a:highlight>
                            <a:schemeClr val="lt1"/>
                          </a:highlight>
                          <a:latin typeface="Halant"/>
                          <a:ea typeface="Halant"/>
                          <a:cs typeface="Halant"/>
                          <a:sym typeface="Halant"/>
                        </a:rPr>
                        <a:t>January 5, 1835.</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00000"/>
                        </a:lnSpc>
                        <a:spcBef>
                          <a:spcPts val="600"/>
                        </a:spcBef>
                        <a:spcAft>
                          <a:spcPts val="0"/>
                        </a:spcAft>
                        <a:buClr>
                          <a:srgbClr val="000000"/>
                        </a:buClr>
                        <a:buSzPts val="1100"/>
                        <a:buFont typeface="Arial"/>
                        <a:buNone/>
                      </a:pPr>
                      <a:r>
                        <a:rPr lang="en" sz="1200">
                          <a:solidFill>
                            <a:schemeClr val="dk1"/>
                          </a:solidFill>
                          <a:latin typeface="Inter"/>
                          <a:ea typeface="Inter"/>
                          <a:cs typeface="Inter"/>
                          <a:sym typeface="Inter"/>
                        </a:rPr>
                        <a:t>“Dear Brother,</a:t>
                      </a:r>
                      <a:endParaRPr sz="1200">
                        <a:solidFill>
                          <a:schemeClr val="dk1"/>
                        </a:solidFill>
                        <a:latin typeface="Inter"/>
                        <a:ea typeface="Inter"/>
                        <a:cs typeface="Inter"/>
                        <a:sym typeface="Inter"/>
                      </a:endParaRPr>
                    </a:p>
                    <a:p>
                      <a:pPr indent="0" lvl="0" marL="0" rtl="0" algn="l">
                        <a:lnSpc>
                          <a:spcPct val="100000"/>
                        </a:lnSpc>
                        <a:spcBef>
                          <a:spcPts val="600"/>
                        </a:spcBef>
                        <a:spcAft>
                          <a:spcPts val="600"/>
                        </a:spcAft>
                        <a:buClr>
                          <a:srgbClr val="000000"/>
                        </a:buClr>
                        <a:buSzPts val="1100"/>
                        <a:buFont typeface="Arial"/>
                        <a:buNone/>
                      </a:pPr>
                      <a:r>
                        <a:rPr lang="en" sz="1200">
                          <a:solidFill>
                            <a:schemeClr val="dk1"/>
                          </a:solidFill>
                          <a:latin typeface="Inter"/>
                          <a:ea typeface="Inter"/>
                          <a:cs typeface="Inter"/>
                          <a:sym typeface="Inter"/>
                        </a:rPr>
                        <a:t>George and myself only made 30 bales and George about the same. I wish you may visit me early this Spring to make some arrangements about your Negroes. If they continue high I would advise you to sell them in this country on one and two years credit bearing 8 per ct interest. The present high price of Negroes can not continue long and if you will make me a partner in the sale on reasonable terms I will bring them out this Fall from VA and sell them for you and release you from all troubles. On a credit your negroes would bring here about $120 to $130, 000 bearing 8 per ct interest. My object is to make a fortune here as soon as possible by industry and economy, and then return [to VA] to enjoy myself. Therefore I am willing to aid you in any way as far as reason will permit. You had better give your land away if you can get from $6 to $800 round for your Negroes -- and if you will incur the risk with me, and allow me time to pay you, I will give a fair price for one half bring them to this country sell the whole number and divide the proceeds of the sale equally. It is better to sell on time as by so doing good masters may be obtained.... I have rented land for your negroes and Henry Key's, and shall attend to them faithfully. Gowie [?] ran off about the 18th of December and has not been heard of. I hope to hear of him in a few days that I may put him to work. He went off without any provocation. I expect he is a deceitful fellow.”</a:t>
                      </a:r>
                      <a:endParaRPr sz="12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graphicFrame>
        <p:nvGraphicFramePr>
          <p:cNvPr id="229" name="Google Shape;229;p45"/>
          <p:cNvGraphicFramePr/>
          <p:nvPr/>
        </p:nvGraphicFramePr>
        <p:xfrm>
          <a:off x="383363" y="779614"/>
          <a:ext cx="3000000" cy="3000000"/>
        </p:xfrm>
        <a:graphic>
          <a:graphicData uri="http://schemas.openxmlformats.org/drawingml/2006/table">
            <a:tbl>
              <a:tblPr>
                <a:noFill/>
                <a:tableStyleId>{C12D4506-AD92-4E41-A7EE-C05168BF71D5}</a:tableStyleId>
              </a:tblPr>
              <a:tblGrid>
                <a:gridCol w="7030625"/>
              </a:tblGrid>
              <a:tr h="104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Jacob Stroyer, </a:t>
                      </a:r>
                      <a:r>
                        <a:rPr i="1" lang="en" sz="1200">
                          <a:solidFill>
                            <a:schemeClr val="dk1"/>
                          </a:solidFill>
                          <a:highlight>
                            <a:schemeClr val="lt1"/>
                          </a:highlight>
                          <a:latin typeface="Halant"/>
                          <a:ea typeface="Halant"/>
                          <a:cs typeface="Halant"/>
                          <a:sym typeface="Halant"/>
                        </a:rPr>
                        <a:t>My Life in the South</a:t>
                      </a:r>
                      <a:r>
                        <a:rPr lang="en" sz="1200">
                          <a:solidFill>
                            <a:schemeClr val="dk1"/>
                          </a:solidFill>
                          <a:highlight>
                            <a:schemeClr val="lt1"/>
                          </a:highlight>
                          <a:latin typeface="Halant"/>
                          <a:ea typeface="Halant"/>
                          <a:cs typeface="Halant"/>
                          <a:sym typeface="Halant"/>
                        </a:rPr>
                        <a:t>, 1890.</a:t>
                      </a:r>
                      <a:endParaRPr sz="12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When the day came for them to leave, some, who seemed to have been willing to go at first, refused, and were handcuffed together and guarded on their way to the cars by white men. The women and children were driven to the depot in crowds, like so many cattle, and the sight of them caused great excitement among master's negroes. Imagine a mass of uneducated people shedding tears and yelling at the tops of their voices in anguish and grief.</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The victims were to take the cars from a station called Clarkson turnout, which was about four miles from master's place. The excitement was so great that the overseer and driver could not control the relatives and friends of those that were going away, as a large crowd of both old and young went down to the depot to see them off. Louisiana was considered by the slaves as a place of slaughter, so those who were going did not expect to see their friends again. While passing along, many of the negroes left their masters' fields and joined us as we marched to the cars; some were yelling and wringing their hands, while others were singing little hymns that they were accustomed to for the consolation of those that were going away, such as</a:t>
                      </a:r>
                      <a:endParaRPr sz="1200">
                        <a:solidFill>
                          <a:schemeClr val="dk1"/>
                        </a:solidFill>
                        <a:latin typeface="Inter"/>
                        <a:ea typeface="Inter"/>
                        <a:cs typeface="Inter"/>
                        <a:sym typeface="Inter"/>
                      </a:endParaRPr>
                    </a:p>
                    <a:p>
                      <a:pPr indent="0" lvl="0" marL="381000" marR="38100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‘When we all meet in heaven,</a:t>
                      </a:r>
                      <a:endParaRPr sz="1200">
                        <a:solidFill>
                          <a:schemeClr val="dk1"/>
                        </a:solidFill>
                        <a:latin typeface="Inter"/>
                        <a:ea typeface="Inter"/>
                        <a:cs typeface="Inter"/>
                        <a:sym typeface="Inter"/>
                      </a:endParaRPr>
                    </a:p>
                    <a:p>
                      <a:pPr indent="0" lvl="0" marL="381000" marR="3810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is no parting there;</a:t>
                      </a:r>
                      <a:endParaRPr sz="1200">
                        <a:solidFill>
                          <a:schemeClr val="dk1"/>
                        </a:solidFill>
                        <a:latin typeface="Inter"/>
                        <a:ea typeface="Inter"/>
                        <a:cs typeface="Inter"/>
                        <a:sym typeface="Inter"/>
                      </a:endParaRPr>
                    </a:p>
                    <a:p>
                      <a:pPr indent="0" lvl="0" marL="381000" marR="3810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we all meet in heaven,</a:t>
                      </a:r>
                      <a:endParaRPr sz="1200">
                        <a:solidFill>
                          <a:schemeClr val="dk1"/>
                        </a:solidFill>
                        <a:latin typeface="Inter"/>
                        <a:ea typeface="Inter"/>
                        <a:cs typeface="Inter"/>
                        <a:sym typeface="Inter"/>
                      </a:endParaRPr>
                    </a:p>
                    <a:p>
                      <a:pPr indent="0" lvl="0" marL="381000" marR="3810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is parting no more.’</a:t>
                      </a:r>
                      <a:endParaRPr sz="1200">
                        <a:solidFill>
                          <a:schemeClr val="dk1"/>
                        </a:solidFill>
                        <a:latin typeface="Inter"/>
                        <a:ea typeface="Inter"/>
                        <a:cs typeface="Inter"/>
                        <a:sym typeface="Inter"/>
                      </a:endParaRPr>
                    </a:p>
                    <a:p>
                      <a:pPr indent="0" lvl="0" marL="0" rtl="0" algn="l">
                        <a:lnSpc>
                          <a:spcPct val="100000"/>
                        </a:lnSpc>
                        <a:spcBef>
                          <a:spcPts val="600"/>
                        </a:spcBef>
                        <a:spcAft>
                          <a:spcPts val="0"/>
                        </a:spcAft>
                        <a:buClr>
                          <a:schemeClr val="dk1"/>
                        </a:buClr>
                        <a:buSzPts val="1100"/>
                        <a:buFont typeface="Arial"/>
                        <a:buNone/>
                      </a:pPr>
                      <a:r>
                        <a:rPr lang="en" sz="1200">
                          <a:solidFill>
                            <a:schemeClr val="dk1"/>
                          </a:solidFill>
                          <a:latin typeface="Inter"/>
                          <a:ea typeface="Inter"/>
                          <a:cs typeface="Inter"/>
                          <a:sym typeface="Inter"/>
                        </a:rPr>
                        <a:t>We arrived at the depot and had to wait for the cars to bring the others from the Sumterville Jail, but they soon came in sight, and when the noise of the cars died away we heard wailing and shrieks from those in the cars. While some were weeping, others were fiddling, picking banjo, and dancing as they used to do in their cabins on the plantations. Those who were so merry had very bad masters, and even though they stood a chance of being sold to one as bad or even worse, yet they were glad to be rid of the one they knew.</a:t>
                      </a:r>
                      <a:endParaRPr sz="12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While the cars were at the depot, a large crowd of white people gathered, and were laughing and talking about the prospect of negro traffic; but when the cars began to start and the conductor cried out, "all who are going on this train must get on board without delay," the colored people cried out with one voice as though the heavens and earth were coming together, and it was so pitiful, that those hard hearted white men who had been accustomed to driving slaves all their lives, shed tears like children. As the cars moved away we heard the weeping and wailing from the slaves as far as human voice could be heard; and from that time to the present I have neither seen nor heard from my two sisters, nor any of those who left Clarkson depot on that memorable day.</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30" name="Google Shape;230;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5</a:t>
            </a:r>
            <a:endParaRPr sz="1900">
              <a:solidFill>
                <a:schemeClr val="dk1"/>
              </a:solidFill>
              <a:latin typeface="Halant"/>
              <a:ea typeface="Halant"/>
              <a:cs typeface="Halant"/>
              <a:sym typeface="Halant"/>
            </a:endParaRPr>
          </a:p>
        </p:txBody>
      </p:sp>
      <p:pic>
        <p:nvPicPr>
          <p:cNvPr id="231" name="Google Shape;231;p4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