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5"/>
  </p:sldMasterIdLst>
  <p:notesMasterIdLst>
    <p:notesMasterId r:id="rId6"/>
  </p:notesMasterIdLst>
  <p:sldIdLst>
    <p:sldId id="256" r:id="rId7"/>
    <p:sldId id="257" r:id="rId8"/>
    <p:sldId id="258" r:id="rId9"/>
  </p:sldIdLst>
  <p:sldSz cy="7772400" cx="10058400"/>
  <p:notesSz cx="6858000" cy="9144000"/>
  <p:embeddedFontLst>
    <p:embeddedFont>
      <p:font typeface="Inter"/>
      <p:regular r:id="rId10"/>
      <p:bold r:id="rId11"/>
      <p:italic r:id="rId12"/>
      <p:boldItalic r:id="rId13"/>
    </p:embeddedFont>
    <p:embeddedFont>
      <p:font typeface="Plus Jakarta Sans Medium"/>
      <p:regular r:id="rId14"/>
      <p:bold r:id="rId15"/>
      <p:italic r:id="rId16"/>
      <p:boldItalic r:id="rId1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448">
          <p15:clr>
            <a:srgbClr val="A4A3A4"/>
          </p15:clr>
        </p15:guide>
        <p15:guide id="2" pos="316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56F00708-597A-4C58-9A51-C494683B3DD4}">
  <a:tblStyle styleId="{56F00708-597A-4C58-9A51-C494683B3DD4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448" orient="horz"/>
        <p:guide pos="316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Inter-bold.fntdata"/><Relationship Id="rId10" Type="http://schemas.openxmlformats.org/officeDocument/2006/relationships/font" Target="fonts/Inter-regular.fntdata"/><Relationship Id="rId13" Type="http://schemas.openxmlformats.org/officeDocument/2006/relationships/font" Target="fonts/Inter-boldItalic.fntdata"/><Relationship Id="rId12" Type="http://schemas.openxmlformats.org/officeDocument/2006/relationships/font" Target="fonts/Inter-italic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15" Type="http://schemas.openxmlformats.org/officeDocument/2006/relationships/font" Target="fonts/PlusJakartaSansMedium-bold.fntdata"/><Relationship Id="rId14" Type="http://schemas.openxmlformats.org/officeDocument/2006/relationships/font" Target="fonts/PlusJakartaSansMedium-regular.fntdata"/><Relationship Id="rId17" Type="http://schemas.openxmlformats.org/officeDocument/2006/relationships/font" Target="fonts/PlusJakartaSansMedium-boldItalic.fntdata"/><Relationship Id="rId16" Type="http://schemas.openxmlformats.org/officeDocument/2006/relationships/font" Target="fonts/PlusJakartaSansMedium-italic.fntdata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210482" y="685800"/>
            <a:ext cx="4437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5e5ce66224_0_4:notes"/>
          <p:cNvSpPr/>
          <p:nvPr>
            <p:ph idx="2" type="sldImg"/>
          </p:nvPr>
        </p:nvSpPr>
        <p:spPr>
          <a:xfrm>
            <a:off x="1210482" y="685800"/>
            <a:ext cx="4437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5e5ce66224_0_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g332aef17b02_0_0:notes"/>
          <p:cNvSpPr/>
          <p:nvPr>
            <p:ph idx="2" type="sldImg"/>
          </p:nvPr>
        </p:nvSpPr>
        <p:spPr>
          <a:xfrm>
            <a:off x="1210482" y="685800"/>
            <a:ext cx="4437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" name="Google Shape;62;g332aef17b02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28b150d53ac_0_1:notes"/>
          <p:cNvSpPr/>
          <p:nvPr>
            <p:ph idx="2" type="sldImg"/>
          </p:nvPr>
        </p:nvSpPr>
        <p:spPr>
          <a:xfrm>
            <a:off x="1210482" y="685800"/>
            <a:ext cx="4437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Google Shape;72;g28b150d53ac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42879" y="1125136"/>
            <a:ext cx="9372900" cy="31017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1pPr>
            <a:lvl2pPr lvl="1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2pPr>
            <a:lvl3pPr lvl="2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3pPr>
            <a:lvl4pPr lvl="3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4pPr>
            <a:lvl5pPr lvl="4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5pPr>
            <a:lvl6pPr lvl="5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6pPr>
            <a:lvl7pPr lvl="6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7pPr>
            <a:lvl8pPr lvl="7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8pPr>
            <a:lvl9pPr lvl="8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42870" y="4282678"/>
            <a:ext cx="9372900" cy="11979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42870" y="1671478"/>
            <a:ext cx="9372900" cy="29670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42870" y="4763362"/>
            <a:ext cx="9372900" cy="19656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49250" lvl="0" marL="457200" algn="ctr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23850" lvl="1" marL="914400" algn="ctr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 algn="ctr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 algn="ctr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 algn="ctr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 algn="ctr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 algn="ctr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 algn="ctr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 algn="ctr">
              <a:spcBef>
                <a:spcPts val="1700"/>
              </a:spcBef>
              <a:spcAft>
                <a:spcPts val="17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42870" y="3250173"/>
            <a:ext cx="9372900" cy="12720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2pPr>
            <a:lvl3pPr lvl="2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3pPr>
            <a:lvl4pPr lvl="3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4pPr>
            <a:lvl5pPr lvl="4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5pPr>
            <a:lvl6pPr lvl="5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6pPr>
            <a:lvl7pPr lvl="6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7pPr>
            <a:lvl8pPr lvl="7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8pPr>
            <a:lvl9pPr lvl="8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42870" y="672482"/>
            <a:ext cx="9372900" cy="8655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42870" y="1741518"/>
            <a:ext cx="9372900" cy="51627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49250" lvl="0" marL="45720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23850" lvl="1" marL="9144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>
              <a:spcBef>
                <a:spcPts val="1700"/>
              </a:spcBef>
              <a:spcAft>
                <a:spcPts val="17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42870" y="672482"/>
            <a:ext cx="9372900" cy="8655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42870" y="1741518"/>
            <a:ext cx="4399800" cy="51627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23850" lvl="0" marL="4572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1pPr>
            <a:lvl2pPr indent="-311150" lvl="1" marL="9144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>
              <a:spcBef>
                <a:spcPts val="1700"/>
              </a:spcBef>
              <a:spcAft>
                <a:spcPts val="170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5315640" y="1741518"/>
            <a:ext cx="4399800" cy="51627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23850" lvl="0" marL="4572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1pPr>
            <a:lvl2pPr indent="-311150" lvl="1" marL="9144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>
              <a:spcBef>
                <a:spcPts val="1700"/>
              </a:spcBef>
              <a:spcAft>
                <a:spcPts val="170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42870" y="672482"/>
            <a:ext cx="9372900" cy="8655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42870" y="839573"/>
            <a:ext cx="3088800" cy="11418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1pPr>
            <a:lvl2pPr lvl="1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42870" y="2099840"/>
            <a:ext cx="3088800" cy="48045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 sz="1300"/>
            </a:lvl1pPr>
            <a:lvl2pPr indent="-311150" lvl="1" marL="9144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>
              <a:spcBef>
                <a:spcPts val="1700"/>
              </a:spcBef>
              <a:spcAft>
                <a:spcPts val="170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539275" y="680227"/>
            <a:ext cx="7004400" cy="6181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1pPr>
            <a:lvl2pPr lvl="1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2pPr>
            <a:lvl3pPr lvl="2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3pPr>
            <a:lvl4pPr lvl="3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4pPr>
            <a:lvl5pPr lvl="4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5pPr>
            <a:lvl6pPr lvl="5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6pPr>
            <a:lvl7pPr lvl="6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7pPr>
            <a:lvl8pPr lvl="7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8pPr>
            <a:lvl9pPr lvl="8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5029200" y="-189"/>
            <a:ext cx="5029200" cy="7772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92050" y="1863464"/>
            <a:ext cx="4449600" cy="22398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1pPr>
            <a:lvl2pPr lvl="1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2pPr>
            <a:lvl3pPr lvl="2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3pPr>
            <a:lvl4pPr lvl="3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4pPr>
            <a:lvl5pPr lvl="4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5pPr>
            <a:lvl6pPr lvl="5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6pPr>
            <a:lvl7pPr lvl="6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7pPr>
            <a:lvl8pPr lvl="7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8pPr>
            <a:lvl9pPr lvl="8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92050" y="4235758"/>
            <a:ext cx="4449600" cy="18663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5433450" y="1094158"/>
            <a:ext cx="4221000" cy="5583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indent="-349250" lvl="0" marL="45720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23850" lvl="1" marL="9144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>
              <a:spcBef>
                <a:spcPts val="1700"/>
              </a:spcBef>
              <a:spcAft>
                <a:spcPts val="17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42870" y="6392869"/>
            <a:ext cx="6598800" cy="9144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42870" y="672482"/>
            <a:ext cx="9372900" cy="86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42870" y="1741518"/>
            <a:ext cx="9372900" cy="516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>
            <a:lvl1pPr indent="-3492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Char char="●"/>
              <a:defRPr sz="1900">
                <a:solidFill>
                  <a:schemeClr val="dk2"/>
                </a:solidFill>
              </a:defRPr>
            </a:lvl1pPr>
            <a:lvl2pPr indent="-323850" lvl="1" marL="9144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  <a:defRPr sz="1500">
                <a:solidFill>
                  <a:schemeClr val="dk2"/>
                </a:solidFill>
              </a:defRPr>
            </a:lvl2pPr>
            <a:lvl3pPr indent="-323850" lvl="2" marL="13716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■"/>
              <a:defRPr sz="1500">
                <a:solidFill>
                  <a:schemeClr val="dk2"/>
                </a:solidFill>
              </a:defRPr>
            </a:lvl3pPr>
            <a:lvl4pPr indent="-323850" lvl="3" marL="18288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●"/>
              <a:defRPr sz="1500">
                <a:solidFill>
                  <a:schemeClr val="dk2"/>
                </a:solidFill>
              </a:defRPr>
            </a:lvl4pPr>
            <a:lvl5pPr indent="-323850" lvl="4" marL="22860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  <a:defRPr sz="1500">
                <a:solidFill>
                  <a:schemeClr val="dk2"/>
                </a:solidFill>
              </a:defRPr>
            </a:lvl5pPr>
            <a:lvl6pPr indent="-323850" lvl="5" marL="27432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■"/>
              <a:defRPr sz="1500">
                <a:solidFill>
                  <a:schemeClr val="dk2"/>
                </a:solidFill>
              </a:defRPr>
            </a:lvl6pPr>
            <a:lvl7pPr indent="-323850" lvl="6" marL="32004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●"/>
              <a:defRPr sz="1500">
                <a:solidFill>
                  <a:schemeClr val="dk2"/>
                </a:solidFill>
              </a:defRPr>
            </a:lvl7pPr>
            <a:lvl8pPr indent="-323850" lvl="7" marL="36576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  <a:defRPr sz="1500">
                <a:solidFill>
                  <a:schemeClr val="dk2"/>
                </a:solidFill>
              </a:defRPr>
            </a:lvl8pPr>
            <a:lvl9pPr indent="-323850" lvl="8" marL="4114800">
              <a:lnSpc>
                <a:spcPct val="115000"/>
              </a:lnSpc>
              <a:spcBef>
                <a:spcPts val="1700"/>
              </a:spcBef>
              <a:spcAft>
                <a:spcPts val="1700"/>
              </a:spcAft>
              <a:buClr>
                <a:schemeClr val="dk2"/>
              </a:buClr>
              <a:buSzPts val="1500"/>
              <a:buChar char="■"/>
              <a:defRPr sz="15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>
            <a:lvl1pPr lvl="0" algn="r">
              <a:buNone/>
              <a:defRPr sz="1100">
                <a:solidFill>
                  <a:schemeClr val="dk2"/>
                </a:solidFill>
              </a:defRPr>
            </a:lvl1pPr>
            <a:lvl2pPr lvl="1" algn="r">
              <a:buNone/>
              <a:defRPr sz="1100">
                <a:solidFill>
                  <a:schemeClr val="dk2"/>
                </a:solidFill>
              </a:defRPr>
            </a:lvl2pPr>
            <a:lvl3pPr lvl="2" algn="r">
              <a:buNone/>
              <a:defRPr sz="1100">
                <a:solidFill>
                  <a:schemeClr val="dk2"/>
                </a:solidFill>
              </a:defRPr>
            </a:lvl3pPr>
            <a:lvl4pPr lvl="3" algn="r">
              <a:buNone/>
              <a:defRPr sz="1100">
                <a:solidFill>
                  <a:schemeClr val="dk2"/>
                </a:solidFill>
              </a:defRPr>
            </a:lvl4pPr>
            <a:lvl5pPr lvl="4" algn="r">
              <a:buNone/>
              <a:defRPr sz="1100">
                <a:solidFill>
                  <a:schemeClr val="dk2"/>
                </a:solidFill>
              </a:defRPr>
            </a:lvl5pPr>
            <a:lvl6pPr lvl="5" algn="r">
              <a:buNone/>
              <a:defRPr sz="1100">
                <a:solidFill>
                  <a:schemeClr val="dk2"/>
                </a:solidFill>
              </a:defRPr>
            </a:lvl6pPr>
            <a:lvl7pPr lvl="6" algn="r">
              <a:buNone/>
              <a:defRPr sz="1100">
                <a:solidFill>
                  <a:schemeClr val="dk2"/>
                </a:solidFill>
              </a:defRPr>
            </a:lvl7pPr>
            <a:lvl8pPr lvl="7" algn="r">
              <a:buNone/>
              <a:defRPr sz="1100">
                <a:solidFill>
                  <a:schemeClr val="dk2"/>
                </a:solidFill>
              </a:defRPr>
            </a:lvl8pPr>
            <a:lvl9pPr lvl="8" algn="r">
              <a:buNone/>
              <a:defRPr sz="11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1" Type="http://schemas.openxmlformats.org/officeDocument/2006/relationships/hyperlink" Target="https://docs.google.com/presentation/d/1hYpWQgAWF_VOsqq-XuFeFL1AxLMmZPzEw-uBnJxbbrc/copy" TargetMode="External"/><Relationship Id="rId10" Type="http://schemas.openxmlformats.org/officeDocument/2006/relationships/hyperlink" Target="https://docs.google.com/presentation/d/1qW2aKLFnCfpto7c_R4F8INNzvW3LV7DMqthy8Hlsj8Q/copy" TargetMode="External"/><Relationship Id="rId13" Type="http://schemas.openxmlformats.org/officeDocument/2006/relationships/image" Target="../media/image2.png"/><Relationship Id="rId12" Type="http://schemas.openxmlformats.org/officeDocument/2006/relationships/hyperlink" Target="https://docs.google.com/presentation/d/1LNvLtZJ2dNdE_iB-6fTx-tY2Pty3irFJiofsdLqUKPY/copy" TargetMode="External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hyperlink" Target="https://docs.google.com/presentation/d/1qW2aKLFnCfpto7c_R4F8INNzvW3LV7DMqthy8Hlsj8Q/copy" TargetMode="External"/><Relationship Id="rId9" Type="http://schemas.openxmlformats.org/officeDocument/2006/relationships/hyperlink" Target="https://docs.google.com/presentation/d/1-MPNILvhyNF92HPSBMrpZydiRT9W6mSBu8j2j5II0BQ/copy" TargetMode="External"/><Relationship Id="rId5" Type="http://schemas.openxmlformats.org/officeDocument/2006/relationships/hyperlink" Target="https://docs.google.com/presentation/d/1hYpWQgAWF_VOsqq-XuFeFL1AxLMmZPzEw-uBnJxbbrc/copy" TargetMode="External"/><Relationship Id="rId6" Type="http://schemas.openxmlformats.org/officeDocument/2006/relationships/hyperlink" Target="https://docs.google.com/presentation/d/1LNvLtZJ2dNdE_iB-6fTx-tY2Pty3irFJiofsdLqUKPY/copy" TargetMode="External"/><Relationship Id="rId7" Type="http://schemas.openxmlformats.org/officeDocument/2006/relationships/hyperlink" Target="https://docs.google.com/presentation/d/172i3hNg6I6yH5PZlxp1mZ7h1K2CNzdYs5GiZvr7ltLc/copy" TargetMode="External"/><Relationship Id="rId8" Type="http://schemas.openxmlformats.org/officeDocument/2006/relationships/hyperlink" Target="https://docs.google.com/presentation/d/1ijiTtYbUaP_64EeCU_Ucr_c1POyx_lyLwYBh8sGO6n8/copy" TargetMode="Externa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hyperlink" Target="https://www.youtube.com/watch?v=QLUyzXhoBik" TargetMode="External"/><Relationship Id="rId5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Relationship Id="rId4" Type="http://schemas.openxmlformats.org/officeDocument/2006/relationships/hyperlink" Target="https://docs.google.com/presentation/d/1csL1jNPPfRoMuegbrP1Mf7m6lIUVFd8PJn_U0pdHhj0/copy" TargetMode="External"/><Relationship Id="rId5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3763" y="7223664"/>
            <a:ext cx="333180" cy="333180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 txBox="1"/>
          <p:nvPr/>
        </p:nvSpPr>
        <p:spPr>
          <a:xfrm>
            <a:off x="7161344" y="7319330"/>
            <a:ext cx="2381100" cy="2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</a:t>
            </a: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2025</a:t>
            </a: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56" name="Google Shape;56;p13"/>
          <p:cNvSpPr txBox="1"/>
          <p:nvPr/>
        </p:nvSpPr>
        <p:spPr>
          <a:xfrm>
            <a:off x="3838725" y="7319330"/>
            <a:ext cx="2381100" cy="2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graphicFrame>
        <p:nvGraphicFramePr>
          <p:cNvPr id="57" name="Google Shape;57;p13"/>
          <p:cNvGraphicFramePr/>
          <p:nvPr/>
        </p:nvGraphicFramePr>
        <p:xfrm>
          <a:off x="488388" y="620838"/>
          <a:ext cx="3000000" cy="3000000"/>
        </p:xfrm>
        <a:graphic>
          <a:graphicData uri="http://schemas.openxmlformats.org/drawingml/2006/table">
            <a:tbl>
              <a:tblPr>
                <a:noFill/>
                <a:tableStyleId>{56F00708-597A-4C58-9A51-C494683B3DD4}</a:tableStyleId>
              </a:tblPr>
              <a:tblGrid>
                <a:gridCol w="1458775"/>
                <a:gridCol w="3684800"/>
                <a:gridCol w="3910450"/>
              </a:tblGrid>
              <a:tr h="3134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>
                          <a:latin typeface="Inter"/>
                          <a:ea typeface="Inter"/>
                          <a:cs typeface="Inter"/>
                          <a:sym typeface="Inter"/>
                        </a:rPr>
                        <a:t>LESSON 5: Market Revolution and Technology</a:t>
                      </a:r>
                      <a:endParaRPr b="1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 hMerge="1"/>
              </a:tr>
              <a:tr h="4581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3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SUPPORTING QUESTION</a:t>
                      </a:r>
                      <a:endParaRPr b="1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How did inventions and innovations during the Market Revolution change daily life and shape the U.S. economy?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 hMerge="1"/>
              </a:tr>
              <a:tr h="3013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STANDARD(S)</a:t>
                      </a:r>
                      <a:endParaRPr b="1" sz="13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7.55, 7.56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 hMerge="1"/>
              </a:tr>
              <a:tr h="4581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3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FOCUS SKILL(S)</a:t>
                      </a:r>
                      <a:endParaRPr b="1" sz="13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Contextualization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Causation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Historical Significance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130205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MATERIALS</a:t>
                      </a:r>
                      <a:endParaRPr b="1" sz="13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TEACHER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4"/>
                        </a:rPr>
                        <a:t>Do Firsts + Exemplars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5"/>
                        </a:rPr>
                        <a:t>Market Revolution and Technology Presentation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6"/>
                        </a:rPr>
                        <a:t>Market Revolution and Technology Student Worksheet + Exemplars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7"/>
                        </a:rPr>
                        <a:t>Exit Tickets + Exemplars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STUDENT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8"/>
                        </a:rPr>
                        <a:t>Do First Options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9"/>
                        </a:rPr>
                        <a:t>Printed Student Handouts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34000">
                <a:tc rowSpan="2"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DO FIRST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Option 1- Frayer: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 Market Revolution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Option 2- Give One, Get One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868025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TEACHER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Select </a:t>
                      </a: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10"/>
                        </a:rPr>
                        <a:t>“Do First”</a:t>
                      </a: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 option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Play “Song of the Unit” or alternative 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Provide students with visual, online, or print access to “Do First”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Complete “Do First” either online or by hand.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13275">
                <a:tc rowSpan="2"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ACTIVITY 1 - LAUNCH</a:t>
                      </a:r>
                      <a:endParaRPr b="1" sz="13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Introduce the content using slides 1-10 of the </a:t>
                      </a: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11"/>
                        </a:rPr>
                        <a:t>Market Revolution and Technology Presentation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. Students will complete the guided notes (page 1) in the </a:t>
                      </a: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12"/>
                        </a:rPr>
                        <a:t>Market Revolution and Technology Student Worksheet.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578675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TEACHER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Distribute worksheet to the students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Go over slides 1-10 of the presentation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Complete guided notes and participate in class discussions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58" name="Google Shape;58;p13"/>
          <p:cNvSpPr txBox="1"/>
          <p:nvPr/>
        </p:nvSpPr>
        <p:spPr>
          <a:xfrm>
            <a:off x="-13800" y="0"/>
            <a:ext cx="10072200" cy="4920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800">
                <a:latin typeface="Plus Jakarta Sans Medium"/>
                <a:ea typeface="Plus Jakarta Sans Medium"/>
                <a:cs typeface="Plus Jakarta Sans Medium"/>
                <a:sym typeface="Plus Jakarta Sans Medium"/>
              </a:rPr>
              <a:t>The Early Republic</a:t>
            </a:r>
            <a:r>
              <a:rPr lang="en" sz="1800">
                <a:solidFill>
                  <a:srgbClr val="000000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rPr>
              <a:t>: Daily Lesson Plan (</a:t>
            </a:r>
            <a:r>
              <a:rPr lang="en" sz="1800">
                <a:latin typeface="Plus Jakarta Sans Medium"/>
                <a:ea typeface="Plus Jakarta Sans Medium"/>
                <a:cs typeface="Plus Jakarta Sans Medium"/>
                <a:sym typeface="Plus Jakarta Sans Medium"/>
              </a:rPr>
              <a:t>120</a:t>
            </a:r>
            <a:r>
              <a:rPr lang="en" sz="1800">
                <a:solidFill>
                  <a:srgbClr val="000000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rPr>
              <a:t> Minutes)</a:t>
            </a:r>
            <a:endParaRPr sz="1800">
              <a:solidFill>
                <a:srgbClr val="000000"/>
              </a:solidFill>
              <a:latin typeface="Plus Jakarta Sans Medium"/>
              <a:ea typeface="Plus Jakarta Sans Medium"/>
              <a:cs typeface="Plus Jakarta Sans Medium"/>
              <a:sym typeface="Plus Jakarta Sans Medium"/>
            </a:endParaRPr>
          </a:p>
        </p:txBody>
      </p:sp>
      <p:pic>
        <p:nvPicPr>
          <p:cNvPr id="59" name="Google Shape;59;p13"/>
          <p:cNvPicPr preferRelativeResize="0"/>
          <p:nvPr/>
        </p:nvPicPr>
        <p:blipFill>
          <a:blip r:embed="rId13">
            <a:alphaModFix/>
          </a:blip>
          <a:stretch>
            <a:fillRect/>
          </a:stretch>
        </p:blipFill>
        <p:spPr>
          <a:xfrm>
            <a:off x="279881" y="89249"/>
            <a:ext cx="816414" cy="33854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" name="Google Shape;64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3763" y="7223664"/>
            <a:ext cx="333180" cy="333180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 txBox="1"/>
          <p:nvPr/>
        </p:nvSpPr>
        <p:spPr>
          <a:xfrm>
            <a:off x="7161344" y="7319330"/>
            <a:ext cx="2381100" cy="2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©2025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66" name="Google Shape;66;p14"/>
          <p:cNvSpPr txBox="1"/>
          <p:nvPr/>
        </p:nvSpPr>
        <p:spPr>
          <a:xfrm>
            <a:off x="3838725" y="7319330"/>
            <a:ext cx="2381100" cy="2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graphicFrame>
        <p:nvGraphicFramePr>
          <p:cNvPr id="67" name="Google Shape;67;p14"/>
          <p:cNvGraphicFramePr/>
          <p:nvPr/>
        </p:nvGraphicFramePr>
        <p:xfrm>
          <a:off x="488388" y="620838"/>
          <a:ext cx="3000000" cy="3000000"/>
        </p:xfrm>
        <a:graphic>
          <a:graphicData uri="http://schemas.openxmlformats.org/drawingml/2006/table">
            <a:tbl>
              <a:tblPr>
                <a:noFill/>
                <a:tableStyleId>{56F00708-597A-4C58-9A51-C494683B3DD4}</a:tableStyleId>
              </a:tblPr>
              <a:tblGrid>
                <a:gridCol w="1458775"/>
                <a:gridCol w="3684800"/>
                <a:gridCol w="3910450"/>
              </a:tblGrid>
              <a:tr h="2990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LESSON 5: Market Revolution and Technology </a:t>
                      </a:r>
                      <a:r>
                        <a:rPr b="1" lang="en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- Continued</a:t>
                      </a:r>
                      <a:endParaRPr b="1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 hMerge="1"/>
              </a:tr>
              <a:tr h="966100">
                <a:tc rowSpan="2"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ACTIVITY 2-</a:t>
                      </a:r>
                      <a:endParaRPr b="1" sz="13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PRACTICE</a:t>
                      </a:r>
                      <a:endParaRPr b="1" sz="13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Students will conduct research on a historical invention or innovation from 1790–1850 to prepare a pitch for funding before a “Fund it or Forget It” panel of investors. Students 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should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 work with partners or small groups. Ideally, there are no more than 12 pairings of students. Use teacher discretion to determine 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whether students may choose the same invention/innovation or if you would like for each student group to research a unique option. Student worksheet pages 2-4 will guide the research and preparation process.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105745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TEACHER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28600" lvl="0" marL="3048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Explain that students will act as inventors or representatives of a historical invention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28600" lvl="0" marL="3048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Determine partners or small groups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28600" lvl="0" marL="3048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Explain requirements and expectations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28600" lvl="0" marL="3048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Provide digital access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28600" lvl="0" marL="3048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Support student research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0500" marB="60500" marR="83125" marL="831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28600" lvl="0" marL="3048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Move to work with partner or small group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28600" lvl="0" marL="3048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Determine invention or innovation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28600" lvl="0" marL="3048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Use curated research links to take notes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28600" lvl="0" marL="3048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Write the formal proposal and script for the elevator pitch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0500" marB="60500" marR="83125" marL="831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872750">
                <a:tc rowSpan="2"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ACTIVITY 3 - EXHIBIT</a:t>
                      </a:r>
                      <a:endParaRPr b="1" sz="13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Consider showing students a video clip of an invention elevator pitch to stimulate enthusiasm. Students will take turns presenting their elevator pitches to the class. Alternatively, consider bringing in a few adults to act as the potential investors. Students will take notes on their 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classmates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 presentations using page 5 of the student worksheet.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0500" marB="60500" marR="83125" marL="831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147150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TEACHER ACTIONS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28600" lvl="0" marL="3048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Review 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proposal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 and elevator pitch requirements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28600" lvl="0" marL="3048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Optional: Show </a:t>
                      </a: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4"/>
                        </a:rPr>
                        <a:t>video clip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 of an example pitch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28600" lvl="0" marL="3048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Provide time for student rehearsals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28600" lvl="0" marL="3048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Consider 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pre-arranging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 for adults to participate as the potential investors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28600" lvl="0" marL="3048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Provide directions and expectations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28600" lvl="0" marL="3048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Allow students to ask questions of each presenter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0500" marB="60500" marR="83125" marL="831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28600" lvl="0" marL="3048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Ask questions and check requirements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28600" lvl="0" marL="3048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Rehearse elevator pitch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28600" lvl="0" marL="3048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Present to class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28600" lvl="0" marL="3048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Take notes using page 5 of student worksheet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28600" lvl="0" marL="3048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Ask questions of classmates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0500" marB="60500" marR="83125" marL="831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68" name="Google Shape;68;p14"/>
          <p:cNvSpPr txBox="1"/>
          <p:nvPr/>
        </p:nvSpPr>
        <p:spPr>
          <a:xfrm>
            <a:off x="-13800" y="0"/>
            <a:ext cx="10072200" cy="4920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800">
                <a:solidFill>
                  <a:schemeClr val="dk1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rPr>
              <a:t>The Early Republic: Daily Lesson Plan (120 Minutes)</a:t>
            </a:r>
            <a:endParaRPr sz="1800">
              <a:latin typeface="Plus Jakarta Sans Medium"/>
              <a:ea typeface="Plus Jakarta Sans Medium"/>
              <a:cs typeface="Plus Jakarta Sans Medium"/>
              <a:sym typeface="Plus Jakarta Sans Medium"/>
            </a:endParaRPr>
          </a:p>
        </p:txBody>
      </p:sp>
      <p:pic>
        <p:nvPicPr>
          <p:cNvPr id="69" name="Google Shape;69;p1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79881" y="89249"/>
            <a:ext cx="816414" cy="33854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" name="Google Shape;74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3763" y="7223664"/>
            <a:ext cx="333180" cy="333180"/>
          </a:xfrm>
          <a:prstGeom prst="rect">
            <a:avLst/>
          </a:prstGeom>
          <a:noFill/>
          <a:ln>
            <a:noFill/>
          </a:ln>
        </p:spPr>
      </p:pic>
      <p:sp>
        <p:nvSpPr>
          <p:cNvPr id="75" name="Google Shape;75;p15"/>
          <p:cNvSpPr txBox="1"/>
          <p:nvPr/>
        </p:nvSpPr>
        <p:spPr>
          <a:xfrm>
            <a:off x="7161344" y="7319330"/>
            <a:ext cx="2381100" cy="2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©2025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76" name="Google Shape;76;p15"/>
          <p:cNvSpPr txBox="1"/>
          <p:nvPr/>
        </p:nvSpPr>
        <p:spPr>
          <a:xfrm>
            <a:off x="3838725" y="7319330"/>
            <a:ext cx="2381100" cy="2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graphicFrame>
        <p:nvGraphicFramePr>
          <p:cNvPr id="77" name="Google Shape;77;p15"/>
          <p:cNvGraphicFramePr/>
          <p:nvPr/>
        </p:nvGraphicFramePr>
        <p:xfrm>
          <a:off x="488388" y="620838"/>
          <a:ext cx="3000000" cy="3000000"/>
        </p:xfrm>
        <a:graphic>
          <a:graphicData uri="http://schemas.openxmlformats.org/drawingml/2006/table">
            <a:tbl>
              <a:tblPr>
                <a:noFill/>
                <a:tableStyleId>{56F00708-597A-4C58-9A51-C494683B3DD4}</a:tableStyleId>
              </a:tblPr>
              <a:tblGrid>
                <a:gridCol w="1458775"/>
                <a:gridCol w="3684800"/>
                <a:gridCol w="3910450"/>
              </a:tblGrid>
              <a:tr h="36765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LESSON 5: Market Revolution and Technology - Continued</a:t>
                      </a:r>
                      <a:endParaRPr b="1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 hMerge="1"/>
              </a:tr>
              <a:tr h="540600">
                <a:tc row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CONCLUSION</a:t>
                      </a:r>
                      <a:endParaRPr b="1" sz="13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Students will complete an </a:t>
                      </a:r>
                      <a:r>
                        <a:rPr lang="en" sz="1200" u="sng">
                          <a:solidFill>
                            <a:schemeClr val="accent5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4">
                            <a:extLst>
                              <a:ext uri="{A12FA001-AC4F-418D-AE19-62706E023703}">
                                <ahyp:hlinkClr val="tx"/>
                              </a:ext>
                            </a:extLst>
                          </a:hlinkClick>
                        </a:rPr>
                        <a:t>“Exit Ticket”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 in which they reflect on their learnings from the day using a quickwrite. The goal of this conclusion is for students to consider the historical significance of inventions and innovations in this period.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678775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TEACHER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Hand out Exit Ticket and provide instructions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If time, facilitate discussion around the 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choices students made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0500" marB="60500" marR="83125" marL="831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Answer the question in 3-5 sentences.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If time, share, discuss, and ask questions about the historical significance of 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inventions and innovations of the period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0500" marB="60500" marR="83125" marL="831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78" name="Google Shape;78;p15"/>
          <p:cNvSpPr txBox="1"/>
          <p:nvPr/>
        </p:nvSpPr>
        <p:spPr>
          <a:xfrm>
            <a:off x="-13800" y="0"/>
            <a:ext cx="10072200" cy="4920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800">
                <a:solidFill>
                  <a:schemeClr val="dk1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rPr>
              <a:t>The Early Republic: Daily Lesson Plan (120 Minutes)</a:t>
            </a:r>
            <a:endParaRPr sz="1800">
              <a:latin typeface="Plus Jakarta Sans Medium"/>
              <a:ea typeface="Plus Jakarta Sans Medium"/>
              <a:cs typeface="Plus Jakarta Sans Medium"/>
              <a:sym typeface="Plus Jakarta Sans Medium"/>
            </a:endParaRPr>
          </a:p>
        </p:txBody>
      </p:sp>
      <p:pic>
        <p:nvPicPr>
          <p:cNvPr id="79" name="Google Shape;79;p1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79881" y="89249"/>
            <a:ext cx="816414" cy="33854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E95C3D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F1AF4B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