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9601200" cx="7315200"/>
  <p:notesSz cx="6858000" cy="9144000"/>
  <p:embeddedFontLst>
    <p:embeddedFont>
      <p:font typeface="Inter SemiBold"/>
      <p:regular r:id="rId14"/>
      <p:bold r:id="rId15"/>
      <p:italic r:id="rId16"/>
      <p:boldItalic r:id="rId17"/>
    </p:embeddedFont>
    <p:embeddedFont>
      <p:font typeface="Halant"/>
      <p:regular r:id="rId18"/>
      <p:bold r:id="rId19"/>
    </p:embeddedFont>
    <p:embeddedFont>
      <p:font typeface="Inter"/>
      <p:regular r:id="rId20"/>
      <p:bold r:id="rId21"/>
      <p:italic r:id="rId22"/>
      <p:boldItalic r:id="rId23"/>
    </p:embeddedFont>
    <p:embeddedFont>
      <p:font typeface="Plus Jakarta Sans"/>
      <p:regular r:id="rId24"/>
      <p:bold r:id="rId25"/>
      <p:italic r:id="rId26"/>
      <p:boldItalic r:id="rId27"/>
    </p:embeddedFont>
    <p:embeddedFont>
      <p:font typeface="Plus Jakarta Sans Medium"/>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D07E8AB-0AC0-4BDC-BA4F-C617294510D3}">
  <a:tblStyle styleId="{0D07E8AB-0AC0-4BDC-BA4F-C617294510D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italic.fntdata"/><Relationship Id="rId21" Type="http://schemas.openxmlformats.org/officeDocument/2006/relationships/font" Target="fonts/Inter-bold.fntdata"/><Relationship Id="rId24" Type="http://schemas.openxmlformats.org/officeDocument/2006/relationships/font" Target="fonts/PlusJakartaSans-regular.fntdata"/><Relationship Id="rId23"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italic.fntdata"/><Relationship Id="rId25" Type="http://schemas.openxmlformats.org/officeDocument/2006/relationships/font" Target="fonts/PlusJakartaSans-bold.fntdata"/><Relationship Id="rId28" Type="http://schemas.openxmlformats.org/officeDocument/2006/relationships/font" Target="fonts/PlusJakartaSansMedium-regular.fntdata"/><Relationship Id="rId27"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bold.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boldItalic.fntdata"/><Relationship Id="rId30" Type="http://schemas.openxmlformats.org/officeDocument/2006/relationships/font" Target="fonts/PlusJakartaSansMedium-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InterSemiBold-bold.fntdata"/><Relationship Id="rId14" Type="http://schemas.openxmlformats.org/officeDocument/2006/relationships/font" Target="fonts/InterSemiBold-regular.fntdata"/><Relationship Id="rId17" Type="http://schemas.openxmlformats.org/officeDocument/2006/relationships/font" Target="fonts/InterSemiBold-boldItalic.fntdata"/><Relationship Id="rId16" Type="http://schemas.openxmlformats.org/officeDocument/2006/relationships/font" Target="fonts/InterSemiBold-italic.fntdata"/><Relationship Id="rId19" Type="http://schemas.openxmlformats.org/officeDocument/2006/relationships/font" Target="fonts/Halant-bold.fntdata"/><Relationship Id="rId1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0b0ef3486_0_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0b0ef3486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341fec622e5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341fec622e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41fec622e5_0_2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341fec622e5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41fec622e5_0_1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41fec622e5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41fec622e5_0_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41fec622e5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3435fd6c160_0_5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3435fd6c160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Historical Empathy</a:t>
            </a:r>
            <a:endParaRPr sz="1200">
              <a:latin typeface="Inter"/>
              <a:ea typeface="Inter"/>
              <a:cs typeface="Inter"/>
              <a:sym typeface="Inter"/>
            </a:endParaRPr>
          </a:p>
        </p:txBody>
      </p:sp>
      <p:sp>
        <p:nvSpPr>
          <p:cNvPr id="100" name="Google Shape;100;p25"/>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Domestic Slave Trade</a:t>
            </a:r>
            <a:endParaRPr sz="2400">
              <a:solidFill>
                <a:schemeClr val="dk1"/>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02" name="Google Shape;102;p25"/>
          <p:cNvGraphicFramePr/>
          <p:nvPr/>
        </p:nvGraphicFramePr>
        <p:xfrm>
          <a:off x="360813" y="1689750"/>
          <a:ext cx="3000000" cy="3000000"/>
        </p:xfrm>
        <a:graphic>
          <a:graphicData uri="http://schemas.openxmlformats.org/drawingml/2006/table">
            <a:tbl>
              <a:tblPr>
                <a:noFill/>
                <a:tableStyleId>{0D07E8AB-0AC0-4BDC-BA4F-C617294510D3}</a:tableStyleId>
              </a:tblPr>
              <a:tblGrid>
                <a:gridCol w="6617050"/>
              </a:tblGrid>
              <a:tr h="100000">
                <a:tc>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Halant"/>
                          <a:ea typeface="Halant"/>
                          <a:cs typeface="Halant"/>
                          <a:sym typeface="Halant"/>
                        </a:rPr>
                        <a:t>Source: Sharon McMahon, </a:t>
                      </a:r>
                      <a:r>
                        <a:rPr i="1" lang="en" sz="1200">
                          <a:solidFill>
                            <a:srgbClr val="000000"/>
                          </a:solidFill>
                          <a:latin typeface="Halant"/>
                          <a:ea typeface="Halant"/>
                          <a:cs typeface="Halant"/>
                          <a:sym typeface="Halant"/>
                        </a:rPr>
                        <a:t>T</a:t>
                      </a:r>
                      <a:r>
                        <a:rPr i="1" lang="en" sz="1200">
                          <a:solidFill>
                            <a:srgbClr val="000000"/>
                          </a:solidFill>
                          <a:latin typeface="Halant"/>
                          <a:ea typeface="Halant"/>
                          <a:cs typeface="Halant"/>
                          <a:sym typeface="Halant"/>
                        </a:rPr>
                        <a:t>he Small a</a:t>
                      </a:r>
                      <a:r>
                        <a:rPr i="1" lang="en" sz="1200">
                          <a:latin typeface="Halant"/>
                          <a:ea typeface="Halant"/>
                          <a:cs typeface="Halant"/>
                          <a:sym typeface="Halant"/>
                        </a:rPr>
                        <a:t>nd the Mighty</a:t>
                      </a:r>
                      <a:r>
                        <a:rPr lang="en" sz="1200">
                          <a:latin typeface="Halant"/>
                          <a:ea typeface="Halant"/>
                          <a:cs typeface="Halant"/>
                          <a:sym typeface="Halant"/>
                        </a:rPr>
                        <a:t> by Sharon McMahon, 202</a:t>
                      </a:r>
                      <a:r>
                        <a:rPr lang="en" sz="1200">
                          <a:latin typeface="Halant"/>
                          <a:ea typeface="Halant"/>
                          <a:cs typeface="Halant"/>
                          <a:sym typeface="Halant"/>
                        </a:rPr>
                        <a:t>4.</a:t>
                      </a:r>
                      <a:endParaRPr sz="12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0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Note: </a:t>
                      </a:r>
                      <a:r>
                        <a:rPr lang="en" sz="1000">
                          <a:solidFill>
                            <a:schemeClr val="dk1"/>
                          </a:solidFill>
                          <a:latin typeface="Inter"/>
                          <a:ea typeface="Inter"/>
                          <a:cs typeface="Inter"/>
                          <a:sym typeface="Inter"/>
                        </a:rPr>
                        <a:t>Authors like Sharon McMahon often face the challenge of telling the stories of people whose lives were not fully documented. In these cases (like the one below of Clara Brown), they sometimes draw on broader historical knowledge—using general patterns, cultural practices, and common experiences of the time—to fill in the gaps. While the exact details may not be verified for that specific individual in that exact moment, the story remains historically informed and illustrative of what many people like them likely experienced. This approach helps bring overlooked voices to life while staying grounded in historical truth.</a:t>
                      </a:r>
                      <a:endParaRPr sz="1000">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561000">
                <a:tc>
                  <a:txBody>
                    <a:bodyPr/>
                    <a:lstStyle/>
                    <a:p>
                      <a:pPr indent="0" lvl="0" marL="0" rtl="0" algn="l">
                        <a:lnSpc>
                          <a:spcPct val="100000"/>
                        </a:lnSpc>
                        <a:spcBef>
                          <a:spcPts val="0"/>
                        </a:spcBef>
                        <a:spcAft>
                          <a:spcPts val="0"/>
                        </a:spcAft>
                        <a:buClr>
                          <a:schemeClr val="dk1"/>
                        </a:buClr>
                        <a:buSzPts val="1100"/>
                        <a:buFont typeface="Arial"/>
                        <a:buNone/>
                      </a:pPr>
                      <a:r>
                        <a:rPr lang="en" sz="1200">
                          <a:latin typeface="Inter"/>
                          <a:ea typeface="Inter"/>
                          <a:cs typeface="Inter"/>
                          <a:sym typeface="Inter"/>
                        </a:rPr>
                        <a:t>“The marketplace buzzed with activity on a sizzling Kentucky day.  And just up ahead, to the right, near the wooden platform in the center of town, a heartrending </a:t>
                      </a:r>
                      <a:r>
                        <a:rPr lang="en" sz="1200">
                          <a:latin typeface="Inter"/>
                          <a:ea typeface="Inter"/>
                          <a:cs typeface="Inter"/>
                          <a:sym typeface="Inter"/>
                        </a:rPr>
                        <a:t>scene</a:t>
                      </a:r>
                      <a:r>
                        <a:rPr lang="en" sz="1200">
                          <a:latin typeface="Inter"/>
                          <a:ea typeface="Inter"/>
                          <a:cs typeface="Inter"/>
                          <a:sym typeface="Inter"/>
                        </a:rPr>
                        <a:t> was unfolding…When Clara was born around 1800, she was born to enslaved parents.  As a child, she was sold to a man in another state, a fate that would soon befall her own offspring.  Kentucky wasn’t home to the vast plantations of Virginia, where she came from; the land here was more mountainous, the farms were more compact.  It’s likely that Clara had many jobs as she grew up, learning to cook, clean, garden, wash, and iron alongside the other enslaved women she lived with..</a:t>
                      </a:r>
                      <a:endParaRPr sz="1200">
                        <a:latin typeface="Inter"/>
                        <a:ea typeface="Inter"/>
                        <a:cs typeface="Inter"/>
                        <a:sym typeface="Inter"/>
                      </a:endParaRPr>
                    </a:p>
                    <a:p>
                      <a:pPr indent="0" lvl="0" marL="0" rtl="0" algn="l">
                        <a:lnSpc>
                          <a:spcPct val="100000"/>
                        </a:lnSpc>
                        <a:spcBef>
                          <a:spcPts val="600"/>
                        </a:spcBef>
                        <a:spcAft>
                          <a:spcPts val="0"/>
                        </a:spcAft>
                        <a:buClr>
                          <a:schemeClr val="dk1"/>
                        </a:buClr>
                        <a:buSzPts val="1100"/>
                        <a:buFont typeface="Arial"/>
                        <a:buNone/>
                      </a:pPr>
                      <a:r>
                        <a:rPr lang="en" sz="1200">
                          <a:latin typeface="Inter"/>
                          <a:ea typeface="Inter"/>
                          <a:cs typeface="Inter"/>
                          <a:sym typeface="Inter"/>
                        </a:rPr>
                        <a:t>Each member of Clara’s family, her husband and four beloved children, took turns stepping up onto the auction block, hoping against hope for some kind of miracle that might allow them to stay together.  But none came…</a:t>
                      </a:r>
                      <a:endParaRPr sz="1200">
                        <a:latin typeface="Inter"/>
                        <a:ea typeface="Inter"/>
                        <a:cs typeface="Inter"/>
                        <a:sym typeface="Inter"/>
                      </a:endParaRPr>
                    </a:p>
                    <a:p>
                      <a:pPr indent="0" lvl="0" marL="0" rtl="0" algn="l">
                        <a:lnSpc>
                          <a:spcPct val="100000"/>
                        </a:lnSpc>
                        <a:spcBef>
                          <a:spcPts val="600"/>
                        </a:spcBef>
                        <a:spcAft>
                          <a:spcPts val="0"/>
                        </a:spcAft>
                        <a:buClr>
                          <a:schemeClr val="dk1"/>
                        </a:buClr>
                        <a:buSzPts val="1100"/>
                        <a:buFont typeface="Arial"/>
                        <a:buNone/>
                      </a:pPr>
                      <a:r>
                        <a:rPr lang="en" sz="1200">
                          <a:latin typeface="Inter"/>
                          <a:ea typeface="Inter"/>
                          <a:cs typeface="Inter"/>
                          <a:sym typeface="Inter"/>
                        </a:rPr>
                        <a:t>The sight of fragile little Eliza with her tearstained face, eyes swollen from crying being wrenched from her arms and hoisted atop the platform, caused a pain </a:t>
                      </a:r>
                      <a:r>
                        <a:rPr lang="en" sz="1200">
                          <a:latin typeface="Inter"/>
                          <a:ea typeface="Inter"/>
                          <a:cs typeface="Inter"/>
                          <a:sym typeface="Inter"/>
                        </a:rPr>
                        <a:t>unlike</a:t>
                      </a:r>
                      <a:r>
                        <a:rPr lang="en" sz="1200">
                          <a:latin typeface="Inter"/>
                          <a:ea typeface="Inter"/>
                          <a:cs typeface="Inter"/>
                          <a:sym typeface="Inter"/>
                        </a:rPr>
                        <a:t> any Clara had known…She knew there was a good chance they </a:t>
                      </a:r>
                      <a:r>
                        <a:rPr lang="en" sz="1200">
                          <a:latin typeface="Inter"/>
                          <a:ea typeface="Inter"/>
                          <a:cs typeface="Inter"/>
                          <a:sym typeface="Inter"/>
                        </a:rPr>
                        <a:t>would</a:t>
                      </a:r>
                      <a:r>
                        <a:rPr lang="en" sz="1200">
                          <a:latin typeface="Inter"/>
                          <a:ea typeface="Inter"/>
                          <a:cs typeface="Inter"/>
                          <a:sym typeface="Inter"/>
                        </a:rPr>
                        <a:t> never meet again…It was a grief she shared with many thousands of mothers whose babies were taken and who never again had the chance to kiss the tops of their heads, to remark on how much they were growing, or to marvel in pride at who they were becoming</a:t>
                      </a:r>
                      <a:r>
                        <a:rPr lang="en" sz="1200">
                          <a:latin typeface="Inter"/>
                          <a:ea typeface="Inter"/>
                          <a:cs typeface="Inter"/>
                          <a:sym typeface="Inter"/>
                        </a:rPr>
                        <a:t>.</a:t>
                      </a:r>
                      <a:endParaRPr sz="1200">
                        <a:latin typeface="Inter"/>
                        <a:ea typeface="Inter"/>
                        <a:cs typeface="Inter"/>
                        <a:sym typeface="Inter"/>
                      </a:endParaRPr>
                    </a:p>
                    <a:p>
                      <a:pPr indent="0" lvl="0" marL="0" rtl="0" algn="l">
                        <a:lnSpc>
                          <a:spcPct val="100000"/>
                        </a:lnSpc>
                        <a:spcBef>
                          <a:spcPts val="600"/>
                        </a:spcBef>
                        <a:spcAft>
                          <a:spcPts val="0"/>
                        </a:spcAft>
                        <a:buClr>
                          <a:schemeClr val="dk1"/>
                        </a:buClr>
                        <a:buSzPts val="1100"/>
                        <a:buFont typeface="Arial"/>
                        <a:buNone/>
                      </a:pPr>
                      <a:r>
                        <a:rPr lang="en" sz="1200">
                          <a:latin typeface="Inter"/>
                          <a:ea typeface="Inter"/>
                          <a:cs typeface="Inter"/>
                          <a:sym typeface="Inter"/>
                        </a:rPr>
                        <a:t>‘</a:t>
                      </a:r>
                      <a:r>
                        <a:rPr lang="en" sz="1200">
                          <a:latin typeface="Inter"/>
                          <a:ea typeface="Inter"/>
                          <a:cs typeface="Inter"/>
                          <a:sym typeface="Inter"/>
                        </a:rPr>
                        <a:t>SOLD!’ the auctioneers yelled, pointing at the man who had just purchased her flesh and blood.  Eliza was carted away, nestled in the back of a wagon among sacks of feed and bolts of fabric.  Clara watched her disappear, praying that Eliza would not be afraid, that she would find the strength to be a good girl, and that she would always know that she was loved.  </a:t>
                      </a:r>
                      <a:endParaRPr sz="1200">
                        <a:latin typeface="Inter"/>
                        <a:ea typeface="Inter"/>
                        <a:cs typeface="Inter"/>
                        <a:sym typeface="Inter"/>
                      </a:endParaRPr>
                    </a:p>
                    <a:p>
                      <a:pPr indent="0" lvl="0" marL="0" rtl="0" algn="l">
                        <a:lnSpc>
                          <a:spcPct val="100000"/>
                        </a:lnSpc>
                        <a:spcBef>
                          <a:spcPts val="600"/>
                        </a:spcBef>
                        <a:spcAft>
                          <a:spcPts val="0"/>
                        </a:spcAft>
                        <a:buClr>
                          <a:schemeClr val="dk1"/>
                        </a:buClr>
                        <a:buSzPts val="1100"/>
                        <a:buFont typeface="Arial"/>
                        <a:buNone/>
                      </a:pPr>
                      <a:r>
                        <a:rPr lang="en" sz="1200">
                          <a:latin typeface="Inter"/>
                          <a:ea typeface="Inter"/>
                          <a:cs typeface="Inter"/>
                          <a:sym typeface="Inter"/>
                        </a:rPr>
                        <a:t>She vowed to find her again someday, even if it took the rest of her life.</a:t>
                      </a:r>
                      <a:endParaRPr sz="1200">
                        <a:latin typeface="Inter"/>
                        <a:ea typeface="Inter"/>
                        <a:cs typeface="Inter"/>
                        <a:sym typeface="Inter"/>
                      </a:endParaRPr>
                    </a:p>
                    <a:p>
                      <a:pPr indent="0" lvl="0" marL="0" rtl="0" algn="l">
                        <a:lnSpc>
                          <a:spcPct val="100000"/>
                        </a:lnSpc>
                        <a:spcBef>
                          <a:spcPts val="600"/>
                        </a:spcBef>
                        <a:spcAft>
                          <a:spcPts val="600"/>
                        </a:spcAft>
                        <a:buClr>
                          <a:schemeClr val="dk1"/>
                        </a:buClr>
                        <a:buSzPts val="1100"/>
                        <a:buFont typeface="Arial"/>
                        <a:buNone/>
                      </a:pPr>
                      <a:r>
                        <a:rPr lang="en" sz="1200">
                          <a:latin typeface="Inter"/>
                          <a:ea typeface="Inter"/>
                          <a:cs typeface="Inter"/>
                          <a:sym typeface="Inter"/>
                        </a:rPr>
                        <a:t>When it was Clara’s turn to step on the auction block, she was sober, her eyes fixed on the horizon. She couldn’t allow herself to look into the faces of people who stared her up and down.  She didn’t allow herself to cry for Eliza, or for her husband, or her two older children, all sold to different enslavers.  She held her head high, turning on command so the auction attendees could see her from all angles, silent in her rage and despair.”</a:t>
                      </a:r>
                      <a:endParaRPr sz="1200">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6" name="Shape 106"/>
        <p:cNvGrpSpPr/>
        <p:nvPr/>
      </p:nvGrpSpPr>
      <p:grpSpPr>
        <a:xfrm>
          <a:off x="0" y="0"/>
          <a:ext cx="0" cy="0"/>
          <a:chOff x="0" y="0"/>
          <a:chExt cx="0" cy="0"/>
        </a:xfrm>
      </p:grpSpPr>
      <p:sp>
        <p:nvSpPr>
          <p:cNvPr id="107" name="Google Shape;107;p26"/>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Historical Empathy</a:t>
            </a:r>
            <a:endParaRPr sz="1200">
              <a:latin typeface="Inter"/>
              <a:ea typeface="Inter"/>
              <a:cs typeface="Inter"/>
              <a:sym typeface="Inter"/>
            </a:endParaRPr>
          </a:p>
        </p:txBody>
      </p:sp>
      <p:sp>
        <p:nvSpPr>
          <p:cNvPr id="108" name="Google Shape;108;p26"/>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Domestic Slave Trade</a:t>
            </a:r>
            <a:endParaRPr sz="2400">
              <a:solidFill>
                <a:schemeClr val="dk1"/>
              </a:solidFill>
              <a:latin typeface="Plus Jakarta Sans Medium"/>
              <a:ea typeface="Plus Jakarta Sans Medium"/>
              <a:cs typeface="Plus Jakarta Sans Medium"/>
              <a:sym typeface="Plus Jakarta Sans Medium"/>
            </a:endParaRPr>
          </a:p>
        </p:txBody>
      </p:sp>
      <p:pic>
        <p:nvPicPr>
          <p:cNvPr id="109" name="Google Shape;109;p26"/>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10" name="Google Shape;110;p26"/>
          <p:cNvGraphicFramePr/>
          <p:nvPr/>
        </p:nvGraphicFramePr>
        <p:xfrm>
          <a:off x="926663" y="2070750"/>
          <a:ext cx="3000000" cy="3000000"/>
        </p:xfrm>
        <a:graphic>
          <a:graphicData uri="http://schemas.openxmlformats.org/drawingml/2006/table">
            <a:tbl>
              <a:tblPr>
                <a:noFill/>
                <a:tableStyleId>{0D07E8AB-0AC0-4BDC-BA4F-C617294510D3}</a:tableStyleId>
              </a:tblPr>
              <a:tblGrid>
                <a:gridCol w="5494800"/>
              </a:tblGrid>
              <a:tr h="100000">
                <a:tc>
                  <a:txBody>
                    <a:bodyPr/>
                    <a:lstStyle/>
                    <a:p>
                      <a:pPr indent="0" lvl="0" marL="0" rtl="0" algn="l">
                        <a:spcBef>
                          <a:spcPts val="0"/>
                        </a:spcBef>
                        <a:spcAft>
                          <a:spcPts val="0"/>
                        </a:spcAft>
                        <a:buClr>
                          <a:srgbClr val="000000"/>
                        </a:buClr>
                        <a:buSzPts val="1100"/>
                        <a:buFont typeface="Arial"/>
                        <a:buNone/>
                      </a:pPr>
                      <a:r>
                        <a:rPr lang="en">
                          <a:solidFill>
                            <a:srgbClr val="000000"/>
                          </a:solidFill>
                          <a:latin typeface="Halant"/>
                          <a:ea typeface="Halant"/>
                          <a:cs typeface="Halant"/>
                          <a:sym typeface="Halant"/>
                        </a:rPr>
                        <a:t>Source: </a:t>
                      </a:r>
                      <a:r>
                        <a:rPr lang="en" sz="1300">
                          <a:solidFill>
                            <a:srgbClr val="1E4D5A"/>
                          </a:solidFill>
                          <a:latin typeface="Halant"/>
                          <a:ea typeface="Halant"/>
                          <a:cs typeface="Halant"/>
                          <a:sym typeface="Halant"/>
                        </a:rPr>
                        <a:t>Hewlett and Raspiller auction notice for the sale of twenty-four slaves from the Iberville Parish estate of Jonathan Erwin; 1838. Historic New Orleans Collection.</a:t>
                      </a:r>
                      <a:endParaRPr sz="1300">
                        <a:solidFill>
                          <a:srgbClr val="000000"/>
                        </a:solidFill>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561000">
                <a:tc>
                  <a:txBody>
                    <a:bodyPr/>
                    <a:lstStyle/>
                    <a:p>
                      <a:pPr indent="0" lvl="0" marL="0" rtl="0" algn="l">
                        <a:lnSpc>
                          <a:spcPct val="115000"/>
                        </a:lnSpc>
                        <a:spcBef>
                          <a:spcPts val="600"/>
                        </a:spcBef>
                        <a:spcAft>
                          <a:spcPts val="600"/>
                        </a:spcAft>
                        <a:buClr>
                          <a:schemeClr val="dk1"/>
                        </a:buClr>
                        <a:buSzPts val="1100"/>
                        <a:buFont typeface="Arial"/>
                        <a:buNone/>
                      </a:pPr>
                      <a:r>
                        <a:t/>
                      </a:r>
                      <a:endParaRPr sz="1000">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pic>
        <p:nvPicPr>
          <p:cNvPr id="111" name="Google Shape;111;p26" title="Hewlett and Raspiller Auction Notice.jpg"/>
          <p:cNvPicPr preferRelativeResize="0"/>
          <p:nvPr/>
        </p:nvPicPr>
        <p:blipFill>
          <a:blip r:embed="rId4">
            <a:alphaModFix/>
          </a:blip>
          <a:stretch>
            <a:fillRect/>
          </a:stretch>
        </p:blipFill>
        <p:spPr>
          <a:xfrm>
            <a:off x="1654775" y="3134250"/>
            <a:ext cx="4038600" cy="588062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5" name="Shape 115"/>
        <p:cNvGrpSpPr/>
        <p:nvPr/>
      </p:nvGrpSpPr>
      <p:grpSpPr>
        <a:xfrm>
          <a:off x="0" y="0"/>
          <a:ext cx="0" cy="0"/>
          <a:chOff x="0" y="0"/>
          <a:chExt cx="0" cy="0"/>
        </a:xfrm>
      </p:grpSpPr>
      <p:sp>
        <p:nvSpPr>
          <p:cNvPr id="116" name="Google Shape;116;p27"/>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Historical Empathy</a:t>
            </a:r>
            <a:endParaRPr sz="1200">
              <a:latin typeface="Inter"/>
              <a:ea typeface="Inter"/>
              <a:cs typeface="Inter"/>
              <a:sym typeface="Inter"/>
            </a:endParaRPr>
          </a:p>
        </p:txBody>
      </p:sp>
      <p:sp>
        <p:nvSpPr>
          <p:cNvPr id="117" name="Google Shape;117;p27"/>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Domestic Slave Trade</a:t>
            </a:r>
            <a:endParaRPr sz="2400">
              <a:solidFill>
                <a:schemeClr val="dk1"/>
              </a:solidFill>
              <a:latin typeface="Plus Jakarta Sans Medium"/>
              <a:ea typeface="Plus Jakarta Sans Medium"/>
              <a:cs typeface="Plus Jakarta Sans Medium"/>
              <a:sym typeface="Plus Jakarta Sans Medium"/>
            </a:endParaRPr>
          </a:p>
        </p:txBody>
      </p:sp>
      <p:pic>
        <p:nvPicPr>
          <p:cNvPr id="118" name="Google Shape;118;p27"/>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19" name="Google Shape;119;p27"/>
          <p:cNvGraphicFramePr/>
          <p:nvPr/>
        </p:nvGraphicFramePr>
        <p:xfrm>
          <a:off x="926663" y="2070750"/>
          <a:ext cx="3000000" cy="3000000"/>
        </p:xfrm>
        <a:graphic>
          <a:graphicData uri="http://schemas.openxmlformats.org/drawingml/2006/table">
            <a:tbl>
              <a:tblPr>
                <a:noFill/>
                <a:tableStyleId>{0D07E8AB-0AC0-4BDC-BA4F-C617294510D3}</a:tableStyleId>
              </a:tblPr>
              <a:tblGrid>
                <a:gridCol w="5494800"/>
              </a:tblGrid>
              <a:tr h="100000">
                <a:tc>
                  <a:txBody>
                    <a:bodyPr/>
                    <a:lstStyle/>
                    <a:p>
                      <a:pPr indent="0" lvl="0" marL="0" rtl="0" algn="l">
                        <a:spcBef>
                          <a:spcPts val="0"/>
                        </a:spcBef>
                        <a:spcAft>
                          <a:spcPts val="0"/>
                        </a:spcAft>
                        <a:buClr>
                          <a:srgbClr val="000000"/>
                        </a:buClr>
                        <a:buSzPts val="1100"/>
                        <a:buFont typeface="Arial"/>
                        <a:buNone/>
                      </a:pPr>
                      <a:r>
                        <a:rPr lang="en">
                          <a:solidFill>
                            <a:srgbClr val="000000"/>
                          </a:solidFill>
                          <a:latin typeface="Halant"/>
                          <a:ea typeface="Halant"/>
                          <a:cs typeface="Halant"/>
                          <a:sym typeface="Halant"/>
                        </a:rPr>
                        <a:t>Source: </a:t>
                      </a:r>
                      <a:r>
                        <a:rPr lang="en">
                          <a:solidFill>
                            <a:srgbClr val="1E4D5A"/>
                          </a:solidFill>
                          <a:latin typeface="Halant"/>
                          <a:ea typeface="Halant"/>
                          <a:cs typeface="Halant"/>
                          <a:sym typeface="Halant"/>
                        </a:rPr>
                        <a:t>“Domestic Slavery,” Genius of Universal Emancipation, Benjamin Lundy, ed., October 15, 1828.</a:t>
                      </a:r>
                      <a:endParaRPr>
                        <a:solidFill>
                          <a:srgbClr val="000000"/>
                        </a:solidFill>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561000">
                <a:tc>
                  <a:txBody>
                    <a:bodyPr/>
                    <a:lstStyle/>
                    <a:p>
                      <a:pPr indent="0" lvl="0" marL="0" rtl="0" algn="l">
                        <a:lnSpc>
                          <a:spcPct val="115000"/>
                        </a:lnSpc>
                        <a:spcBef>
                          <a:spcPts val="600"/>
                        </a:spcBef>
                        <a:spcAft>
                          <a:spcPts val="600"/>
                        </a:spcAft>
                        <a:buClr>
                          <a:schemeClr val="dk1"/>
                        </a:buClr>
                        <a:buSzPts val="1100"/>
                        <a:buFont typeface="Arial"/>
                        <a:buNone/>
                      </a:pPr>
                      <a:r>
                        <a:rPr lang="en">
                          <a:latin typeface="Inter"/>
                          <a:ea typeface="Inter"/>
                          <a:cs typeface="Inter"/>
                          <a:sym typeface="Inter"/>
                        </a:rPr>
                        <a:t>“The ship La Fayette…left this port for New Orleans on Tuesday with a cargo of 200 souls for that market.  This is the largest number of slaves we ever knew to be gathered together in the domestic slave ship.  From the size of the vessel we are under the impression that their situation must be very uncomfortable especially as they are chained in pairs in the hold.  This precaution we understand because they should rise on those who are conveying them to a land in which hope never enters and thus endeavor by violent means to obtain their liberty.</a:t>
                      </a:r>
                      <a:endParaRPr>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sp>
        <p:nvSpPr>
          <p:cNvPr id="124" name="Google Shape;124;p28"/>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Historical Empathy</a:t>
            </a:r>
            <a:endParaRPr sz="1200">
              <a:latin typeface="Inter"/>
              <a:ea typeface="Inter"/>
              <a:cs typeface="Inter"/>
              <a:sym typeface="Inter"/>
            </a:endParaRPr>
          </a:p>
        </p:txBody>
      </p:sp>
      <p:sp>
        <p:nvSpPr>
          <p:cNvPr id="125" name="Google Shape;125;p28"/>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Domestic Slave Trade</a:t>
            </a:r>
            <a:endParaRPr sz="2400">
              <a:solidFill>
                <a:schemeClr val="dk1"/>
              </a:solidFill>
              <a:latin typeface="Plus Jakarta Sans Medium"/>
              <a:ea typeface="Plus Jakarta Sans Medium"/>
              <a:cs typeface="Plus Jakarta Sans Medium"/>
              <a:sym typeface="Plus Jakarta Sans Medium"/>
            </a:endParaRPr>
          </a:p>
        </p:txBody>
      </p:sp>
      <p:pic>
        <p:nvPicPr>
          <p:cNvPr id="126" name="Google Shape;126;p28"/>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27" name="Google Shape;127;p28"/>
          <p:cNvGraphicFramePr/>
          <p:nvPr/>
        </p:nvGraphicFramePr>
        <p:xfrm>
          <a:off x="926663" y="2070750"/>
          <a:ext cx="3000000" cy="3000000"/>
        </p:xfrm>
        <a:graphic>
          <a:graphicData uri="http://schemas.openxmlformats.org/drawingml/2006/table">
            <a:tbl>
              <a:tblPr>
                <a:noFill/>
                <a:tableStyleId>{0D07E8AB-0AC0-4BDC-BA4F-C617294510D3}</a:tableStyleId>
              </a:tblPr>
              <a:tblGrid>
                <a:gridCol w="5494800"/>
              </a:tblGrid>
              <a:tr h="100000">
                <a:tc>
                  <a:txBody>
                    <a:bodyPr/>
                    <a:lstStyle/>
                    <a:p>
                      <a:pPr indent="0" lvl="0" marL="0" rtl="0" algn="l">
                        <a:spcBef>
                          <a:spcPts val="0"/>
                        </a:spcBef>
                        <a:spcAft>
                          <a:spcPts val="0"/>
                        </a:spcAft>
                        <a:buClr>
                          <a:srgbClr val="000000"/>
                        </a:buClr>
                        <a:buSzPts val="1100"/>
                        <a:buFont typeface="Arial"/>
                        <a:buNone/>
                      </a:pPr>
                      <a:r>
                        <a:rPr lang="en">
                          <a:solidFill>
                            <a:srgbClr val="000000"/>
                          </a:solidFill>
                          <a:latin typeface="Halant"/>
                          <a:ea typeface="Halant"/>
                          <a:cs typeface="Halant"/>
                          <a:sym typeface="Halant"/>
                        </a:rPr>
                        <a:t>Source: Letter </a:t>
                      </a:r>
                      <a:r>
                        <a:rPr lang="en">
                          <a:solidFill>
                            <a:srgbClr val="330000"/>
                          </a:solidFill>
                          <a:highlight>
                            <a:srgbClr val="FFFFFF"/>
                          </a:highlight>
                          <a:latin typeface="Halant"/>
                          <a:ea typeface="Halant"/>
                          <a:cs typeface="Halant"/>
                          <a:sym typeface="Halant"/>
                        </a:rPr>
                        <a:t>Henry A. Tayloe to B.O. Tayloe,, January 5, 1835, from Walnut Grove (Marengo County, AL) to Washington City, Alabama Department of Archives and History, Montgomery, Alabama.</a:t>
                      </a:r>
                      <a:endParaRPr>
                        <a:solidFill>
                          <a:srgbClr val="000000"/>
                        </a:solidFill>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561000">
                <a:tc>
                  <a:txBody>
                    <a:bodyPr/>
                    <a:lstStyle/>
                    <a:p>
                      <a:pPr indent="0" lvl="0" marL="0" rtl="0" algn="l">
                        <a:lnSpc>
                          <a:spcPct val="115000"/>
                        </a:lnSpc>
                        <a:spcBef>
                          <a:spcPts val="600"/>
                        </a:spcBef>
                        <a:spcAft>
                          <a:spcPts val="0"/>
                        </a:spcAft>
                        <a:buClr>
                          <a:schemeClr val="dk1"/>
                        </a:buClr>
                        <a:buSzPts val="1100"/>
                        <a:buFont typeface="Arial"/>
                        <a:buNone/>
                      </a:pPr>
                      <a:r>
                        <a:rPr lang="en" sz="1300">
                          <a:solidFill>
                            <a:srgbClr val="330000"/>
                          </a:solidFill>
                          <a:highlight>
                            <a:srgbClr val="FFFFFF"/>
                          </a:highlight>
                          <a:latin typeface="Inter"/>
                          <a:ea typeface="Inter"/>
                          <a:cs typeface="Inter"/>
                          <a:sym typeface="Inter"/>
                        </a:rPr>
                        <a:t>“Dear Brother,</a:t>
                      </a:r>
                      <a:endParaRPr sz="1300">
                        <a:solidFill>
                          <a:srgbClr val="330000"/>
                        </a:solidFill>
                        <a:highlight>
                          <a:srgbClr val="FFFFFF"/>
                        </a:highlight>
                        <a:latin typeface="Inter"/>
                        <a:ea typeface="Inter"/>
                        <a:cs typeface="Inter"/>
                        <a:sym typeface="Inter"/>
                      </a:endParaRPr>
                    </a:p>
                    <a:p>
                      <a:pPr indent="0" lvl="0" marL="0" rtl="0" algn="l">
                        <a:lnSpc>
                          <a:spcPct val="115000"/>
                        </a:lnSpc>
                        <a:spcBef>
                          <a:spcPts val="600"/>
                        </a:spcBef>
                        <a:spcAft>
                          <a:spcPts val="600"/>
                        </a:spcAft>
                        <a:buClr>
                          <a:schemeClr val="dk1"/>
                        </a:buClr>
                        <a:buSzPts val="1100"/>
                        <a:buFont typeface="Arial"/>
                        <a:buNone/>
                      </a:pPr>
                      <a:r>
                        <a:rPr lang="en" sz="1300">
                          <a:solidFill>
                            <a:srgbClr val="330000"/>
                          </a:solidFill>
                          <a:highlight>
                            <a:srgbClr val="FFFFFF"/>
                          </a:highlight>
                          <a:latin typeface="Inter"/>
                          <a:ea typeface="Inter"/>
                          <a:cs typeface="Inter"/>
                          <a:sym typeface="Inter"/>
                        </a:rPr>
                        <a:t>George and myself only made 30 bales and George about the same. I wish you may visit me early this Spring to make some arrangements about your Negroes. If they continue high I would advise you to sell them in this country on one and two years credit bearing 8 per ct interest. The present high price of Negroes can not continue long and if you will make me a partner in the sale on reasonable terms I will bring them out this Fall from VA and sell them for you and release you from all troubles. On a credit your negroes would bring here about $120 to $130, 000 bearing 8 per ct interest. My object is to make a fortune here as soon as possible by industry and economy, and then return [to VA] to enjoy myself. Therefore I am willing to aid you in any way as far as reason will permit. You had better give your land away if you can get from $6 to $800 round for your Negroes -- and if you will incur the risk with me, and allow me time to pay you, I will give a fair price for one half bring them to this country sell the whole number and divide the proceeds of the sale equally. It is better to sell on time as by so doing good masters may be obtained.... I have rented land for your negroes and Henry Key's, and shall attend to them faithfully. Gowie [?] ran off about the 18th of December and has not been heard of. I hope to hear of him in a few days that I may put him to work. He went off without any provocation. I expect he is a deceitful fellow.”</a:t>
                      </a:r>
                      <a:endParaRPr sz="1600">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sp>
        <p:nvSpPr>
          <p:cNvPr id="132" name="Google Shape;132;p29"/>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Historical Empathy</a:t>
            </a:r>
            <a:endParaRPr sz="1200">
              <a:latin typeface="Inter"/>
              <a:ea typeface="Inter"/>
              <a:cs typeface="Inter"/>
              <a:sym typeface="Inter"/>
            </a:endParaRPr>
          </a:p>
        </p:txBody>
      </p:sp>
      <p:sp>
        <p:nvSpPr>
          <p:cNvPr id="133" name="Google Shape;133;p29"/>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Domestic Slave Trade</a:t>
            </a:r>
            <a:endParaRPr sz="2400">
              <a:solidFill>
                <a:schemeClr val="dk1"/>
              </a:solidFill>
              <a:latin typeface="Plus Jakarta Sans Medium"/>
              <a:ea typeface="Plus Jakarta Sans Medium"/>
              <a:cs typeface="Plus Jakarta Sans Medium"/>
              <a:sym typeface="Plus Jakarta Sans Medium"/>
            </a:endParaRPr>
          </a:p>
        </p:txBody>
      </p:sp>
      <p:pic>
        <p:nvPicPr>
          <p:cNvPr id="134" name="Google Shape;134;p29"/>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35" name="Google Shape;135;p29"/>
          <p:cNvGraphicFramePr/>
          <p:nvPr/>
        </p:nvGraphicFramePr>
        <p:xfrm>
          <a:off x="571063" y="2070750"/>
          <a:ext cx="3000000" cy="3000000"/>
        </p:xfrm>
        <a:graphic>
          <a:graphicData uri="http://schemas.openxmlformats.org/drawingml/2006/table">
            <a:tbl>
              <a:tblPr>
                <a:noFill/>
                <a:tableStyleId>{0D07E8AB-0AC0-4BDC-BA4F-C617294510D3}</a:tableStyleId>
              </a:tblPr>
              <a:tblGrid>
                <a:gridCol w="6302675"/>
              </a:tblGrid>
              <a:tr h="100000">
                <a:tc>
                  <a:txBody>
                    <a:bodyPr/>
                    <a:lstStyle/>
                    <a:p>
                      <a:pPr indent="0" lvl="0" marL="0" rtl="0" algn="l">
                        <a:spcBef>
                          <a:spcPts val="0"/>
                        </a:spcBef>
                        <a:spcAft>
                          <a:spcPts val="0"/>
                        </a:spcAft>
                        <a:buClr>
                          <a:srgbClr val="000000"/>
                        </a:buClr>
                        <a:buSzPts val="1100"/>
                        <a:buFont typeface="Arial"/>
                        <a:buNone/>
                      </a:pPr>
                      <a:r>
                        <a:rPr lang="en">
                          <a:solidFill>
                            <a:srgbClr val="000000"/>
                          </a:solidFill>
                          <a:latin typeface="Halant"/>
                          <a:ea typeface="Halant"/>
                          <a:cs typeface="Halant"/>
                          <a:sym typeface="Halant"/>
                        </a:rPr>
                        <a:t>Source: </a:t>
                      </a:r>
                      <a:r>
                        <a:rPr i="1" lang="en">
                          <a:solidFill>
                            <a:srgbClr val="330000"/>
                          </a:solidFill>
                          <a:highlight>
                            <a:srgbClr val="FFFFFF"/>
                          </a:highlight>
                          <a:latin typeface="Halant"/>
                          <a:ea typeface="Halant"/>
                          <a:cs typeface="Halant"/>
                          <a:sym typeface="Halant"/>
                        </a:rPr>
                        <a:t>My Life in the South</a:t>
                      </a:r>
                      <a:r>
                        <a:rPr lang="en">
                          <a:solidFill>
                            <a:srgbClr val="330000"/>
                          </a:solidFill>
                          <a:highlight>
                            <a:srgbClr val="FFFFFF"/>
                          </a:highlight>
                          <a:latin typeface="Halant"/>
                          <a:ea typeface="Halant"/>
                          <a:cs typeface="Halant"/>
                          <a:sym typeface="Halant"/>
                        </a:rPr>
                        <a:t>, by Jacob Stroyer, Salem: Observer Book and Job Print, 1890.</a:t>
                      </a:r>
                      <a:endParaRPr>
                        <a:solidFill>
                          <a:srgbClr val="000000"/>
                        </a:solidFill>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561000">
                <a:tc>
                  <a:txBody>
                    <a:bodyPr/>
                    <a:lstStyle/>
                    <a:p>
                      <a:pPr indent="0" lvl="0" marL="0" rtl="0" algn="l">
                        <a:lnSpc>
                          <a:spcPct val="115000"/>
                        </a:lnSpc>
                        <a:spcBef>
                          <a:spcPts val="1200"/>
                        </a:spcBef>
                        <a:spcAft>
                          <a:spcPts val="0"/>
                        </a:spcAft>
                        <a:buClr>
                          <a:schemeClr val="dk1"/>
                        </a:buClr>
                        <a:buSzPts val="1100"/>
                        <a:buFont typeface="Arial"/>
                        <a:buNone/>
                      </a:pPr>
                      <a:r>
                        <a:rPr lang="en" sz="1000">
                          <a:solidFill>
                            <a:srgbClr val="330000"/>
                          </a:solidFill>
                          <a:highlight>
                            <a:srgbClr val="FFFFFF"/>
                          </a:highlight>
                        </a:rPr>
                        <a:t>When the day came for them to leave, some, who seemed to have been willing to go at first, refused, and were handcuffed together and guarded on their way to the cars by white men. The women and children were driven to the depot in crowds, like so many cattle, and the sight of them caused great excitement among master's negroes. Imagine a mass of uneducated people shedding tears and yelling at the tops of their voices in anguish and grief.</a:t>
                      </a:r>
                      <a:endParaRPr sz="1000">
                        <a:solidFill>
                          <a:srgbClr val="330000"/>
                        </a:solidFill>
                        <a:highlight>
                          <a:srgbClr val="FFFFFF"/>
                        </a:highlight>
                      </a:endParaRPr>
                    </a:p>
                    <a:p>
                      <a:pPr indent="0" lvl="0" marL="0" rtl="0" algn="l">
                        <a:lnSpc>
                          <a:spcPct val="115000"/>
                        </a:lnSpc>
                        <a:spcBef>
                          <a:spcPts val="1200"/>
                        </a:spcBef>
                        <a:spcAft>
                          <a:spcPts val="0"/>
                        </a:spcAft>
                        <a:buClr>
                          <a:schemeClr val="dk1"/>
                        </a:buClr>
                        <a:buSzPts val="1100"/>
                        <a:buFont typeface="Arial"/>
                        <a:buNone/>
                      </a:pPr>
                      <a:r>
                        <a:rPr lang="en" sz="1000">
                          <a:solidFill>
                            <a:srgbClr val="330000"/>
                          </a:solidFill>
                          <a:highlight>
                            <a:srgbClr val="FFFFFF"/>
                          </a:highlight>
                        </a:rPr>
                        <a:t>The victims were to take the cars from a station called Clarkson turnout, which was about four miles from master's place. The excitement was so great that the overseer and driver could not control the relatives and friends of those that were going away, as a large crowd of both old and young went down to the depot to see them off. Louisiana was considered by the slaves as a place of slaughter, so those who were going did not expect to see their friends again. While passing along, many of the negroes left their masters' fields and joined us as we marched to the cars; some were yelling and wringing their hands, while others were singing little hymns that they were accustomed to for the consolation of those that were going away, such as</a:t>
                      </a:r>
                      <a:endParaRPr sz="1000">
                        <a:solidFill>
                          <a:srgbClr val="330000"/>
                        </a:solidFill>
                        <a:highlight>
                          <a:srgbClr val="FFFFFF"/>
                        </a:highlight>
                      </a:endParaRPr>
                    </a:p>
                    <a:p>
                      <a:pPr indent="0" lvl="0" marL="381000" marR="381000" rtl="0" algn="l">
                        <a:lnSpc>
                          <a:spcPct val="115000"/>
                        </a:lnSpc>
                        <a:spcBef>
                          <a:spcPts val="1200"/>
                        </a:spcBef>
                        <a:spcAft>
                          <a:spcPts val="0"/>
                        </a:spcAft>
                        <a:buClr>
                          <a:schemeClr val="dk1"/>
                        </a:buClr>
                        <a:buSzPts val="1100"/>
                        <a:buFont typeface="Arial"/>
                        <a:buNone/>
                      </a:pPr>
                      <a:r>
                        <a:rPr lang="en" sz="1000">
                          <a:solidFill>
                            <a:srgbClr val="330000"/>
                          </a:solidFill>
                          <a:highlight>
                            <a:srgbClr val="FFFFFF"/>
                          </a:highlight>
                        </a:rPr>
                        <a:t>‘When we all meet in heaven,</a:t>
                      </a:r>
                      <a:endParaRPr sz="1000">
                        <a:solidFill>
                          <a:srgbClr val="330000"/>
                        </a:solidFill>
                        <a:highlight>
                          <a:srgbClr val="FFFFFF"/>
                        </a:highlight>
                      </a:endParaRPr>
                    </a:p>
                    <a:p>
                      <a:pPr indent="0" lvl="0" marL="381000" marR="381000" rtl="0" algn="l">
                        <a:lnSpc>
                          <a:spcPct val="115000"/>
                        </a:lnSpc>
                        <a:spcBef>
                          <a:spcPts val="0"/>
                        </a:spcBef>
                        <a:spcAft>
                          <a:spcPts val="0"/>
                        </a:spcAft>
                        <a:buClr>
                          <a:schemeClr val="dk1"/>
                        </a:buClr>
                        <a:buSzPts val="1100"/>
                        <a:buFont typeface="Arial"/>
                        <a:buNone/>
                      </a:pPr>
                      <a:r>
                        <a:rPr lang="en" sz="1000">
                          <a:solidFill>
                            <a:srgbClr val="330000"/>
                          </a:solidFill>
                          <a:highlight>
                            <a:srgbClr val="FFFFFF"/>
                          </a:highlight>
                        </a:rPr>
                        <a:t>There is no parting there;</a:t>
                      </a:r>
                      <a:endParaRPr sz="1000">
                        <a:solidFill>
                          <a:srgbClr val="330000"/>
                        </a:solidFill>
                        <a:highlight>
                          <a:srgbClr val="FFFFFF"/>
                        </a:highlight>
                      </a:endParaRPr>
                    </a:p>
                    <a:p>
                      <a:pPr indent="0" lvl="0" marL="381000" marR="381000" rtl="0" algn="l">
                        <a:lnSpc>
                          <a:spcPct val="115000"/>
                        </a:lnSpc>
                        <a:spcBef>
                          <a:spcPts val="0"/>
                        </a:spcBef>
                        <a:spcAft>
                          <a:spcPts val="0"/>
                        </a:spcAft>
                        <a:buClr>
                          <a:schemeClr val="dk1"/>
                        </a:buClr>
                        <a:buSzPts val="1100"/>
                        <a:buFont typeface="Arial"/>
                        <a:buNone/>
                      </a:pPr>
                      <a:r>
                        <a:rPr lang="en" sz="1000">
                          <a:solidFill>
                            <a:srgbClr val="330000"/>
                          </a:solidFill>
                          <a:highlight>
                            <a:srgbClr val="FFFFFF"/>
                          </a:highlight>
                        </a:rPr>
                        <a:t>When we all meet in heaven,</a:t>
                      </a:r>
                      <a:endParaRPr sz="1000">
                        <a:solidFill>
                          <a:srgbClr val="330000"/>
                        </a:solidFill>
                        <a:highlight>
                          <a:srgbClr val="FFFFFF"/>
                        </a:highlight>
                      </a:endParaRPr>
                    </a:p>
                    <a:p>
                      <a:pPr indent="0" lvl="0" marL="381000" marR="381000" rtl="0" algn="l">
                        <a:lnSpc>
                          <a:spcPct val="115000"/>
                        </a:lnSpc>
                        <a:spcBef>
                          <a:spcPts val="0"/>
                        </a:spcBef>
                        <a:spcAft>
                          <a:spcPts val="0"/>
                        </a:spcAft>
                        <a:buClr>
                          <a:schemeClr val="dk1"/>
                        </a:buClr>
                        <a:buSzPts val="1100"/>
                        <a:buFont typeface="Arial"/>
                        <a:buNone/>
                      </a:pPr>
                      <a:r>
                        <a:rPr lang="en" sz="1000">
                          <a:solidFill>
                            <a:srgbClr val="330000"/>
                          </a:solidFill>
                          <a:highlight>
                            <a:srgbClr val="FFFFFF"/>
                          </a:highlight>
                        </a:rPr>
                        <a:t>There is parting no more.’</a:t>
                      </a:r>
                      <a:endParaRPr sz="1000">
                        <a:solidFill>
                          <a:srgbClr val="330000"/>
                        </a:solidFill>
                        <a:highlight>
                          <a:srgbClr val="FFFFFF"/>
                        </a:highlight>
                      </a:endParaRPr>
                    </a:p>
                    <a:p>
                      <a:pPr indent="0" lvl="0" marL="0" rtl="0" algn="l">
                        <a:lnSpc>
                          <a:spcPct val="115000"/>
                        </a:lnSpc>
                        <a:spcBef>
                          <a:spcPts val="600"/>
                        </a:spcBef>
                        <a:spcAft>
                          <a:spcPts val="0"/>
                        </a:spcAft>
                        <a:buClr>
                          <a:schemeClr val="dk1"/>
                        </a:buClr>
                        <a:buSzPts val="1100"/>
                        <a:buFont typeface="Arial"/>
                        <a:buNone/>
                      </a:pPr>
                      <a:r>
                        <a:rPr lang="en" sz="1000">
                          <a:solidFill>
                            <a:srgbClr val="330000"/>
                          </a:solidFill>
                          <a:highlight>
                            <a:srgbClr val="FFFFFF"/>
                          </a:highlight>
                        </a:rPr>
                        <a:t>We arrived at the depot and had to wait for the cars to bring the others from the Sumterville Jail, but they soon came in sight, and when the noise of the cars died away we heard wailing and shrieks from those in the cars. While some were weeping, others were fiddling, picking banjo, and dancing as they used to do in their cabins on the plantations. Those who were so merry had very bad masters, and even though they stood a chance of being sold to one as bad or even worse, yet they were glad to be rid of the one they knew.</a:t>
                      </a:r>
                      <a:endParaRPr sz="1000">
                        <a:solidFill>
                          <a:srgbClr val="330000"/>
                        </a:solidFill>
                        <a:highlight>
                          <a:srgbClr val="FFFFFF"/>
                        </a:highlight>
                      </a:endParaRPr>
                    </a:p>
                    <a:p>
                      <a:pPr indent="0" lvl="0" marL="0" rtl="0" algn="l">
                        <a:lnSpc>
                          <a:spcPct val="115000"/>
                        </a:lnSpc>
                        <a:spcBef>
                          <a:spcPts val="1200"/>
                        </a:spcBef>
                        <a:spcAft>
                          <a:spcPts val="0"/>
                        </a:spcAft>
                        <a:buClr>
                          <a:schemeClr val="dk1"/>
                        </a:buClr>
                        <a:buSzPts val="1100"/>
                        <a:buFont typeface="Arial"/>
                        <a:buNone/>
                      </a:pPr>
                      <a:r>
                        <a:rPr lang="en" sz="1000">
                          <a:solidFill>
                            <a:srgbClr val="330000"/>
                          </a:solidFill>
                          <a:highlight>
                            <a:srgbClr val="FFFFFF"/>
                          </a:highlight>
                        </a:rPr>
                        <a:t>While the cars were at the depot, a large crowd of white people gathered, and were laughing and talking about the prospect of negro traffic; but when the cars began to start and the conductor cried out, "all who are going on this train must get on board without delay," the colored people cried out with one voice as though the heavens and earth were coming together, and it was so pitiful, that those hard hearted white men who had been accustomed to driving slaves all their lives, shed tears like children. As the cars moved away we heard the weeping and wailing from the slaves as far as human voice could be heard; and from that time to the present I have neither seen nor heard from my two sisters, nor any of those who left Clarkson depot on that memorable day.</a:t>
                      </a:r>
                      <a:endParaRPr sz="1000">
                        <a:solidFill>
                          <a:srgbClr val="330000"/>
                        </a:solidFill>
                        <a:highlight>
                          <a:srgbClr val="FFFFFF"/>
                        </a:highlight>
                      </a:endParaRPr>
                    </a:p>
                    <a:p>
                      <a:pPr indent="0" lvl="0" marL="0" rtl="0" algn="l">
                        <a:lnSpc>
                          <a:spcPct val="115000"/>
                        </a:lnSpc>
                        <a:spcBef>
                          <a:spcPts val="1200"/>
                        </a:spcBef>
                        <a:spcAft>
                          <a:spcPts val="0"/>
                        </a:spcAft>
                        <a:buClr>
                          <a:schemeClr val="dk1"/>
                        </a:buClr>
                        <a:buSzPts val="1100"/>
                        <a:buFont typeface="Arial"/>
                        <a:buNone/>
                      </a:pPr>
                      <a:r>
                        <a:t/>
                      </a:r>
                      <a:endParaRPr sz="1100">
                        <a:solidFill>
                          <a:schemeClr val="dk1"/>
                        </a:solidFill>
                      </a:endParaRPr>
                    </a:p>
                    <a:p>
                      <a:pPr indent="0" lvl="0" marL="0" rtl="0" algn="l">
                        <a:lnSpc>
                          <a:spcPct val="115000"/>
                        </a:lnSpc>
                        <a:spcBef>
                          <a:spcPts val="600"/>
                        </a:spcBef>
                        <a:spcAft>
                          <a:spcPts val="600"/>
                        </a:spcAft>
                        <a:buClr>
                          <a:schemeClr val="dk1"/>
                        </a:buClr>
                        <a:buSzPts val="1100"/>
                        <a:buFont typeface="Arial"/>
                        <a:buNone/>
                      </a:pPr>
                      <a:r>
                        <a:t/>
                      </a:r>
                      <a:endParaRPr>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9" name="Shape 139"/>
        <p:cNvGrpSpPr/>
        <p:nvPr/>
      </p:nvGrpSpPr>
      <p:grpSpPr>
        <a:xfrm>
          <a:off x="0" y="0"/>
          <a:ext cx="0" cy="0"/>
          <a:chOff x="0" y="0"/>
          <a:chExt cx="0" cy="0"/>
        </a:xfrm>
      </p:grpSpPr>
      <p:graphicFrame>
        <p:nvGraphicFramePr>
          <p:cNvPr id="140" name="Google Shape;140;p30"/>
          <p:cNvGraphicFramePr/>
          <p:nvPr/>
        </p:nvGraphicFramePr>
        <p:xfrm>
          <a:off x="651956" y="2936503"/>
          <a:ext cx="3000000" cy="3000000"/>
        </p:xfrm>
        <a:graphic>
          <a:graphicData uri="http://schemas.openxmlformats.org/drawingml/2006/table">
            <a:tbl>
              <a:tblPr>
                <a:noFill/>
                <a:tableStyleId>{0D07E8AB-0AC0-4BDC-BA4F-C617294510D3}</a:tableStyleId>
              </a:tblPr>
              <a:tblGrid>
                <a:gridCol w="2234975"/>
                <a:gridCol w="3777400"/>
              </a:tblGrid>
              <a:tr h="670475">
                <a:tc>
                  <a:txBody>
                    <a:bodyPr/>
                    <a:lstStyle/>
                    <a:p>
                      <a:pPr indent="0" lvl="0" marL="0" rtl="0" algn="ctr">
                        <a:spcBef>
                          <a:spcPts val="0"/>
                        </a:spcBef>
                        <a:spcAft>
                          <a:spcPts val="0"/>
                        </a:spcAft>
                        <a:buNone/>
                      </a:pPr>
                      <a:r>
                        <a:rPr lang="en" sz="1100">
                          <a:latin typeface="Inter"/>
                          <a:ea typeface="Inter"/>
                          <a:cs typeface="Inter"/>
                          <a:sym typeface="Inter"/>
                        </a:rPr>
                        <a:t>What was happening during this time period?</a:t>
                      </a:r>
                      <a:endParaRPr sz="1100">
                        <a:latin typeface="Inter"/>
                        <a:ea typeface="Inter"/>
                        <a:cs typeface="Inter"/>
                        <a:sym typeface="Inter"/>
                      </a:endParaRPr>
                    </a:p>
                  </a:txBody>
                  <a:tcPr marT="146300" marB="146300"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rowSpan="2">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Continuity</a:t>
                      </a:r>
                      <a:endParaRPr b="1" sz="11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What stayed the same from earlier periods?</a:t>
                      </a:r>
                      <a:endParaRPr b="1" sz="1100">
                        <a:latin typeface="Inter"/>
                        <a:ea typeface="Inter"/>
                        <a:cs typeface="Inter"/>
                        <a:sym typeface="Inter"/>
                      </a:endParaRPr>
                    </a:p>
                  </a:txBody>
                  <a:tcPr marT="146300" marB="146300"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1642700">
                <a:tc rowSpan="2">
                  <a:txBody>
                    <a:bodyPr/>
                    <a:lstStyle/>
                    <a:p>
                      <a:pPr indent="0" lvl="0" marL="0" rtl="0" algn="ctr">
                        <a:spcBef>
                          <a:spcPts val="0"/>
                        </a:spcBef>
                        <a:spcAft>
                          <a:spcPts val="0"/>
                        </a:spcAft>
                        <a:buNone/>
                      </a:pPr>
                      <a:r>
                        <a:t/>
                      </a:r>
                      <a:endParaRPr sz="1200">
                        <a:latin typeface="Inter"/>
                        <a:ea typeface="Inter"/>
                        <a:cs typeface="Inter"/>
                        <a:sym typeface="Inter"/>
                      </a:endParaRPr>
                    </a:p>
                  </a:txBody>
                  <a:tcPr marT="146300" marB="146300"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vMerge="1"/>
              </a:tr>
              <a:tr h="2343100">
                <a:tc vMerge="1"/>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Change</a:t>
                      </a:r>
                      <a:endParaRPr b="1" sz="11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What changed (significant events, major turning points, developments)?</a:t>
                      </a:r>
                      <a:endParaRPr b="1"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146300" marB="146300"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bl>
          </a:graphicData>
        </a:graphic>
      </p:graphicFrame>
      <p:sp>
        <p:nvSpPr>
          <p:cNvPr id="141" name="Google Shape;141;p30"/>
          <p:cNvSpPr/>
          <p:nvPr/>
        </p:nvSpPr>
        <p:spPr>
          <a:xfrm>
            <a:off x="441991" y="2411145"/>
            <a:ext cx="6432300" cy="366300"/>
          </a:xfrm>
          <a:prstGeom prst="leftRightArrow">
            <a:avLst>
              <a:gd fmla="val 50000" name="adj1"/>
              <a:gd fmla="val 50000" name="adj2"/>
            </a:avLst>
          </a:prstGeom>
          <a:solidFill>
            <a:srgbClr val="6484F3"/>
          </a:solidFill>
          <a:ln cap="flat" cmpd="sng" w="9525">
            <a:solidFill>
              <a:srgbClr val="B7B7B7"/>
            </a:solidFill>
            <a:prstDash val="solid"/>
            <a:round/>
            <a:headEnd len="sm" w="sm" type="none"/>
            <a:tailEnd len="sm" w="sm" type="none"/>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142" name="Google Shape;142;p30"/>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Continuity and Change over Time</a:t>
            </a:r>
            <a:endParaRPr sz="2400">
              <a:solidFill>
                <a:schemeClr val="dk1"/>
              </a:solidFill>
              <a:latin typeface="Plus Jakarta Sans"/>
              <a:ea typeface="Plus Jakarta Sans"/>
              <a:cs typeface="Plus Jakarta Sans"/>
              <a:sym typeface="Plus Jakarta Sans"/>
            </a:endParaRPr>
          </a:p>
        </p:txBody>
      </p:sp>
      <p:sp>
        <p:nvSpPr>
          <p:cNvPr id="143" name="Google Shape;143;p3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44" name="Google Shape;144;p3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5" name="Google Shape;145;p3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46" name="Google Shape;146;p30"/>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47" name="Google Shape;147;p30"/>
          <p:cNvSpPr txBox="1"/>
          <p:nvPr/>
        </p:nvSpPr>
        <p:spPr>
          <a:xfrm>
            <a:off x="1133576" y="971393"/>
            <a:ext cx="2690100" cy="13959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i="1" lang="en" sz="1000">
                <a:latin typeface="Plus Jakarta Sans"/>
                <a:ea typeface="Plus Jakarta Sans"/>
                <a:cs typeface="Plus Jakarta Sans"/>
                <a:sym typeface="Plus Jakarta Sans"/>
              </a:rPr>
              <a:t>Directions</a:t>
            </a:r>
            <a:r>
              <a:rPr b="1" lang="en" sz="1000">
                <a:latin typeface="Plus Jakarta Sans"/>
                <a:ea typeface="Plus Jakarta Sans"/>
                <a:cs typeface="Plus Jakarta Sans"/>
                <a:sym typeface="Plus Jakarta Sans"/>
              </a:rPr>
              <a:t>:</a:t>
            </a:r>
            <a:r>
              <a:rPr i="1" lang="en" sz="1000">
                <a:latin typeface="Plus Jakarta Sans"/>
                <a:ea typeface="Plus Jakarta Sans"/>
                <a:cs typeface="Plus Jakarta Sans"/>
                <a:sym typeface="Plus Jakarta Sans"/>
              </a:rPr>
              <a:t> List historical events and ideas from this period in the first column. Then, in the boxes, write which ones demonstrate a change or continuity from the earlier period. At the bottom, describe whether the events in this period demonstrate a major change or continuity in history.</a:t>
            </a:r>
            <a:endParaRPr i="1" sz="1000">
              <a:latin typeface="Plus Jakarta Sans"/>
              <a:ea typeface="Plus Jakarta Sans"/>
              <a:cs typeface="Plus Jakarta Sans"/>
              <a:sym typeface="Plus Jakarta Sans"/>
            </a:endParaRPr>
          </a:p>
        </p:txBody>
      </p:sp>
      <p:pic>
        <p:nvPicPr>
          <p:cNvPr id="148" name="Google Shape;148;p30"/>
          <p:cNvPicPr preferRelativeResize="0"/>
          <p:nvPr/>
        </p:nvPicPr>
        <p:blipFill>
          <a:blip r:embed="rId5">
            <a:alphaModFix/>
          </a:blip>
          <a:stretch>
            <a:fillRect/>
          </a:stretch>
        </p:blipFill>
        <p:spPr>
          <a:xfrm>
            <a:off x="359106" y="1089661"/>
            <a:ext cx="774471" cy="774471"/>
          </a:xfrm>
          <a:prstGeom prst="rect">
            <a:avLst/>
          </a:prstGeom>
          <a:noFill/>
          <a:ln>
            <a:noFill/>
          </a:ln>
        </p:spPr>
      </p:pic>
      <p:sp>
        <p:nvSpPr>
          <p:cNvPr id="149" name="Google Shape;149;p30"/>
          <p:cNvSpPr txBox="1"/>
          <p:nvPr/>
        </p:nvSpPr>
        <p:spPr>
          <a:xfrm>
            <a:off x="3937156" y="1009481"/>
            <a:ext cx="2788500" cy="9459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latin typeface="Inter"/>
                <a:ea typeface="Inter"/>
                <a:cs typeface="Inter"/>
                <a:sym typeface="Inter"/>
              </a:rPr>
              <a:t>Historical</a:t>
            </a:r>
            <a:r>
              <a:rPr lang="en" sz="1200">
                <a:latin typeface="Inter"/>
                <a:ea typeface="Inter"/>
                <a:cs typeface="Inter"/>
                <a:sym typeface="Inter"/>
              </a:rPr>
              <a:t> Event/Topic/Idea: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sp>
        <p:nvSpPr>
          <p:cNvPr id="150" name="Google Shape;150;p30"/>
          <p:cNvSpPr txBox="1"/>
          <p:nvPr/>
        </p:nvSpPr>
        <p:spPr>
          <a:xfrm>
            <a:off x="441459" y="7824075"/>
            <a:ext cx="6432300" cy="10293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000">
                <a:solidFill>
                  <a:schemeClr val="dk1"/>
                </a:solidFill>
                <a:latin typeface="Inter"/>
                <a:ea typeface="Inter"/>
                <a:cs typeface="Inter"/>
                <a:sym typeface="Inter"/>
              </a:rPr>
              <a:t>Justify why one of the above events represents a major continuity or change in history.</a:t>
            </a:r>
            <a:endParaRPr sz="10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