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497B9B2-6E9D-4A53-B5F2-160327BA1C2B}">
  <a:tblStyle styleId="{5497B9B2-6E9D-4A53-B5F2-160327BA1C2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qW2aKLFnCfpto7c_R4F8INNzvW3LV7DMqthy8Hlsj8Q/copy" TargetMode="External"/><Relationship Id="rId11" Type="http://schemas.openxmlformats.org/officeDocument/2006/relationships/image" Target="../media/image2.png"/><Relationship Id="rId10" Type="http://schemas.openxmlformats.org/officeDocument/2006/relationships/hyperlink" Target="https://docs.google.com/presentation/d/1YGVcfVG1z0FhO7Ut92fl9lsEl_trUcurGZ1o2H5IvNw/copy" TargetMode="External"/><Relationship Id="rId9" Type="http://schemas.openxmlformats.org/officeDocument/2006/relationships/hyperlink" Target="https://docs.google.com/presentation/d/1qW2aKLFnCfpto7c_R4F8INNzvW3LV7DMqthy8Hlsj8Q/copy" TargetMode="External"/><Relationship Id="rId5" Type="http://schemas.openxmlformats.org/officeDocument/2006/relationships/hyperlink" Target="https://docs.google.com/presentation/d/1zNzv0kioA7LEy950TTYcmFgoMjRdL7M62_I1dZBD37o/copy" TargetMode="External"/><Relationship Id="rId6" Type="http://schemas.openxmlformats.org/officeDocument/2006/relationships/hyperlink" Target="https://docs.google.com/presentation/d/1Pv0isoya6anykV81LRb863dnto1OIRx62He1g2p1S2U/copy" TargetMode="External"/><Relationship Id="rId7" Type="http://schemas.openxmlformats.org/officeDocument/2006/relationships/hyperlink" Target="https://docs.google.com/presentation/d/1r7jNzCU7sM_Mu7bQ0_kuqKQZy8jh8Ue9feRFUaDx2to/copy" TargetMode="External"/><Relationship Id="rId8" Type="http://schemas.openxmlformats.org/officeDocument/2006/relationships/hyperlink" Target="https://docs.google.com/presentation/d/1m3Cmh3xN_VgYL3HxGOyQye8GdVd_NeT7Qx6EBEKxc4A/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zNzv0kioA7LEy950TTYcmFgoMjRdL7M62_I1dZBD37o/copy" TargetMode="External"/><Relationship Id="rId5" Type="http://schemas.openxmlformats.org/officeDocument/2006/relationships/hyperlink" Target="https://www.youtube.com/watch?v=Rr6nqrfzFRA"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Pv0isoya6anykV81LRb863dnto1OIRx62He1g2p1S2U/copy"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{5497B9B2-6E9D-4A53-B5F2-160327BA1C2B}</a:tableStyleId>
              </a:tblPr>
              <a:tblGrid>
                <a:gridCol w="1458775"/>
                <a:gridCol w="3684800"/>
                <a:gridCol w="3910450"/>
              </a:tblGrid>
              <a:tr h="3134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4: </a:t>
                      </a:r>
                      <a:r>
                        <a:rPr b="1" lang="en">
                          <a:latin typeface="Inter"/>
                          <a:ea typeface="Inter"/>
                          <a:cs typeface="Inter"/>
                          <a:sym typeface="Inter"/>
                        </a:rPr>
                        <a:t>Domestic</a:t>
                      </a:r>
                      <a:r>
                        <a:rPr b="1" lang="en">
                          <a:latin typeface="Inter"/>
                          <a:ea typeface="Inter"/>
                          <a:cs typeface="Inter"/>
                          <a:sym typeface="Inter"/>
                        </a:rPr>
                        <a:t> Slave Trade</a:t>
                      </a:r>
                      <a:endParaRPr b="1">
                        <a:latin typeface="Inter"/>
                        <a:ea typeface="Inter"/>
                        <a:cs typeface="Inter"/>
                        <a:sym typeface="Inter"/>
                      </a:endParaRPr>
                    </a:p>
                  </a:txBody>
                  <a:tcPr marT="91425" marB="91425" marR="91425" marL="91425"/>
                </a:tc>
                <a:tc hMerge="1"/>
              </a:tr>
              <a:tr h="4581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600"/>
                        <a:buFont typeface="Arial"/>
                        <a:buNone/>
                      </a:pPr>
                      <a:r>
                        <a:rPr lang="en" sz="1200">
                          <a:latin typeface="Inter"/>
                          <a:ea typeface="Inter"/>
                          <a:cs typeface="Inter"/>
                          <a:sym typeface="Inter"/>
                        </a:rPr>
                        <a:t>How did economic changes and land expansion impact the </a:t>
                      </a:r>
                      <a:r>
                        <a:rPr lang="en" sz="1200">
                          <a:latin typeface="Inter"/>
                          <a:ea typeface="Inter"/>
                          <a:cs typeface="Inter"/>
                          <a:sym typeface="Inter"/>
                        </a:rPr>
                        <a:t>institution</a:t>
                      </a:r>
                      <a:r>
                        <a:rPr lang="en" sz="1200">
                          <a:latin typeface="Inter"/>
                          <a:ea typeface="Inter"/>
                          <a:cs typeface="Inter"/>
                          <a:sym typeface="Inter"/>
                        </a:rPr>
                        <a:t> of slavery during the Early Republic?</a:t>
                      </a:r>
                      <a:endParaRPr sz="1200">
                        <a:latin typeface="Inter"/>
                        <a:ea typeface="Inter"/>
                        <a:cs typeface="Inter"/>
                        <a:sym typeface="Inter"/>
                      </a:endParaRPr>
                    </a:p>
                  </a:txBody>
                  <a:tcPr marT="91425" marB="91425" marR="91425" marL="91425"/>
                </a:tc>
                <a:tc hMerge="1"/>
              </a:tr>
              <a:tr h="3013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7.43, 7.56, 7.57</a:t>
                      </a:r>
                      <a:endParaRPr sz="1200">
                        <a:latin typeface="Inter"/>
                        <a:ea typeface="Inter"/>
                        <a:cs typeface="Inter"/>
                        <a:sym typeface="Inter"/>
                      </a:endParaRPr>
                    </a:p>
                  </a:txBody>
                  <a:tcPr marT="91425" marB="91425" marR="91425" marL="91425"/>
                </a:tc>
                <a:tc hMerge="1"/>
              </a:tr>
              <a:tr h="4581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Quantitative Analysis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Continuity and Change Over Time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3020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Domestic Slave Trade Student Worksheet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Continuity and Change Over Time Graphic Organizer</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40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Industrialization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Quickwrite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8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3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2 Supporting questions within the </a:t>
                      </a:r>
                      <a:r>
                        <a:rPr lang="en" sz="1200" u="sng">
                          <a:solidFill>
                            <a:schemeClr val="accent5"/>
                          </a:solidFill>
                          <a:latin typeface="Inter"/>
                          <a:ea typeface="Inter"/>
                          <a:cs typeface="Inter"/>
                          <a:sym typeface="Inter"/>
                          <a:hlinkClick r:id="rId10">
                            <a:extLst>
                              <a:ext uri="{A12FA001-AC4F-418D-AE19-62706E023703}">
                                <ahyp:hlinkClr val="tx"/>
                              </a:ext>
                            </a:extLst>
                          </a:hlinkClick>
                        </a:rPr>
                        <a:t>Unit 6 Inquiry Journal</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8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rgbClr val="000000"/>
                          </a:solidFill>
                          <a:latin typeface="Inter"/>
                          <a:ea typeface="Inter"/>
                          <a:cs typeface="Inter"/>
                          <a:sym typeface="Inter"/>
                        </a:rPr>
                        <a:t>Guide students to page 1: Unit 6- Topic </a:t>
                      </a:r>
                      <a:r>
                        <a:rPr lang="en" sz="1200">
                          <a:latin typeface="Inter"/>
                          <a:ea typeface="Inter"/>
                          <a:cs typeface="Inter"/>
                          <a:sym typeface="Inter"/>
                        </a:rPr>
                        <a:t>2</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6</a:t>
                      </a:r>
                      <a:r>
                        <a:rPr lang="en" sz="1200">
                          <a:solidFill>
                            <a:srgbClr val="000000"/>
                          </a:solidFill>
                          <a:latin typeface="Inter"/>
                          <a:ea typeface="Inter"/>
                          <a:cs typeface="Inter"/>
                          <a:sym typeface="Inter"/>
                        </a:rPr>
                        <a:t>- Topic </a:t>
                      </a:r>
                      <a:r>
                        <a:rPr lang="en" sz="1200">
                          <a:latin typeface="Inter"/>
                          <a:ea typeface="Inter"/>
                          <a:cs typeface="Inter"/>
                          <a:sym typeface="Inter"/>
                        </a:rPr>
                        <a:t>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Early Republic</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{5497B9B2-6E9D-4A53-B5F2-160327BA1C2B}</a:tableStyleId>
              </a:tblPr>
              <a:tblGrid>
                <a:gridCol w="1458775"/>
                <a:gridCol w="3684800"/>
                <a:gridCol w="3910450"/>
              </a:tblGrid>
              <a:tr h="3131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4: Domestic Slave Trade - Continued</a:t>
                      </a:r>
                      <a:endParaRPr b="1">
                        <a:solidFill>
                          <a:schemeClr val="dk1"/>
                        </a:solidFill>
                        <a:latin typeface="Inter"/>
                        <a:ea typeface="Inter"/>
                        <a:cs typeface="Inter"/>
                        <a:sym typeface="Inter"/>
                      </a:endParaRPr>
                    </a:p>
                  </a:txBody>
                  <a:tcPr marT="91425" marB="91425" marR="91425" marL="91425"/>
                </a:tc>
                <a:tc hMerge="1"/>
              </a:tr>
              <a:tr h="7227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background for the domestic </a:t>
                      </a:r>
                      <a:r>
                        <a:rPr lang="en" sz="1200">
                          <a:solidFill>
                            <a:schemeClr val="dk1"/>
                          </a:solidFill>
                          <a:latin typeface="Inter"/>
                          <a:ea typeface="Inter"/>
                          <a:cs typeface="Inter"/>
                          <a:sym typeface="Inter"/>
                        </a:rPr>
                        <a:t>slave trade</a:t>
                      </a:r>
                      <a:r>
                        <a:rPr lang="en" sz="1200">
                          <a:solidFill>
                            <a:schemeClr val="dk1"/>
                          </a:solidFill>
                          <a:latin typeface="Inter"/>
                          <a:ea typeface="Inter"/>
                          <a:cs typeface="Inter"/>
                          <a:sym typeface="Inter"/>
                        </a:rPr>
                        <a:t> with the “What is the Context? - Domestic Slave Trade reading (page 1 of </a:t>
                      </a:r>
                      <a:r>
                        <a:rPr lang="en" sz="1200" u="sng">
                          <a:solidFill>
                            <a:schemeClr val="hlink"/>
                          </a:solidFill>
                          <a:latin typeface="Inter"/>
                          <a:ea typeface="Inter"/>
                          <a:cs typeface="Inter"/>
                          <a:sym typeface="Inter"/>
                          <a:hlinkClick r:id="rId4"/>
                        </a:rPr>
                        <a:t>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 Then, direct students to page 2 of the worksheet where they will follow along with a video transcript and answer questions about “The Second Middle Passage.” As this lesson will include “hard history,” check the Best Practice Repository for reminders about how to address these topics.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Conduct reading collectively, in small groups, or individually</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Play </a:t>
                      </a:r>
                      <a:r>
                        <a:rPr lang="en" sz="1200" u="sng">
                          <a:solidFill>
                            <a:schemeClr val="hlink"/>
                          </a:solidFill>
                          <a:latin typeface="Inter"/>
                          <a:ea typeface="Inter"/>
                          <a:cs typeface="Inter"/>
                          <a:sym typeface="Inter"/>
                          <a:hlinkClick r:id="rId5"/>
                        </a:rPr>
                        <a:t>video</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work progress and provide support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Watch video and answer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564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On page 3 of the student worksheet, students will evaluate maps and graphs to assess continuities and changes in the institution of </a:t>
                      </a:r>
                      <a:r>
                        <a:rPr lang="en" sz="1200">
                          <a:latin typeface="Inter"/>
                          <a:ea typeface="Inter"/>
                          <a:cs typeface="Inter"/>
                          <a:sym typeface="Inter"/>
                        </a:rPr>
                        <a:t>slavery</a:t>
                      </a:r>
                      <a:r>
                        <a:rPr lang="en" sz="1200">
                          <a:latin typeface="Inter"/>
                          <a:ea typeface="Inter"/>
                          <a:cs typeface="Inter"/>
                          <a:sym typeface="Inter"/>
                        </a:rPr>
                        <a:t> in the U.S. Either provide digital access to the worksheet so students can complete the analysis individually or present the maps and graphs on the board and complete the worksheet collectively. Then students will read various sources and engage in a 3, 2, 1 Reading Approach. It is recommended to complete the first source together to model the process and then release students to work in pairs or individually.</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a:t>
                      </a:r>
                      <a:r>
                        <a:rPr lang="en" sz="1200">
                          <a:latin typeface="Inter"/>
                          <a:ea typeface="Inter"/>
                          <a:cs typeface="Inter"/>
                          <a:sym typeface="Inter"/>
                        </a:rPr>
                        <a:t>students</a:t>
                      </a:r>
                      <a:r>
                        <a:rPr lang="en" sz="1200">
                          <a:latin typeface="Inter"/>
                          <a:ea typeface="Inter"/>
                          <a:cs typeface="Inter"/>
                          <a:sym typeface="Inter"/>
                        </a:rPr>
                        <a:t> to page 3</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Either provide digital access to worksheet or present maps and graphs on the board</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Provide instructions and expectations for worksheet completion</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Model 3, 2, 1 Reading with Source 1</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Direct students to complete sources 2-5</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Monitor progress and provide support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View maps and graphs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Complete analysis questions on page 3</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Participate in 3, 2, 1 Reading collectively for Source 1</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Complete sources 2-5 using the readings and worksheet pages 4-9.</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{5497B9B2-6E9D-4A53-B5F2-160327BA1C2B}</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4: Domestic Slave Trade - Continued</a:t>
                      </a:r>
                      <a:endParaRPr b="1">
                        <a:solidFill>
                          <a:schemeClr val="dk1"/>
                        </a:solidFill>
                        <a:latin typeface="Inter"/>
                        <a:ea typeface="Inter"/>
                        <a:cs typeface="Inter"/>
                        <a:sym typeface="Inter"/>
                      </a:endParaRPr>
                    </a:p>
                  </a:txBody>
                  <a:tcPr marT="91425" marB="91425" marR="91425" marL="91425"/>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conclude the lesson with </a:t>
                      </a:r>
                      <a:r>
                        <a:rPr lang="en" sz="1200" u="sng">
                          <a:solidFill>
                            <a:schemeClr val="hlink"/>
                          </a:solidFill>
                          <a:latin typeface="Inter"/>
                          <a:ea typeface="Inter"/>
                          <a:cs typeface="Inter"/>
                          <a:sym typeface="Inter"/>
                          <a:hlinkClick r:id="rId4"/>
                        </a:rPr>
                        <a:t>Continuity and Change Over Time Graphic Organizer</a:t>
                      </a:r>
                      <a:r>
                        <a:rPr lang="en" sz="1200">
                          <a:solidFill>
                            <a:schemeClr val="dk1"/>
                          </a:solidFill>
                          <a:latin typeface="Inter"/>
                          <a:ea typeface="Inter"/>
                          <a:cs typeface="Inter"/>
                          <a:sym typeface="Inter"/>
                        </a:rPr>
                        <a:t> to further analyze the developments in this period related to the domestic slave trade. This can be done individually or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and explain directions for </a:t>
                      </a:r>
                      <a:r>
                        <a:rPr lang="en" sz="1200">
                          <a:latin typeface="Inter"/>
                          <a:ea typeface="Inter"/>
                          <a:cs typeface="Inter"/>
                          <a:sym typeface="Inter"/>
                        </a:rPr>
                        <a:t>Continuity and Change Over Time </a:t>
                      </a:r>
                      <a:r>
                        <a:rPr lang="en" sz="1200">
                          <a:solidFill>
                            <a:srgbClr val="000000"/>
                          </a:solidFill>
                          <a:latin typeface="Inter"/>
                          <a:ea typeface="Inter"/>
                          <a:cs typeface="Inter"/>
                          <a:sym typeface="Inter"/>
                        </a:rPr>
                        <a:t>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Continuity and Change Over Time</a:t>
                      </a:r>
                      <a:r>
                        <a:rPr lang="en" sz="1200">
                          <a:solidFill>
                            <a:srgbClr val="000000"/>
                          </a:solidFill>
                          <a:latin typeface="Inter"/>
                          <a:ea typeface="Inter"/>
                          <a:cs typeface="Inter"/>
                          <a:sym typeface="Inter"/>
                        </a:rPr>
                        <a:t>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