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Lst>
  <p:sldSz cy="9601200" cx="7315200"/>
  <p:notesSz cx="6858000" cy="9144000"/>
  <p:embeddedFontLst>
    <p:embeddedFont>
      <p:font typeface="Halant"/>
      <p:regular r:id="rId18"/>
      <p:bold r:id="rId19"/>
    </p:embeddedFont>
    <p:embeddedFont>
      <p:font typeface="Inter"/>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2139229-892B-4569-A76B-651069956DF9}">
  <a:tblStyle styleId="{C2139229-892B-4569-A76B-651069956DF9}"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regular.fntdata"/><Relationship Id="rId11" Type="http://schemas.openxmlformats.org/officeDocument/2006/relationships/slide" Target="slides/slide4.xml"/><Relationship Id="rId22" Type="http://schemas.openxmlformats.org/officeDocument/2006/relationships/font" Target="fonts/Inter-italic.fntdata"/><Relationship Id="rId10" Type="http://schemas.openxmlformats.org/officeDocument/2006/relationships/slide" Target="slides/slide3.xml"/><Relationship Id="rId21" Type="http://schemas.openxmlformats.org/officeDocument/2006/relationships/font" Target="fonts/Inter-bold.fntdata"/><Relationship Id="rId13" Type="http://schemas.openxmlformats.org/officeDocument/2006/relationships/slide" Target="slides/slide6.xml"/><Relationship Id="rId12" Type="http://schemas.openxmlformats.org/officeDocument/2006/relationships/slide" Target="slides/slide5.xml"/><Relationship Id="rId23" Type="http://schemas.openxmlformats.org/officeDocument/2006/relationships/font" Target="fonts/Inter-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5" Type="http://schemas.openxmlformats.org/officeDocument/2006/relationships/slideMaster" Target="slideMasters/slideMaster1.xml"/><Relationship Id="rId19" Type="http://schemas.openxmlformats.org/officeDocument/2006/relationships/font" Target="fonts/Halant-bold.fntdata"/><Relationship Id="rId6" Type="http://schemas.openxmlformats.org/officeDocument/2006/relationships/slideMaster" Target="slideMasters/slideMaster2.xml"/><Relationship Id="rId18" Type="http://schemas.openxmlformats.org/officeDocument/2006/relationships/font" Target="fonts/Halant-regular.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3333499e7f_0_71: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3333499e7f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g33b2aa82a53_0_18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00" name="Google Shape;200;g33b2aa82a53_0_1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33b2aa82a53_0_5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33b2aa82a53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33b2aa82a53_0_11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33b2aa82a53_0_1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33b2aa82a53_0_147: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33b2aa82a53_0_1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3b2aa82a53_0_15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3b2aa82a53_0_1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335db772d7b_0_15: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335db772d7b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33b2aa82a53_0_129: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68" name="Google Shape;168;g33b2aa82a53_0_1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33b2aa82a53_0_138: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78" name="Google Shape;178;g33b2aa82a53_0_1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g33b2aa82a53_0_171: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88" name="Google Shape;188;g33b2aa82a53_0_1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86450" lIns="86450" spcFirstLastPara="1" rIns="86450" wrap="square" tIns="86450">
            <a:normAutofit/>
          </a:bodyPr>
          <a:lstStyle>
            <a:lvl1pPr lvl="0" algn="ctr">
              <a:spcBef>
                <a:spcPts val="0"/>
              </a:spcBef>
              <a:spcAft>
                <a:spcPts val="0"/>
              </a:spcAft>
              <a:buSzPts val="4900"/>
              <a:buNone/>
              <a:defRPr sz="4900"/>
            </a:lvl1pPr>
            <a:lvl2pPr lvl="1" algn="ctr">
              <a:spcBef>
                <a:spcPts val="0"/>
              </a:spcBef>
              <a:spcAft>
                <a:spcPts val="0"/>
              </a:spcAft>
              <a:buSzPts val="4900"/>
              <a:buNone/>
              <a:defRPr sz="4900"/>
            </a:lvl2pPr>
            <a:lvl3pPr lvl="2" algn="ctr">
              <a:spcBef>
                <a:spcPts val="0"/>
              </a:spcBef>
              <a:spcAft>
                <a:spcPts val="0"/>
              </a:spcAft>
              <a:buSzPts val="4900"/>
              <a:buNone/>
              <a:defRPr sz="4900"/>
            </a:lvl3pPr>
            <a:lvl4pPr lvl="3" algn="ctr">
              <a:spcBef>
                <a:spcPts val="0"/>
              </a:spcBef>
              <a:spcAft>
                <a:spcPts val="0"/>
              </a:spcAft>
              <a:buSzPts val="4900"/>
              <a:buNone/>
              <a:defRPr sz="4900"/>
            </a:lvl4pPr>
            <a:lvl5pPr lvl="4" algn="ctr">
              <a:spcBef>
                <a:spcPts val="0"/>
              </a:spcBef>
              <a:spcAft>
                <a:spcPts val="0"/>
              </a:spcAft>
              <a:buSzPts val="4900"/>
              <a:buNone/>
              <a:defRPr sz="4900"/>
            </a:lvl5pPr>
            <a:lvl6pPr lvl="5" algn="ctr">
              <a:spcBef>
                <a:spcPts val="0"/>
              </a:spcBef>
              <a:spcAft>
                <a:spcPts val="0"/>
              </a:spcAft>
              <a:buSzPts val="4900"/>
              <a:buNone/>
              <a:defRPr sz="4900"/>
            </a:lvl6pPr>
            <a:lvl7pPr lvl="6" algn="ctr">
              <a:spcBef>
                <a:spcPts val="0"/>
              </a:spcBef>
              <a:spcAft>
                <a:spcPts val="0"/>
              </a:spcAft>
              <a:buSzPts val="4900"/>
              <a:buNone/>
              <a:defRPr sz="4900"/>
            </a:lvl7pPr>
            <a:lvl8pPr lvl="7" algn="ctr">
              <a:spcBef>
                <a:spcPts val="0"/>
              </a:spcBef>
              <a:spcAft>
                <a:spcPts val="0"/>
              </a:spcAft>
              <a:buSzPts val="4900"/>
              <a:buNone/>
              <a:defRPr sz="4900"/>
            </a:lvl8pPr>
            <a:lvl9pPr lvl="8" algn="ctr">
              <a:spcBef>
                <a:spcPts val="0"/>
              </a:spcBef>
              <a:spcAft>
                <a:spcPts val="0"/>
              </a:spcAft>
              <a:buSzPts val="4900"/>
              <a:buNone/>
              <a:defRPr sz="49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86450" lIns="86450" spcFirstLastPara="1" rIns="86450" wrap="square" tIns="8645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57" name="Google Shape;57;p14"/>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86450" lIns="86450" spcFirstLastPara="1" rIns="86450" wrap="square" tIns="86450">
            <a:normAutofit/>
          </a:bodyPr>
          <a:lstStyle>
            <a:lvl1pPr lvl="0" algn="ctr">
              <a:spcBef>
                <a:spcPts val="0"/>
              </a:spcBef>
              <a:spcAft>
                <a:spcPts val="0"/>
              </a:spcAft>
              <a:buSzPts val="3400"/>
              <a:buNone/>
              <a:defRPr sz="3400"/>
            </a:lvl1pPr>
            <a:lvl2pPr lvl="1" algn="ctr">
              <a:spcBef>
                <a:spcPts val="0"/>
              </a:spcBef>
              <a:spcAft>
                <a:spcPts val="0"/>
              </a:spcAft>
              <a:buSzPts val="3400"/>
              <a:buNone/>
              <a:defRPr sz="3400"/>
            </a:lvl2pPr>
            <a:lvl3pPr lvl="2" algn="ctr">
              <a:spcBef>
                <a:spcPts val="0"/>
              </a:spcBef>
              <a:spcAft>
                <a:spcPts val="0"/>
              </a:spcAft>
              <a:buSzPts val="3400"/>
              <a:buNone/>
              <a:defRPr sz="3400"/>
            </a:lvl3pPr>
            <a:lvl4pPr lvl="3" algn="ctr">
              <a:spcBef>
                <a:spcPts val="0"/>
              </a:spcBef>
              <a:spcAft>
                <a:spcPts val="0"/>
              </a:spcAft>
              <a:buSzPts val="3400"/>
              <a:buNone/>
              <a:defRPr sz="3400"/>
            </a:lvl4pPr>
            <a:lvl5pPr lvl="4" algn="ctr">
              <a:spcBef>
                <a:spcPts val="0"/>
              </a:spcBef>
              <a:spcAft>
                <a:spcPts val="0"/>
              </a:spcAft>
              <a:buSzPts val="3400"/>
              <a:buNone/>
              <a:defRPr sz="3400"/>
            </a:lvl5pPr>
            <a:lvl6pPr lvl="5" algn="ctr">
              <a:spcBef>
                <a:spcPts val="0"/>
              </a:spcBef>
              <a:spcAft>
                <a:spcPts val="0"/>
              </a:spcAft>
              <a:buSzPts val="3400"/>
              <a:buNone/>
              <a:defRPr sz="3400"/>
            </a:lvl6pPr>
            <a:lvl7pPr lvl="6" algn="ctr">
              <a:spcBef>
                <a:spcPts val="0"/>
              </a:spcBef>
              <a:spcAft>
                <a:spcPts val="0"/>
              </a:spcAft>
              <a:buSzPts val="3400"/>
              <a:buNone/>
              <a:defRPr sz="3400"/>
            </a:lvl7pPr>
            <a:lvl8pPr lvl="7" algn="ctr">
              <a:spcBef>
                <a:spcPts val="0"/>
              </a:spcBef>
              <a:spcAft>
                <a:spcPts val="0"/>
              </a:spcAft>
              <a:buSzPts val="3400"/>
              <a:buNone/>
              <a:defRPr sz="3400"/>
            </a:lvl8pPr>
            <a:lvl9pPr lvl="8" algn="ctr">
              <a:spcBef>
                <a:spcPts val="0"/>
              </a:spcBef>
              <a:spcAft>
                <a:spcPts val="0"/>
              </a:spcAft>
              <a:buSzPts val="3400"/>
              <a:buNone/>
              <a:defRPr sz="3400"/>
            </a:lvl9pPr>
          </a:lstStyle>
          <a:p/>
        </p:txBody>
      </p:sp>
      <p:sp>
        <p:nvSpPr>
          <p:cNvPr id="60" name="Google Shape;60;p15"/>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86450" lIns="86450" spcFirstLastPara="1" rIns="86450" wrap="square" tIns="86450">
            <a:normAutofit/>
          </a:bodyPr>
          <a:lstStyle>
            <a:lvl1pPr lvl="0">
              <a:spcBef>
                <a:spcPts val="0"/>
              </a:spcBef>
              <a:spcAft>
                <a:spcPts val="0"/>
              </a:spcAft>
              <a:buSzPts val="2600"/>
              <a:buNone/>
              <a:defRPr/>
            </a:lvl1pPr>
            <a:lvl2pPr lvl="1">
              <a:spcBef>
                <a:spcPts val="0"/>
              </a:spcBef>
              <a:spcAft>
                <a:spcPts val="0"/>
              </a:spcAft>
              <a:buSzPts val="2600"/>
              <a:buNone/>
              <a:defRPr/>
            </a:lvl2pPr>
            <a:lvl3pPr lvl="2">
              <a:spcBef>
                <a:spcPts val="0"/>
              </a:spcBef>
              <a:spcAft>
                <a:spcPts val="0"/>
              </a:spcAft>
              <a:buSzPts val="2600"/>
              <a:buNone/>
              <a:defRPr/>
            </a:lvl3pPr>
            <a:lvl4pPr lvl="3">
              <a:spcBef>
                <a:spcPts val="0"/>
              </a:spcBef>
              <a:spcAft>
                <a:spcPts val="0"/>
              </a:spcAft>
              <a:buSzPts val="2600"/>
              <a:buNone/>
              <a:defRPr/>
            </a:lvl4pPr>
            <a:lvl5pPr lvl="4">
              <a:spcBef>
                <a:spcPts val="0"/>
              </a:spcBef>
              <a:spcAft>
                <a:spcPts val="0"/>
              </a:spcAft>
              <a:buSzPts val="2600"/>
              <a:buNone/>
              <a:defRPr/>
            </a:lvl5pPr>
            <a:lvl6pPr lvl="5">
              <a:spcBef>
                <a:spcPts val="0"/>
              </a:spcBef>
              <a:spcAft>
                <a:spcPts val="0"/>
              </a:spcAft>
              <a:buSzPts val="2600"/>
              <a:buNone/>
              <a:defRPr/>
            </a:lvl6pPr>
            <a:lvl7pPr lvl="6">
              <a:spcBef>
                <a:spcPts val="0"/>
              </a:spcBef>
              <a:spcAft>
                <a:spcPts val="0"/>
              </a:spcAft>
              <a:buSzPts val="2600"/>
              <a:buNone/>
              <a:defRPr/>
            </a:lvl7pPr>
            <a:lvl8pPr lvl="7">
              <a:spcBef>
                <a:spcPts val="0"/>
              </a:spcBef>
              <a:spcAft>
                <a:spcPts val="0"/>
              </a:spcAft>
              <a:buSzPts val="2600"/>
              <a:buNone/>
              <a:defRPr/>
            </a:lvl8pPr>
            <a:lvl9pPr lvl="8">
              <a:spcBef>
                <a:spcPts val="0"/>
              </a:spcBef>
              <a:spcAft>
                <a:spcPts val="0"/>
              </a:spcAft>
              <a:buSzPts val="26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86450" lIns="86450" spcFirstLastPara="1" rIns="86450" wrap="square" tIns="86450">
            <a:normAutofit/>
          </a:bodyPr>
          <a:lstStyle>
            <a:lvl1pPr indent="-336550" lvl="0" marL="457200">
              <a:spcBef>
                <a:spcPts val="0"/>
              </a:spcBef>
              <a:spcAft>
                <a:spcPts val="0"/>
              </a:spcAft>
              <a:buSzPts val="1700"/>
              <a:buChar char="●"/>
              <a:defRPr/>
            </a:lvl1pPr>
            <a:lvl2pPr indent="-311150" lvl="1" marL="914400">
              <a:spcBef>
                <a:spcPts val="0"/>
              </a:spcBef>
              <a:spcAft>
                <a:spcPts val="0"/>
              </a:spcAft>
              <a:buSzPts val="1300"/>
              <a:buChar char="○"/>
              <a:defRPr/>
            </a:lvl2pPr>
            <a:lvl3pPr indent="-311150" lvl="2" marL="1371600">
              <a:spcBef>
                <a:spcPts val="0"/>
              </a:spcBef>
              <a:spcAft>
                <a:spcPts val="0"/>
              </a:spcAft>
              <a:buSzPts val="1300"/>
              <a:buChar char="■"/>
              <a:defRPr/>
            </a:lvl3pPr>
            <a:lvl4pPr indent="-311150" lvl="3" marL="1828800">
              <a:spcBef>
                <a:spcPts val="0"/>
              </a:spcBef>
              <a:spcAft>
                <a:spcPts val="0"/>
              </a:spcAft>
              <a:buSzPts val="1300"/>
              <a:buChar char="●"/>
              <a:defRPr/>
            </a:lvl4pPr>
            <a:lvl5pPr indent="-311150" lvl="4" marL="2286000">
              <a:spcBef>
                <a:spcPts val="0"/>
              </a:spcBef>
              <a:spcAft>
                <a:spcPts val="0"/>
              </a:spcAft>
              <a:buSzPts val="1300"/>
              <a:buChar char="○"/>
              <a:defRPr/>
            </a:lvl5pPr>
            <a:lvl6pPr indent="-311150" lvl="5" marL="2743200">
              <a:spcBef>
                <a:spcPts val="0"/>
              </a:spcBef>
              <a:spcAft>
                <a:spcPts val="0"/>
              </a:spcAft>
              <a:buSzPts val="1300"/>
              <a:buChar char="■"/>
              <a:defRPr/>
            </a:lvl6pPr>
            <a:lvl7pPr indent="-311150" lvl="6" marL="3200400">
              <a:spcBef>
                <a:spcPts val="0"/>
              </a:spcBef>
              <a:spcAft>
                <a:spcPts val="0"/>
              </a:spcAft>
              <a:buSzPts val="1300"/>
              <a:buChar char="●"/>
              <a:defRPr/>
            </a:lvl7pPr>
            <a:lvl8pPr indent="-311150" lvl="7" marL="3657600">
              <a:spcBef>
                <a:spcPts val="0"/>
              </a:spcBef>
              <a:spcAft>
                <a:spcPts val="0"/>
              </a:spcAft>
              <a:buSzPts val="1300"/>
              <a:buChar char="○"/>
              <a:defRPr/>
            </a:lvl8pPr>
            <a:lvl9pPr indent="-311150" lvl="8" marL="4114800">
              <a:spcBef>
                <a:spcPts val="0"/>
              </a:spcBef>
              <a:spcAft>
                <a:spcPts val="0"/>
              </a:spcAft>
              <a:buSzPts val="1300"/>
              <a:buChar char="■"/>
              <a:defRPr/>
            </a:lvl9pPr>
          </a:lstStyle>
          <a:p/>
        </p:txBody>
      </p:sp>
      <p:sp>
        <p:nvSpPr>
          <p:cNvPr id="64" name="Google Shape;64;p16"/>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86450" lIns="86450" spcFirstLastPara="1" rIns="86450" wrap="square" tIns="86450">
            <a:normAutofit/>
          </a:bodyPr>
          <a:lstStyle>
            <a:lvl1pPr lvl="0">
              <a:spcBef>
                <a:spcPts val="0"/>
              </a:spcBef>
              <a:spcAft>
                <a:spcPts val="0"/>
              </a:spcAft>
              <a:buSzPts val="2600"/>
              <a:buNone/>
              <a:defRPr/>
            </a:lvl1pPr>
            <a:lvl2pPr lvl="1">
              <a:spcBef>
                <a:spcPts val="0"/>
              </a:spcBef>
              <a:spcAft>
                <a:spcPts val="0"/>
              </a:spcAft>
              <a:buSzPts val="2600"/>
              <a:buNone/>
              <a:defRPr/>
            </a:lvl2pPr>
            <a:lvl3pPr lvl="2">
              <a:spcBef>
                <a:spcPts val="0"/>
              </a:spcBef>
              <a:spcAft>
                <a:spcPts val="0"/>
              </a:spcAft>
              <a:buSzPts val="2600"/>
              <a:buNone/>
              <a:defRPr/>
            </a:lvl3pPr>
            <a:lvl4pPr lvl="3">
              <a:spcBef>
                <a:spcPts val="0"/>
              </a:spcBef>
              <a:spcAft>
                <a:spcPts val="0"/>
              </a:spcAft>
              <a:buSzPts val="2600"/>
              <a:buNone/>
              <a:defRPr/>
            </a:lvl4pPr>
            <a:lvl5pPr lvl="4">
              <a:spcBef>
                <a:spcPts val="0"/>
              </a:spcBef>
              <a:spcAft>
                <a:spcPts val="0"/>
              </a:spcAft>
              <a:buSzPts val="2600"/>
              <a:buNone/>
              <a:defRPr/>
            </a:lvl5pPr>
            <a:lvl6pPr lvl="5">
              <a:spcBef>
                <a:spcPts val="0"/>
              </a:spcBef>
              <a:spcAft>
                <a:spcPts val="0"/>
              </a:spcAft>
              <a:buSzPts val="2600"/>
              <a:buNone/>
              <a:defRPr/>
            </a:lvl6pPr>
            <a:lvl7pPr lvl="6">
              <a:spcBef>
                <a:spcPts val="0"/>
              </a:spcBef>
              <a:spcAft>
                <a:spcPts val="0"/>
              </a:spcAft>
              <a:buSzPts val="2600"/>
              <a:buNone/>
              <a:defRPr/>
            </a:lvl7pPr>
            <a:lvl8pPr lvl="7">
              <a:spcBef>
                <a:spcPts val="0"/>
              </a:spcBef>
              <a:spcAft>
                <a:spcPts val="0"/>
              </a:spcAft>
              <a:buSzPts val="2600"/>
              <a:buNone/>
              <a:defRPr/>
            </a:lvl8pPr>
            <a:lvl9pPr lvl="8">
              <a:spcBef>
                <a:spcPts val="0"/>
              </a:spcBef>
              <a:spcAft>
                <a:spcPts val="0"/>
              </a:spcAft>
              <a:buSzPts val="26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86450" lIns="86450" spcFirstLastPara="1" rIns="86450" wrap="square" tIns="86450">
            <a:normAutofit/>
          </a:bodyPr>
          <a:lstStyle>
            <a:lvl1pPr indent="-311150" lvl="0" marL="457200">
              <a:spcBef>
                <a:spcPts val="0"/>
              </a:spcBef>
              <a:spcAft>
                <a:spcPts val="0"/>
              </a:spcAft>
              <a:buSzPts val="1300"/>
              <a:buChar char="●"/>
              <a:defRPr sz="13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86450" lIns="86450" spcFirstLastPara="1" rIns="86450" wrap="square" tIns="86450">
            <a:normAutofit/>
          </a:bodyPr>
          <a:lstStyle>
            <a:lvl1pPr indent="-311150" lvl="0" marL="457200">
              <a:spcBef>
                <a:spcPts val="0"/>
              </a:spcBef>
              <a:spcAft>
                <a:spcPts val="0"/>
              </a:spcAft>
              <a:buSzPts val="1300"/>
              <a:buChar char="●"/>
              <a:defRPr sz="13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
        <p:nvSpPr>
          <p:cNvPr id="69" name="Google Shape;69;p17"/>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86450" lIns="86450" spcFirstLastPara="1" rIns="86450" wrap="square" tIns="86450">
            <a:normAutofit/>
          </a:bodyPr>
          <a:lstStyle>
            <a:lvl1pPr lvl="0">
              <a:spcBef>
                <a:spcPts val="0"/>
              </a:spcBef>
              <a:spcAft>
                <a:spcPts val="0"/>
              </a:spcAft>
              <a:buSzPts val="2600"/>
              <a:buNone/>
              <a:defRPr/>
            </a:lvl1pPr>
            <a:lvl2pPr lvl="1">
              <a:spcBef>
                <a:spcPts val="0"/>
              </a:spcBef>
              <a:spcAft>
                <a:spcPts val="0"/>
              </a:spcAft>
              <a:buSzPts val="2600"/>
              <a:buNone/>
              <a:defRPr/>
            </a:lvl2pPr>
            <a:lvl3pPr lvl="2">
              <a:spcBef>
                <a:spcPts val="0"/>
              </a:spcBef>
              <a:spcAft>
                <a:spcPts val="0"/>
              </a:spcAft>
              <a:buSzPts val="2600"/>
              <a:buNone/>
              <a:defRPr/>
            </a:lvl3pPr>
            <a:lvl4pPr lvl="3">
              <a:spcBef>
                <a:spcPts val="0"/>
              </a:spcBef>
              <a:spcAft>
                <a:spcPts val="0"/>
              </a:spcAft>
              <a:buSzPts val="2600"/>
              <a:buNone/>
              <a:defRPr/>
            </a:lvl4pPr>
            <a:lvl5pPr lvl="4">
              <a:spcBef>
                <a:spcPts val="0"/>
              </a:spcBef>
              <a:spcAft>
                <a:spcPts val="0"/>
              </a:spcAft>
              <a:buSzPts val="2600"/>
              <a:buNone/>
              <a:defRPr/>
            </a:lvl5pPr>
            <a:lvl6pPr lvl="5">
              <a:spcBef>
                <a:spcPts val="0"/>
              </a:spcBef>
              <a:spcAft>
                <a:spcPts val="0"/>
              </a:spcAft>
              <a:buSzPts val="2600"/>
              <a:buNone/>
              <a:defRPr/>
            </a:lvl6pPr>
            <a:lvl7pPr lvl="6">
              <a:spcBef>
                <a:spcPts val="0"/>
              </a:spcBef>
              <a:spcAft>
                <a:spcPts val="0"/>
              </a:spcAft>
              <a:buSzPts val="2600"/>
              <a:buNone/>
              <a:defRPr/>
            </a:lvl7pPr>
            <a:lvl8pPr lvl="7">
              <a:spcBef>
                <a:spcPts val="0"/>
              </a:spcBef>
              <a:spcAft>
                <a:spcPts val="0"/>
              </a:spcAft>
              <a:buSzPts val="2600"/>
              <a:buNone/>
              <a:defRPr/>
            </a:lvl8pPr>
            <a:lvl9pPr lvl="8">
              <a:spcBef>
                <a:spcPts val="0"/>
              </a:spcBef>
              <a:spcAft>
                <a:spcPts val="0"/>
              </a:spcAft>
              <a:buSzPts val="2600"/>
              <a:buNone/>
              <a:defRPr/>
            </a:lvl9pPr>
          </a:lstStyle>
          <a:p/>
        </p:txBody>
      </p:sp>
      <p:sp>
        <p:nvSpPr>
          <p:cNvPr id="72" name="Google Shape;72;p18"/>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86450" lIns="86450" spcFirstLastPara="1" rIns="86450" wrap="square" tIns="86450">
            <a:normAutofit/>
          </a:bodyPr>
          <a:lstStyle>
            <a:lvl1pPr lvl="0">
              <a:spcBef>
                <a:spcPts val="0"/>
              </a:spcBef>
              <a:spcAft>
                <a:spcPts val="0"/>
              </a:spcAft>
              <a:buSzPts val="2300"/>
              <a:buNone/>
              <a:defRPr sz="2300"/>
            </a:lvl1pPr>
            <a:lvl2pPr lvl="1">
              <a:spcBef>
                <a:spcPts val="0"/>
              </a:spcBef>
              <a:spcAft>
                <a:spcPts val="0"/>
              </a:spcAft>
              <a:buSzPts val="2300"/>
              <a:buNone/>
              <a:defRPr sz="2300"/>
            </a:lvl2pPr>
            <a:lvl3pPr lvl="2">
              <a:spcBef>
                <a:spcPts val="0"/>
              </a:spcBef>
              <a:spcAft>
                <a:spcPts val="0"/>
              </a:spcAft>
              <a:buSzPts val="2300"/>
              <a:buNone/>
              <a:defRPr sz="2300"/>
            </a:lvl3pPr>
            <a:lvl4pPr lvl="3">
              <a:spcBef>
                <a:spcPts val="0"/>
              </a:spcBef>
              <a:spcAft>
                <a:spcPts val="0"/>
              </a:spcAft>
              <a:buSzPts val="2300"/>
              <a:buNone/>
              <a:defRPr sz="2300"/>
            </a:lvl4pPr>
            <a:lvl5pPr lvl="4">
              <a:spcBef>
                <a:spcPts val="0"/>
              </a:spcBef>
              <a:spcAft>
                <a:spcPts val="0"/>
              </a:spcAft>
              <a:buSzPts val="2300"/>
              <a:buNone/>
              <a:defRPr sz="2300"/>
            </a:lvl5pPr>
            <a:lvl6pPr lvl="5">
              <a:spcBef>
                <a:spcPts val="0"/>
              </a:spcBef>
              <a:spcAft>
                <a:spcPts val="0"/>
              </a:spcAft>
              <a:buSzPts val="2300"/>
              <a:buNone/>
              <a:defRPr sz="2300"/>
            </a:lvl6pPr>
            <a:lvl7pPr lvl="6">
              <a:spcBef>
                <a:spcPts val="0"/>
              </a:spcBef>
              <a:spcAft>
                <a:spcPts val="0"/>
              </a:spcAft>
              <a:buSzPts val="2300"/>
              <a:buNone/>
              <a:defRPr sz="2300"/>
            </a:lvl7pPr>
            <a:lvl8pPr lvl="7">
              <a:spcBef>
                <a:spcPts val="0"/>
              </a:spcBef>
              <a:spcAft>
                <a:spcPts val="0"/>
              </a:spcAft>
              <a:buSzPts val="2300"/>
              <a:buNone/>
              <a:defRPr sz="2300"/>
            </a:lvl8pPr>
            <a:lvl9pPr lvl="8">
              <a:spcBef>
                <a:spcPts val="0"/>
              </a:spcBef>
              <a:spcAft>
                <a:spcPts val="0"/>
              </a:spcAft>
              <a:buSzPts val="2300"/>
              <a:buNone/>
              <a:defRPr sz="23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86450" lIns="86450" spcFirstLastPara="1" rIns="86450" wrap="square" tIns="86450">
            <a:norm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
        <p:nvSpPr>
          <p:cNvPr id="76" name="Google Shape;76;p19"/>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86450" lIns="86450" spcFirstLastPara="1" rIns="86450" wrap="square" tIns="86450">
            <a:normAutofit/>
          </a:bodyPr>
          <a:lstStyle>
            <a:lvl1pPr lvl="0">
              <a:spcBef>
                <a:spcPts val="0"/>
              </a:spcBef>
              <a:spcAft>
                <a:spcPts val="0"/>
              </a:spcAft>
              <a:buSzPts val="4500"/>
              <a:buNone/>
              <a:defRPr sz="4500"/>
            </a:lvl1pPr>
            <a:lvl2pPr lvl="1">
              <a:spcBef>
                <a:spcPts val="0"/>
              </a:spcBef>
              <a:spcAft>
                <a:spcPts val="0"/>
              </a:spcAft>
              <a:buSzPts val="4500"/>
              <a:buNone/>
              <a:defRPr sz="4500"/>
            </a:lvl2pPr>
            <a:lvl3pPr lvl="2">
              <a:spcBef>
                <a:spcPts val="0"/>
              </a:spcBef>
              <a:spcAft>
                <a:spcPts val="0"/>
              </a:spcAft>
              <a:buSzPts val="4500"/>
              <a:buNone/>
              <a:defRPr sz="4500"/>
            </a:lvl3pPr>
            <a:lvl4pPr lvl="3">
              <a:spcBef>
                <a:spcPts val="0"/>
              </a:spcBef>
              <a:spcAft>
                <a:spcPts val="0"/>
              </a:spcAft>
              <a:buSzPts val="4500"/>
              <a:buNone/>
              <a:defRPr sz="4500"/>
            </a:lvl4pPr>
            <a:lvl5pPr lvl="4">
              <a:spcBef>
                <a:spcPts val="0"/>
              </a:spcBef>
              <a:spcAft>
                <a:spcPts val="0"/>
              </a:spcAft>
              <a:buSzPts val="4500"/>
              <a:buNone/>
              <a:defRPr sz="4500"/>
            </a:lvl5pPr>
            <a:lvl6pPr lvl="5">
              <a:spcBef>
                <a:spcPts val="0"/>
              </a:spcBef>
              <a:spcAft>
                <a:spcPts val="0"/>
              </a:spcAft>
              <a:buSzPts val="4500"/>
              <a:buNone/>
              <a:defRPr sz="4500"/>
            </a:lvl6pPr>
            <a:lvl7pPr lvl="6">
              <a:spcBef>
                <a:spcPts val="0"/>
              </a:spcBef>
              <a:spcAft>
                <a:spcPts val="0"/>
              </a:spcAft>
              <a:buSzPts val="4500"/>
              <a:buNone/>
              <a:defRPr sz="4500"/>
            </a:lvl7pPr>
            <a:lvl8pPr lvl="7">
              <a:spcBef>
                <a:spcPts val="0"/>
              </a:spcBef>
              <a:spcAft>
                <a:spcPts val="0"/>
              </a:spcAft>
              <a:buSzPts val="4500"/>
              <a:buNone/>
              <a:defRPr sz="4500"/>
            </a:lvl8pPr>
            <a:lvl9pPr lvl="8">
              <a:spcBef>
                <a:spcPts val="0"/>
              </a:spcBef>
              <a:spcAft>
                <a:spcPts val="0"/>
              </a:spcAft>
              <a:buSzPts val="4500"/>
              <a:buNone/>
              <a:defRPr sz="4500"/>
            </a:lvl9pPr>
          </a:lstStyle>
          <a:p/>
        </p:txBody>
      </p:sp>
      <p:sp>
        <p:nvSpPr>
          <p:cNvPr id="79" name="Google Shape;79;p20"/>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86450" lIns="86450" spcFirstLastPara="1" rIns="86450" wrap="square" tIns="86450">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86450" lIns="86450" spcFirstLastPara="1" rIns="86450" wrap="square" tIns="86450">
            <a:normAutofit/>
          </a:bodyPr>
          <a:lstStyle>
            <a:lvl1pPr lvl="0" algn="ctr">
              <a:spcBef>
                <a:spcPts val="0"/>
              </a:spcBef>
              <a:spcAft>
                <a:spcPts val="0"/>
              </a:spcAft>
              <a:buSzPts val="4000"/>
              <a:buNone/>
              <a:defRPr sz="4000"/>
            </a:lvl1pPr>
            <a:lvl2pPr lvl="1" algn="ctr">
              <a:spcBef>
                <a:spcPts val="0"/>
              </a:spcBef>
              <a:spcAft>
                <a:spcPts val="0"/>
              </a:spcAft>
              <a:buSzPts val="4000"/>
              <a:buNone/>
              <a:defRPr sz="4000"/>
            </a:lvl2pPr>
            <a:lvl3pPr lvl="2" algn="ctr">
              <a:spcBef>
                <a:spcPts val="0"/>
              </a:spcBef>
              <a:spcAft>
                <a:spcPts val="0"/>
              </a:spcAft>
              <a:buSzPts val="4000"/>
              <a:buNone/>
              <a:defRPr sz="4000"/>
            </a:lvl3pPr>
            <a:lvl4pPr lvl="3" algn="ctr">
              <a:spcBef>
                <a:spcPts val="0"/>
              </a:spcBef>
              <a:spcAft>
                <a:spcPts val="0"/>
              </a:spcAft>
              <a:buSzPts val="4000"/>
              <a:buNone/>
              <a:defRPr sz="4000"/>
            </a:lvl4pPr>
            <a:lvl5pPr lvl="4" algn="ctr">
              <a:spcBef>
                <a:spcPts val="0"/>
              </a:spcBef>
              <a:spcAft>
                <a:spcPts val="0"/>
              </a:spcAft>
              <a:buSzPts val="4000"/>
              <a:buNone/>
              <a:defRPr sz="4000"/>
            </a:lvl5pPr>
            <a:lvl6pPr lvl="5" algn="ctr">
              <a:spcBef>
                <a:spcPts val="0"/>
              </a:spcBef>
              <a:spcAft>
                <a:spcPts val="0"/>
              </a:spcAft>
              <a:buSzPts val="4000"/>
              <a:buNone/>
              <a:defRPr sz="4000"/>
            </a:lvl6pPr>
            <a:lvl7pPr lvl="6" algn="ctr">
              <a:spcBef>
                <a:spcPts val="0"/>
              </a:spcBef>
              <a:spcAft>
                <a:spcPts val="0"/>
              </a:spcAft>
              <a:buSzPts val="4000"/>
              <a:buNone/>
              <a:defRPr sz="4000"/>
            </a:lvl7pPr>
            <a:lvl8pPr lvl="7" algn="ctr">
              <a:spcBef>
                <a:spcPts val="0"/>
              </a:spcBef>
              <a:spcAft>
                <a:spcPts val="0"/>
              </a:spcAft>
              <a:buSzPts val="4000"/>
              <a:buNone/>
              <a:defRPr sz="4000"/>
            </a:lvl8pPr>
            <a:lvl9pPr lvl="8" algn="ctr">
              <a:spcBef>
                <a:spcPts val="0"/>
              </a:spcBef>
              <a:spcAft>
                <a:spcPts val="0"/>
              </a:spcAft>
              <a:buSzPts val="4000"/>
              <a:buNone/>
              <a:defRPr sz="40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86450" lIns="86450" spcFirstLastPara="1" rIns="86450" wrap="square" tIns="86450">
            <a:normAutofit/>
          </a:bodyPr>
          <a:lstStyle>
            <a:lvl1pPr lvl="0" algn="ctr">
              <a:lnSpc>
                <a:spcPct val="100000"/>
              </a:lnSpc>
              <a:spcBef>
                <a:spcPts val="0"/>
              </a:spcBef>
              <a:spcAft>
                <a:spcPts val="0"/>
              </a:spcAft>
              <a:buSzPts val="2000"/>
              <a:buNone/>
              <a:defRPr sz="2000"/>
            </a:lvl1pPr>
            <a:lvl2pPr lvl="1" algn="ctr">
              <a:lnSpc>
                <a:spcPct val="100000"/>
              </a:lnSpc>
              <a:spcBef>
                <a:spcPts val="0"/>
              </a:spcBef>
              <a:spcAft>
                <a:spcPts val="0"/>
              </a:spcAft>
              <a:buSzPts val="2000"/>
              <a:buNone/>
              <a:defRPr sz="2000"/>
            </a:lvl2pPr>
            <a:lvl3pPr lvl="2" algn="ctr">
              <a:lnSpc>
                <a:spcPct val="100000"/>
              </a:lnSpc>
              <a:spcBef>
                <a:spcPts val="0"/>
              </a:spcBef>
              <a:spcAft>
                <a:spcPts val="0"/>
              </a:spcAft>
              <a:buSzPts val="2000"/>
              <a:buNone/>
              <a:defRPr sz="2000"/>
            </a:lvl3pPr>
            <a:lvl4pPr lvl="3" algn="ctr">
              <a:lnSpc>
                <a:spcPct val="100000"/>
              </a:lnSpc>
              <a:spcBef>
                <a:spcPts val="0"/>
              </a:spcBef>
              <a:spcAft>
                <a:spcPts val="0"/>
              </a:spcAft>
              <a:buSzPts val="2000"/>
              <a:buNone/>
              <a:defRPr sz="2000"/>
            </a:lvl4pPr>
            <a:lvl5pPr lvl="4" algn="ctr">
              <a:lnSpc>
                <a:spcPct val="100000"/>
              </a:lnSpc>
              <a:spcBef>
                <a:spcPts val="0"/>
              </a:spcBef>
              <a:spcAft>
                <a:spcPts val="0"/>
              </a:spcAft>
              <a:buSzPts val="2000"/>
              <a:buNone/>
              <a:defRPr sz="2000"/>
            </a:lvl5pPr>
            <a:lvl6pPr lvl="5" algn="ctr">
              <a:lnSpc>
                <a:spcPct val="100000"/>
              </a:lnSpc>
              <a:spcBef>
                <a:spcPts val="0"/>
              </a:spcBef>
              <a:spcAft>
                <a:spcPts val="0"/>
              </a:spcAft>
              <a:buSzPts val="2000"/>
              <a:buNone/>
              <a:defRPr sz="2000"/>
            </a:lvl6pPr>
            <a:lvl7pPr lvl="6" algn="ctr">
              <a:lnSpc>
                <a:spcPct val="100000"/>
              </a:lnSpc>
              <a:spcBef>
                <a:spcPts val="0"/>
              </a:spcBef>
              <a:spcAft>
                <a:spcPts val="0"/>
              </a:spcAft>
              <a:buSzPts val="2000"/>
              <a:buNone/>
              <a:defRPr sz="2000"/>
            </a:lvl7pPr>
            <a:lvl8pPr lvl="7" algn="ctr">
              <a:lnSpc>
                <a:spcPct val="100000"/>
              </a:lnSpc>
              <a:spcBef>
                <a:spcPts val="0"/>
              </a:spcBef>
              <a:spcAft>
                <a:spcPts val="0"/>
              </a:spcAft>
              <a:buSzPts val="2000"/>
              <a:buNone/>
              <a:defRPr sz="2000"/>
            </a:lvl8pPr>
            <a:lvl9pPr lvl="8" algn="ctr">
              <a:lnSpc>
                <a:spcPct val="100000"/>
              </a:lnSpc>
              <a:spcBef>
                <a:spcPts val="0"/>
              </a:spcBef>
              <a:spcAft>
                <a:spcPts val="0"/>
              </a:spcAft>
              <a:buSzPts val="2000"/>
              <a:buNone/>
              <a:defRPr sz="20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86450" lIns="86450" spcFirstLastPara="1" rIns="86450" wrap="square" tIns="86450">
            <a:normAutofit/>
          </a:bodyPr>
          <a:lstStyle>
            <a:lvl1pPr indent="-336550" lvl="0" marL="457200">
              <a:spcBef>
                <a:spcPts val="0"/>
              </a:spcBef>
              <a:spcAft>
                <a:spcPts val="0"/>
              </a:spcAft>
              <a:buSzPts val="1700"/>
              <a:buChar char="●"/>
              <a:defRPr/>
            </a:lvl1pPr>
            <a:lvl2pPr indent="-311150" lvl="1" marL="914400">
              <a:spcBef>
                <a:spcPts val="0"/>
              </a:spcBef>
              <a:spcAft>
                <a:spcPts val="0"/>
              </a:spcAft>
              <a:buSzPts val="1300"/>
              <a:buChar char="○"/>
              <a:defRPr/>
            </a:lvl2pPr>
            <a:lvl3pPr indent="-311150" lvl="2" marL="1371600">
              <a:spcBef>
                <a:spcPts val="0"/>
              </a:spcBef>
              <a:spcAft>
                <a:spcPts val="0"/>
              </a:spcAft>
              <a:buSzPts val="1300"/>
              <a:buChar char="■"/>
              <a:defRPr/>
            </a:lvl3pPr>
            <a:lvl4pPr indent="-311150" lvl="3" marL="1828800">
              <a:spcBef>
                <a:spcPts val="0"/>
              </a:spcBef>
              <a:spcAft>
                <a:spcPts val="0"/>
              </a:spcAft>
              <a:buSzPts val="1300"/>
              <a:buChar char="●"/>
              <a:defRPr/>
            </a:lvl4pPr>
            <a:lvl5pPr indent="-311150" lvl="4" marL="2286000">
              <a:spcBef>
                <a:spcPts val="0"/>
              </a:spcBef>
              <a:spcAft>
                <a:spcPts val="0"/>
              </a:spcAft>
              <a:buSzPts val="1300"/>
              <a:buChar char="○"/>
              <a:defRPr/>
            </a:lvl5pPr>
            <a:lvl6pPr indent="-311150" lvl="5" marL="2743200">
              <a:spcBef>
                <a:spcPts val="0"/>
              </a:spcBef>
              <a:spcAft>
                <a:spcPts val="0"/>
              </a:spcAft>
              <a:buSzPts val="1300"/>
              <a:buChar char="■"/>
              <a:defRPr/>
            </a:lvl6pPr>
            <a:lvl7pPr indent="-311150" lvl="6" marL="3200400">
              <a:spcBef>
                <a:spcPts val="0"/>
              </a:spcBef>
              <a:spcAft>
                <a:spcPts val="0"/>
              </a:spcAft>
              <a:buSzPts val="1300"/>
              <a:buChar char="●"/>
              <a:defRPr/>
            </a:lvl7pPr>
            <a:lvl8pPr indent="-311150" lvl="7" marL="3657600">
              <a:spcBef>
                <a:spcPts val="0"/>
              </a:spcBef>
              <a:spcAft>
                <a:spcPts val="0"/>
              </a:spcAft>
              <a:buSzPts val="1300"/>
              <a:buChar char="○"/>
              <a:defRPr/>
            </a:lvl8pPr>
            <a:lvl9pPr indent="-311150" lvl="8" marL="4114800">
              <a:spcBef>
                <a:spcPts val="0"/>
              </a:spcBef>
              <a:spcAft>
                <a:spcPts val="0"/>
              </a:spcAft>
              <a:buSzPts val="1300"/>
              <a:buChar char="■"/>
              <a:defRPr/>
            </a:lvl9pPr>
          </a:lstStyle>
          <a:p/>
        </p:txBody>
      </p:sp>
      <p:sp>
        <p:nvSpPr>
          <p:cNvPr id="85" name="Google Shape;85;p21"/>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86450" lIns="86450" spcFirstLastPara="1" rIns="86450" wrap="square" tIns="86450">
            <a:normAutofit/>
          </a:bodyPr>
          <a:lstStyle>
            <a:lvl1pPr indent="-228600" lvl="0" marL="457200">
              <a:lnSpc>
                <a:spcPct val="100000"/>
              </a:lnSpc>
              <a:spcBef>
                <a:spcPts val="0"/>
              </a:spcBef>
              <a:spcAft>
                <a:spcPts val="0"/>
              </a:spcAft>
              <a:buSzPts val="1700"/>
              <a:buNone/>
              <a:defRPr/>
            </a:lvl1pPr>
          </a:lstStyle>
          <a:p/>
        </p:txBody>
      </p:sp>
      <p:sp>
        <p:nvSpPr>
          <p:cNvPr id="88" name="Google Shape;88;p22"/>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86450" lIns="86450" spcFirstLastPara="1" rIns="86450" wrap="square" tIns="86450">
            <a:normAutofit/>
          </a:bodyPr>
          <a:lstStyle>
            <a:lvl1pPr lvl="0" algn="ctr">
              <a:spcBef>
                <a:spcPts val="0"/>
              </a:spcBef>
              <a:spcAft>
                <a:spcPts val="0"/>
              </a:spcAft>
              <a:buSzPts val="11300"/>
              <a:buNone/>
              <a:defRPr sz="11300"/>
            </a:lvl1pPr>
            <a:lvl2pPr lvl="1" algn="ctr">
              <a:spcBef>
                <a:spcPts val="0"/>
              </a:spcBef>
              <a:spcAft>
                <a:spcPts val="0"/>
              </a:spcAft>
              <a:buSzPts val="11300"/>
              <a:buNone/>
              <a:defRPr sz="11300"/>
            </a:lvl2pPr>
            <a:lvl3pPr lvl="2" algn="ctr">
              <a:spcBef>
                <a:spcPts val="0"/>
              </a:spcBef>
              <a:spcAft>
                <a:spcPts val="0"/>
              </a:spcAft>
              <a:buSzPts val="11300"/>
              <a:buNone/>
              <a:defRPr sz="11300"/>
            </a:lvl3pPr>
            <a:lvl4pPr lvl="3" algn="ctr">
              <a:spcBef>
                <a:spcPts val="0"/>
              </a:spcBef>
              <a:spcAft>
                <a:spcPts val="0"/>
              </a:spcAft>
              <a:buSzPts val="11300"/>
              <a:buNone/>
              <a:defRPr sz="11300"/>
            </a:lvl4pPr>
            <a:lvl5pPr lvl="4" algn="ctr">
              <a:spcBef>
                <a:spcPts val="0"/>
              </a:spcBef>
              <a:spcAft>
                <a:spcPts val="0"/>
              </a:spcAft>
              <a:buSzPts val="11300"/>
              <a:buNone/>
              <a:defRPr sz="11300"/>
            </a:lvl5pPr>
            <a:lvl6pPr lvl="5" algn="ctr">
              <a:spcBef>
                <a:spcPts val="0"/>
              </a:spcBef>
              <a:spcAft>
                <a:spcPts val="0"/>
              </a:spcAft>
              <a:buSzPts val="11300"/>
              <a:buNone/>
              <a:defRPr sz="11300"/>
            </a:lvl6pPr>
            <a:lvl7pPr lvl="6" algn="ctr">
              <a:spcBef>
                <a:spcPts val="0"/>
              </a:spcBef>
              <a:spcAft>
                <a:spcPts val="0"/>
              </a:spcAft>
              <a:buSzPts val="11300"/>
              <a:buNone/>
              <a:defRPr sz="11300"/>
            </a:lvl7pPr>
            <a:lvl8pPr lvl="7" algn="ctr">
              <a:spcBef>
                <a:spcPts val="0"/>
              </a:spcBef>
              <a:spcAft>
                <a:spcPts val="0"/>
              </a:spcAft>
              <a:buSzPts val="11300"/>
              <a:buNone/>
              <a:defRPr sz="11300"/>
            </a:lvl8pPr>
            <a:lvl9pPr lvl="8" algn="ctr">
              <a:spcBef>
                <a:spcPts val="0"/>
              </a:spcBef>
              <a:spcAft>
                <a:spcPts val="0"/>
              </a:spcAft>
              <a:buSzPts val="11300"/>
              <a:buNone/>
              <a:defRPr sz="113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86450" lIns="86450" spcFirstLastPara="1" rIns="86450" wrap="square" tIns="86450">
            <a:normAutofit/>
          </a:bodyPr>
          <a:lstStyle>
            <a:lvl1pPr indent="-336550" lvl="0" marL="457200" algn="ctr">
              <a:spcBef>
                <a:spcPts val="0"/>
              </a:spcBef>
              <a:spcAft>
                <a:spcPts val="0"/>
              </a:spcAft>
              <a:buSzPts val="1700"/>
              <a:buChar char="●"/>
              <a:defRPr/>
            </a:lvl1pPr>
            <a:lvl2pPr indent="-311150" lvl="1" marL="914400" algn="ctr">
              <a:spcBef>
                <a:spcPts val="0"/>
              </a:spcBef>
              <a:spcAft>
                <a:spcPts val="0"/>
              </a:spcAft>
              <a:buSzPts val="1300"/>
              <a:buChar char="○"/>
              <a:defRPr/>
            </a:lvl2pPr>
            <a:lvl3pPr indent="-311150" lvl="2" marL="1371600" algn="ctr">
              <a:spcBef>
                <a:spcPts val="0"/>
              </a:spcBef>
              <a:spcAft>
                <a:spcPts val="0"/>
              </a:spcAft>
              <a:buSzPts val="1300"/>
              <a:buChar char="■"/>
              <a:defRPr/>
            </a:lvl3pPr>
            <a:lvl4pPr indent="-311150" lvl="3" marL="1828800" algn="ctr">
              <a:spcBef>
                <a:spcPts val="0"/>
              </a:spcBef>
              <a:spcAft>
                <a:spcPts val="0"/>
              </a:spcAft>
              <a:buSzPts val="1300"/>
              <a:buChar char="●"/>
              <a:defRPr/>
            </a:lvl4pPr>
            <a:lvl5pPr indent="-311150" lvl="4" marL="2286000" algn="ctr">
              <a:spcBef>
                <a:spcPts val="0"/>
              </a:spcBef>
              <a:spcAft>
                <a:spcPts val="0"/>
              </a:spcAft>
              <a:buSzPts val="1300"/>
              <a:buChar char="○"/>
              <a:defRPr/>
            </a:lvl5pPr>
            <a:lvl6pPr indent="-311150" lvl="5" marL="2743200" algn="ctr">
              <a:spcBef>
                <a:spcPts val="0"/>
              </a:spcBef>
              <a:spcAft>
                <a:spcPts val="0"/>
              </a:spcAft>
              <a:buSzPts val="1300"/>
              <a:buChar char="■"/>
              <a:defRPr/>
            </a:lvl6pPr>
            <a:lvl7pPr indent="-311150" lvl="6" marL="3200400" algn="ctr">
              <a:spcBef>
                <a:spcPts val="0"/>
              </a:spcBef>
              <a:spcAft>
                <a:spcPts val="0"/>
              </a:spcAft>
              <a:buSzPts val="1300"/>
              <a:buChar char="●"/>
              <a:defRPr/>
            </a:lvl7pPr>
            <a:lvl8pPr indent="-311150" lvl="7" marL="3657600" algn="ctr">
              <a:spcBef>
                <a:spcPts val="0"/>
              </a:spcBef>
              <a:spcAft>
                <a:spcPts val="0"/>
              </a:spcAft>
              <a:buSzPts val="1300"/>
              <a:buChar char="○"/>
              <a:defRPr/>
            </a:lvl8pPr>
            <a:lvl9pPr indent="-311150" lvl="8" marL="4114800" algn="ctr">
              <a:spcBef>
                <a:spcPts val="0"/>
              </a:spcBef>
              <a:spcAft>
                <a:spcPts val="0"/>
              </a:spcAft>
              <a:buSzPts val="1300"/>
              <a:buChar char="■"/>
              <a:defRPr/>
            </a:lvl9pPr>
          </a:lstStyle>
          <a:p/>
        </p:txBody>
      </p:sp>
      <p:sp>
        <p:nvSpPr>
          <p:cNvPr id="92" name="Google Shape;92;p23"/>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86450" lIns="86450" spcFirstLastPara="1" rIns="86450" wrap="square" tIns="86450">
            <a:normAutofit/>
          </a:bodyPr>
          <a:lstStyle>
            <a:lvl1pPr lvl="0">
              <a:spcBef>
                <a:spcPts val="0"/>
              </a:spcBef>
              <a:spcAft>
                <a:spcPts val="0"/>
              </a:spcAft>
              <a:buClr>
                <a:schemeClr val="dk1"/>
              </a:buClr>
              <a:buSzPts val="2600"/>
              <a:buNone/>
              <a:defRPr sz="2600">
                <a:solidFill>
                  <a:schemeClr val="dk1"/>
                </a:solidFill>
              </a:defRPr>
            </a:lvl1pPr>
            <a:lvl2pPr lvl="1">
              <a:spcBef>
                <a:spcPts val="0"/>
              </a:spcBef>
              <a:spcAft>
                <a:spcPts val="0"/>
              </a:spcAft>
              <a:buClr>
                <a:schemeClr val="dk1"/>
              </a:buClr>
              <a:buSzPts val="2600"/>
              <a:buNone/>
              <a:defRPr sz="2600">
                <a:solidFill>
                  <a:schemeClr val="dk1"/>
                </a:solidFill>
              </a:defRPr>
            </a:lvl2pPr>
            <a:lvl3pPr lvl="2">
              <a:spcBef>
                <a:spcPts val="0"/>
              </a:spcBef>
              <a:spcAft>
                <a:spcPts val="0"/>
              </a:spcAft>
              <a:buClr>
                <a:schemeClr val="dk1"/>
              </a:buClr>
              <a:buSzPts val="2600"/>
              <a:buNone/>
              <a:defRPr sz="2600">
                <a:solidFill>
                  <a:schemeClr val="dk1"/>
                </a:solidFill>
              </a:defRPr>
            </a:lvl3pPr>
            <a:lvl4pPr lvl="3">
              <a:spcBef>
                <a:spcPts val="0"/>
              </a:spcBef>
              <a:spcAft>
                <a:spcPts val="0"/>
              </a:spcAft>
              <a:buClr>
                <a:schemeClr val="dk1"/>
              </a:buClr>
              <a:buSzPts val="2600"/>
              <a:buNone/>
              <a:defRPr sz="2600">
                <a:solidFill>
                  <a:schemeClr val="dk1"/>
                </a:solidFill>
              </a:defRPr>
            </a:lvl4pPr>
            <a:lvl5pPr lvl="4">
              <a:spcBef>
                <a:spcPts val="0"/>
              </a:spcBef>
              <a:spcAft>
                <a:spcPts val="0"/>
              </a:spcAft>
              <a:buClr>
                <a:schemeClr val="dk1"/>
              </a:buClr>
              <a:buSzPts val="2600"/>
              <a:buNone/>
              <a:defRPr sz="2600">
                <a:solidFill>
                  <a:schemeClr val="dk1"/>
                </a:solidFill>
              </a:defRPr>
            </a:lvl5pPr>
            <a:lvl6pPr lvl="5">
              <a:spcBef>
                <a:spcPts val="0"/>
              </a:spcBef>
              <a:spcAft>
                <a:spcPts val="0"/>
              </a:spcAft>
              <a:buClr>
                <a:schemeClr val="dk1"/>
              </a:buClr>
              <a:buSzPts val="2600"/>
              <a:buNone/>
              <a:defRPr sz="2600">
                <a:solidFill>
                  <a:schemeClr val="dk1"/>
                </a:solidFill>
              </a:defRPr>
            </a:lvl6pPr>
            <a:lvl7pPr lvl="6">
              <a:spcBef>
                <a:spcPts val="0"/>
              </a:spcBef>
              <a:spcAft>
                <a:spcPts val="0"/>
              </a:spcAft>
              <a:buClr>
                <a:schemeClr val="dk1"/>
              </a:buClr>
              <a:buSzPts val="2600"/>
              <a:buNone/>
              <a:defRPr sz="2600">
                <a:solidFill>
                  <a:schemeClr val="dk1"/>
                </a:solidFill>
              </a:defRPr>
            </a:lvl7pPr>
            <a:lvl8pPr lvl="7">
              <a:spcBef>
                <a:spcPts val="0"/>
              </a:spcBef>
              <a:spcAft>
                <a:spcPts val="0"/>
              </a:spcAft>
              <a:buClr>
                <a:schemeClr val="dk1"/>
              </a:buClr>
              <a:buSzPts val="2600"/>
              <a:buNone/>
              <a:defRPr sz="2600">
                <a:solidFill>
                  <a:schemeClr val="dk1"/>
                </a:solidFill>
              </a:defRPr>
            </a:lvl8pPr>
            <a:lvl9pPr lvl="8">
              <a:spcBef>
                <a:spcPts val="0"/>
              </a:spcBef>
              <a:spcAft>
                <a:spcPts val="0"/>
              </a:spcAft>
              <a:buClr>
                <a:schemeClr val="dk1"/>
              </a:buClr>
              <a:buSzPts val="2600"/>
              <a:buNone/>
              <a:defRPr sz="26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86450" lIns="86450" spcFirstLastPara="1" rIns="86450" wrap="square" tIns="86450">
            <a:normAutofit/>
          </a:bodyPr>
          <a:lstStyle>
            <a:lvl1pPr indent="-336550" lvl="0" marL="457200">
              <a:lnSpc>
                <a:spcPct val="115000"/>
              </a:lnSpc>
              <a:spcBef>
                <a:spcPts val="0"/>
              </a:spcBef>
              <a:spcAft>
                <a:spcPts val="0"/>
              </a:spcAft>
              <a:buClr>
                <a:schemeClr val="dk2"/>
              </a:buClr>
              <a:buSzPts val="1700"/>
              <a:buChar char="●"/>
              <a:defRPr sz="1700">
                <a:solidFill>
                  <a:schemeClr val="dk2"/>
                </a:solidFill>
              </a:defRPr>
            </a:lvl1pPr>
            <a:lvl2pPr indent="-311150" lvl="1" marL="914400">
              <a:lnSpc>
                <a:spcPct val="115000"/>
              </a:lnSpc>
              <a:spcBef>
                <a:spcPts val="0"/>
              </a:spcBef>
              <a:spcAft>
                <a:spcPts val="0"/>
              </a:spcAft>
              <a:buClr>
                <a:schemeClr val="dk2"/>
              </a:buClr>
              <a:buSzPts val="1300"/>
              <a:buChar char="○"/>
              <a:defRPr sz="1300">
                <a:solidFill>
                  <a:schemeClr val="dk2"/>
                </a:solidFill>
              </a:defRPr>
            </a:lvl2pPr>
            <a:lvl3pPr indent="-311150" lvl="2" marL="1371600">
              <a:lnSpc>
                <a:spcPct val="115000"/>
              </a:lnSpc>
              <a:spcBef>
                <a:spcPts val="0"/>
              </a:spcBef>
              <a:spcAft>
                <a:spcPts val="0"/>
              </a:spcAft>
              <a:buClr>
                <a:schemeClr val="dk2"/>
              </a:buClr>
              <a:buSzPts val="1300"/>
              <a:buChar char="■"/>
              <a:defRPr sz="1300">
                <a:solidFill>
                  <a:schemeClr val="dk2"/>
                </a:solidFill>
              </a:defRPr>
            </a:lvl3pPr>
            <a:lvl4pPr indent="-311150" lvl="3" marL="1828800">
              <a:lnSpc>
                <a:spcPct val="115000"/>
              </a:lnSpc>
              <a:spcBef>
                <a:spcPts val="0"/>
              </a:spcBef>
              <a:spcAft>
                <a:spcPts val="0"/>
              </a:spcAft>
              <a:buClr>
                <a:schemeClr val="dk2"/>
              </a:buClr>
              <a:buSzPts val="1300"/>
              <a:buChar char="●"/>
              <a:defRPr sz="1300">
                <a:solidFill>
                  <a:schemeClr val="dk2"/>
                </a:solidFill>
              </a:defRPr>
            </a:lvl4pPr>
            <a:lvl5pPr indent="-311150" lvl="4" marL="2286000">
              <a:lnSpc>
                <a:spcPct val="115000"/>
              </a:lnSpc>
              <a:spcBef>
                <a:spcPts val="0"/>
              </a:spcBef>
              <a:spcAft>
                <a:spcPts val="0"/>
              </a:spcAft>
              <a:buClr>
                <a:schemeClr val="dk2"/>
              </a:buClr>
              <a:buSzPts val="1300"/>
              <a:buChar char="○"/>
              <a:defRPr sz="1300">
                <a:solidFill>
                  <a:schemeClr val="dk2"/>
                </a:solidFill>
              </a:defRPr>
            </a:lvl5pPr>
            <a:lvl6pPr indent="-311150" lvl="5" marL="2743200">
              <a:lnSpc>
                <a:spcPct val="115000"/>
              </a:lnSpc>
              <a:spcBef>
                <a:spcPts val="0"/>
              </a:spcBef>
              <a:spcAft>
                <a:spcPts val="0"/>
              </a:spcAft>
              <a:buClr>
                <a:schemeClr val="dk2"/>
              </a:buClr>
              <a:buSzPts val="1300"/>
              <a:buChar char="■"/>
              <a:defRPr sz="1300">
                <a:solidFill>
                  <a:schemeClr val="dk2"/>
                </a:solidFill>
              </a:defRPr>
            </a:lvl6pPr>
            <a:lvl7pPr indent="-311150" lvl="6" marL="3200400">
              <a:lnSpc>
                <a:spcPct val="115000"/>
              </a:lnSpc>
              <a:spcBef>
                <a:spcPts val="0"/>
              </a:spcBef>
              <a:spcAft>
                <a:spcPts val="0"/>
              </a:spcAft>
              <a:buClr>
                <a:schemeClr val="dk2"/>
              </a:buClr>
              <a:buSzPts val="1300"/>
              <a:buChar char="●"/>
              <a:defRPr sz="1300">
                <a:solidFill>
                  <a:schemeClr val="dk2"/>
                </a:solidFill>
              </a:defRPr>
            </a:lvl7pPr>
            <a:lvl8pPr indent="-311150" lvl="7" marL="3657600">
              <a:lnSpc>
                <a:spcPct val="115000"/>
              </a:lnSpc>
              <a:spcBef>
                <a:spcPts val="0"/>
              </a:spcBef>
              <a:spcAft>
                <a:spcPts val="0"/>
              </a:spcAft>
              <a:buClr>
                <a:schemeClr val="dk2"/>
              </a:buClr>
              <a:buSzPts val="1300"/>
              <a:buChar char="○"/>
              <a:defRPr sz="1300">
                <a:solidFill>
                  <a:schemeClr val="dk2"/>
                </a:solidFill>
              </a:defRPr>
            </a:lvl8pPr>
            <a:lvl9pPr indent="-311150" lvl="8" marL="4114800">
              <a:lnSpc>
                <a:spcPct val="115000"/>
              </a:lnSpc>
              <a:spcBef>
                <a:spcPts val="0"/>
              </a:spcBef>
              <a:spcAft>
                <a:spcPts val="0"/>
              </a:spcAft>
              <a:buClr>
                <a:schemeClr val="dk2"/>
              </a:buClr>
              <a:buSzPts val="1300"/>
              <a:buChar char="■"/>
              <a:defRPr sz="1300">
                <a:solidFill>
                  <a:schemeClr val="dk2"/>
                </a:solidFill>
              </a:defRPr>
            </a:lvl9pPr>
          </a:lstStyle>
          <a:p/>
        </p:txBody>
      </p:sp>
      <p:sp>
        <p:nvSpPr>
          <p:cNvPr id="53" name="Google Shape;53;p13"/>
          <p:cNvSpPr txBox="1"/>
          <p:nvPr>
            <p:ph idx="12" type="sldNum"/>
          </p:nvPr>
        </p:nvSpPr>
        <p:spPr>
          <a:xfrm>
            <a:off x="6777966" y="8704671"/>
            <a:ext cx="439200" cy="734700"/>
          </a:xfrm>
          <a:prstGeom prst="rect">
            <a:avLst/>
          </a:prstGeom>
          <a:noFill/>
          <a:ln>
            <a:noFill/>
          </a:ln>
        </p:spPr>
        <p:txBody>
          <a:bodyPr anchorCtr="0" anchor="ctr" bIns="86450" lIns="86450" spcFirstLastPara="1" rIns="86450" wrap="square" tIns="86450">
            <a:normAutofit/>
          </a:bodyPr>
          <a:lstStyle>
            <a:lvl1pPr lvl="0" algn="r">
              <a:buNone/>
              <a:defRPr sz="900">
                <a:solidFill>
                  <a:schemeClr val="dk2"/>
                </a:solidFill>
              </a:defRPr>
            </a:lvl1pPr>
            <a:lvl2pPr lvl="1" algn="r">
              <a:buNone/>
              <a:defRPr sz="900">
                <a:solidFill>
                  <a:schemeClr val="dk2"/>
                </a:solidFill>
              </a:defRPr>
            </a:lvl2pPr>
            <a:lvl3pPr lvl="2" algn="r">
              <a:buNone/>
              <a:defRPr sz="900">
                <a:solidFill>
                  <a:schemeClr val="dk2"/>
                </a:solidFill>
              </a:defRPr>
            </a:lvl3pPr>
            <a:lvl4pPr lvl="3" algn="r">
              <a:buNone/>
              <a:defRPr sz="900">
                <a:solidFill>
                  <a:schemeClr val="dk2"/>
                </a:solidFill>
              </a:defRPr>
            </a:lvl4pPr>
            <a:lvl5pPr lvl="4" algn="r">
              <a:buNone/>
              <a:defRPr sz="900">
                <a:solidFill>
                  <a:schemeClr val="dk2"/>
                </a:solidFill>
              </a:defRPr>
            </a:lvl5pPr>
            <a:lvl6pPr lvl="5" algn="r">
              <a:buNone/>
              <a:defRPr sz="900">
                <a:solidFill>
                  <a:schemeClr val="dk2"/>
                </a:solidFill>
              </a:defRPr>
            </a:lvl6pPr>
            <a:lvl7pPr lvl="6" algn="r">
              <a:buNone/>
              <a:defRPr sz="900">
                <a:solidFill>
                  <a:schemeClr val="dk2"/>
                </a:solidFill>
              </a:defRPr>
            </a:lvl7pPr>
            <a:lvl8pPr lvl="7" algn="r">
              <a:buNone/>
              <a:defRPr sz="900">
                <a:solidFill>
                  <a:schemeClr val="dk2"/>
                </a:solidFill>
              </a:defRPr>
            </a:lvl8pPr>
            <a:lvl9pPr lvl="8" algn="r">
              <a:buNone/>
              <a:defRPr sz="9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hyperlink" Target="https://www.youtube.com/watch?v=SwnIMtWYd6w"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hyperlink" Target="https://www.nps.gov/choh/learn/historyculture/canal-components.htm" TargetMode="External"/><Relationship Id="rId6" Type="http://schemas.openxmlformats.org/officeDocument/2006/relationships/hyperlink" Target="https://www.nps.gov/choh/learn/historyculture/mule-history.ht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hyperlink" Target="https://www.nps.gov/places/potomac-canal-historic-district.htm" TargetMode="External"/><Relationship Id="rId6" Type="http://schemas.openxmlformats.org/officeDocument/2006/relationships/hyperlink" Target="https://canals.org/2021/07/21/lumber-shortages-two-way-navigatio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hyperlink" Target="https://www.nps.gov/choh/learn/historyculture/canalconstruction.htm" TargetMode="External"/><Relationship Id="rId6" Type="http://schemas.openxmlformats.org/officeDocument/2006/relationships/hyperlink" Target="https://www.nps.gov/choh/learn/historyculture/canaloperation.htm" TargetMode="External"/><Relationship Id="rId7" Type="http://schemas.openxmlformats.org/officeDocument/2006/relationships/hyperlink" Target="https://www.nps.gov/choh/learn/historyculture/canallerinterviews.htm"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hyperlink" Target="https://www.nps.gov/choh/learn/nature/index.htm" TargetMode="External"/><Relationship Id="rId6" Type="http://schemas.openxmlformats.org/officeDocument/2006/relationships/hyperlink" Target="https://www.nps.gov/choh/learn/nature/native-trees-and-shrubs.htm" TargetMode="External"/><Relationship Id="rId7" Type="http://schemas.openxmlformats.org/officeDocument/2006/relationships/hyperlink" Target="https://www.nps.gov/choh/learn/nature/wildflowers.htm" TargetMode="External"/><Relationship Id="rId8" Type="http://schemas.openxmlformats.org/officeDocument/2006/relationships/hyperlink" Target="https://www.nps.gov/choh/learn/nature/nonnative-plants.htm"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hyperlink" Target="https://www.nps.gov/choh/learn/historyculture/canal-components.htm" TargetMode="External"/><Relationship Id="rId6" Type="http://schemas.openxmlformats.org/officeDocument/2006/relationships/hyperlink" Target="https://www.nps.gov/choh/learn/historyculture/mule-history.htm"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hyperlink" Target="https://www.youtube.com/watch?v=SwnIMtWYd6w"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hyperlink" Target="https://www.nps.gov/places/potomac-canal-historic-district.htm" TargetMode="External"/><Relationship Id="rId6" Type="http://schemas.openxmlformats.org/officeDocument/2006/relationships/hyperlink" Target="https://canals.org/2021/07/21/lumber-shortages-two-way-navigation/"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hyperlink" Target="https://www.nps.gov/choh/learn/historyculture/canalconstruction.htm" TargetMode="External"/><Relationship Id="rId6" Type="http://schemas.openxmlformats.org/officeDocument/2006/relationships/hyperlink" Target="https://www.nps.gov/choh/learn/historyculture/canaloperation.htm" TargetMode="External"/><Relationship Id="rId7" Type="http://schemas.openxmlformats.org/officeDocument/2006/relationships/hyperlink" Target="https://www.nps.gov/choh/learn/historyculture/canallerinterviews.htm"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hyperlink" Target="https://www.nps.gov/choh/learn/nature/index.htm" TargetMode="External"/><Relationship Id="rId6" Type="http://schemas.openxmlformats.org/officeDocument/2006/relationships/hyperlink" Target="https://www.nps.gov/choh/learn/nature/native-trees-and-shrubs.htm" TargetMode="External"/><Relationship Id="rId7" Type="http://schemas.openxmlformats.org/officeDocument/2006/relationships/hyperlink" Target="https://www.nps.gov/choh/learn/nature/wildflowers.htm" TargetMode="External"/><Relationship Id="rId8" Type="http://schemas.openxmlformats.org/officeDocument/2006/relationships/hyperlink" Target="https://www.nps.gov/choh/learn/nature/nonnative-plants.htm"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1767625" y="770800"/>
            <a:ext cx="5277600" cy="8277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None/>
            </a:pPr>
            <a:r>
              <a:rPr b="1" lang="en" sz="1000">
                <a:latin typeface="Halant"/>
                <a:ea typeface="Halant"/>
                <a:cs typeface="Halant"/>
                <a:sym typeface="Halant"/>
              </a:rPr>
              <a:t>Historical Significance</a:t>
            </a:r>
            <a:endParaRPr b="1" sz="10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identifying and exploring the reasons why historical people, places, events, or ideas are worth remembering; that is, their historical significance.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p:txBody>
      </p:sp>
      <p:pic>
        <p:nvPicPr>
          <p:cNvPr id="100" name="Google Shape;100;p25"/>
          <p:cNvPicPr preferRelativeResize="0"/>
          <p:nvPr/>
        </p:nvPicPr>
        <p:blipFill>
          <a:blip r:embed="rId3">
            <a:alphaModFix/>
          </a:blip>
          <a:stretch>
            <a:fillRect/>
          </a:stretch>
        </p:blipFill>
        <p:spPr>
          <a:xfrm>
            <a:off x="969775" y="770800"/>
            <a:ext cx="827700" cy="827700"/>
          </a:xfrm>
          <a:prstGeom prst="rect">
            <a:avLst/>
          </a:prstGeom>
          <a:noFill/>
          <a:ln>
            <a:noFill/>
          </a:ln>
        </p:spPr>
      </p:pic>
      <p:pic>
        <p:nvPicPr>
          <p:cNvPr id="101" name="Google Shape;101;p25"/>
          <p:cNvPicPr preferRelativeResize="0"/>
          <p:nvPr/>
        </p:nvPicPr>
        <p:blipFill>
          <a:blip r:embed="rId4">
            <a:alphaModFix/>
          </a:blip>
          <a:stretch>
            <a:fillRect/>
          </a:stretch>
        </p:blipFill>
        <p:spPr>
          <a:xfrm>
            <a:off x="359100" y="8923350"/>
            <a:ext cx="405811" cy="405811"/>
          </a:xfrm>
          <a:prstGeom prst="rect">
            <a:avLst/>
          </a:prstGeom>
          <a:noFill/>
          <a:ln>
            <a:noFill/>
          </a:ln>
        </p:spPr>
      </p:pic>
      <p:sp>
        <p:nvSpPr>
          <p:cNvPr id="102" name="Google Shape;102;p2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03" name="Google Shape;103;p2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04" name="Google Shape;104;p25"/>
          <p:cNvGraphicFramePr/>
          <p:nvPr/>
        </p:nvGraphicFramePr>
        <p:xfrm>
          <a:off x="359094" y="2303686"/>
          <a:ext cx="3000000" cy="3000000"/>
        </p:xfrm>
        <a:graphic>
          <a:graphicData uri="http://schemas.openxmlformats.org/drawingml/2006/table">
            <a:tbl>
              <a:tblPr>
                <a:noFill/>
                <a:tableStyleId>{C2139229-892B-4569-A76B-651069956DF9}</a:tableStyleId>
              </a:tblPr>
              <a:tblGrid>
                <a:gridCol w="6624475"/>
              </a:tblGrid>
              <a:tr h="411525">
                <a:tc>
                  <a:txBody>
                    <a:bodyPr/>
                    <a:lstStyle/>
                    <a:p>
                      <a:pPr indent="0" lvl="0" marL="0" rtl="0" algn="l">
                        <a:spcBef>
                          <a:spcPts val="0"/>
                        </a:spcBef>
                        <a:spcAft>
                          <a:spcPts val="0"/>
                        </a:spcAft>
                        <a:buNone/>
                      </a:pPr>
                      <a:r>
                        <a:rPr b="1" lang="en" sz="1100" u="sng">
                          <a:solidFill>
                            <a:schemeClr val="hlink"/>
                          </a:solidFill>
                          <a:latin typeface="Halant"/>
                          <a:ea typeface="Halant"/>
                          <a:cs typeface="Halant"/>
                          <a:sym typeface="Halant"/>
                          <a:hlinkClick r:id="rId5"/>
                        </a:rPr>
                        <a:t>Video Transcript: </a:t>
                      </a:r>
                      <a:endParaRPr sz="1100">
                        <a:latin typeface="Halant"/>
                        <a:ea typeface="Halant"/>
                        <a:cs typeface="Halant"/>
                        <a:sym typeface="Halant"/>
                      </a:endParaRPr>
                    </a:p>
                    <a:p>
                      <a:pPr indent="0" lvl="0" marL="38100" marR="152400" rtl="0" algn="l">
                        <a:lnSpc>
                          <a:spcPct val="100000"/>
                        </a:lnSpc>
                        <a:spcBef>
                          <a:spcPts val="0"/>
                        </a:spcBef>
                        <a:spcAft>
                          <a:spcPts val="0"/>
                        </a:spcAft>
                        <a:buNone/>
                      </a:pPr>
                      <a:r>
                        <a:rPr lang="en" sz="1100">
                          <a:solidFill>
                            <a:schemeClr val="dk1"/>
                          </a:solidFill>
                          <a:latin typeface="Inter"/>
                          <a:ea typeface="Inter"/>
                          <a:cs typeface="Inter"/>
                          <a:sym typeface="Inter"/>
                        </a:rPr>
                        <a:t>Welcome to the C&amp;O Canal National Historical Park. The C&amp;O Canal is a special place because it has a little something for everybody. It has a fascinating history and a story to tell. We have wildlife and miles and miles of quiet in nature, so to me that is what makes our park special. We are a very long park that goes from DC all the way out to Western Maryland about 184.5 miles we have biking, we have hiking and we're a historical park. We were founded to preserve the transportation history of the United States. Groundbreaking happened in 1828. It was a time of really exciting optimism about the new trade with the western states and with the engineering technology that was canals. It is an engineering marvel, to say the least, really truly one of the first large scale civil works projects or civil engineering projects. What we're preserving here is a piece of American history. These are the stories that we want to preserve so we can better understand the ground that we walk on and the history of the places and people that were here. We're just seeing people connecting with this place in all kinds of different ways. We have the canal quarter</a:t>
                      </a:r>
                      <a:r>
                        <a:rPr lang="en" sz="1100">
                          <a:solidFill>
                            <a:schemeClr val="dk1"/>
                          </a:solidFill>
                          <a:latin typeface="Inter"/>
                          <a:ea typeface="Inter"/>
                          <a:cs typeface="Inter"/>
                          <a:sym typeface="Inter"/>
                        </a:rPr>
                        <a:t>s </a:t>
                      </a:r>
                      <a:r>
                        <a:rPr lang="en" sz="1100">
                          <a:solidFill>
                            <a:schemeClr val="dk1"/>
                          </a:solidFill>
                          <a:latin typeface="Inter"/>
                          <a:ea typeface="Inter"/>
                          <a:cs typeface="Inter"/>
                          <a:sym typeface="Inter"/>
                        </a:rPr>
                        <a:t>program, where you can stay overnight where lock keepers used to live and we have the visitor focused boat ride. It's not a dead place, it's a place that is very much alive. It is truly a park that is in the backyard of the nation's capital, and so a lot of our visitors use the park for recreation. There's a lot of diverse locations on the canal. Wherever you go, no matter how many times you go, you'll probably notice something different. the C&amp;O Canal is not just a story of a canal, the C&amp;O Canal is the story of people and how amazing nature is. It's a story of how amazing engineering is. We hope that local communities come out here. We hope that folks travel here to visit here, and we hope folks fall in love with this place. It's a really easy place to fall in love with.</a:t>
                      </a:r>
                      <a:endParaRPr sz="1100">
                        <a:solidFill>
                          <a:schemeClr val="dk1"/>
                        </a:solidFill>
                        <a:highlight>
                          <a:srgbClr val="FFFFFF"/>
                        </a:highlight>
                        <a:latin typeface="Inter"/>
                        <a:ea typeface="Inter"/>
                        <a:cs typeface="Inter"/>
                        <a:sym typeface="Inter"/>
                      </a:endParaRPr>
                    </a:p>
                  </a:txBody>
                  <a:tcPr marT="87275" marB="87275" marR="86050" marL="114300"/>
                </a:tc>
              </a:tr>
            </a:tbl>
          </a:graphicData>
        </a:graphic>
      </p:graphicFrame>
      <p:sp>
        <p:nvSpPr>
          <p:cNvPr id="105" name="Google Shape;105;p25"/>
          <p:cNvSpPr txBox="1"/>
          <p:nvPr/>
        </p:nvSpPr>
        <p:spPr>
          <a:xfrm>
            <a:off x="428450" y="1625998"/>
            <a:ext cx="6511200" cy="5820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None/>
            </a:pPr>
            <a:r>
              <a:rPr b="1" lang="en" sz="1000">
                <a:latin typeface="Halant"/>
                <a:ea typeface="Halant"/>
                <a:cs typeface="Halant"/>
                <a:sym typeface="Halant"/>
              </a:rPr>
              <a:t>The </a:t>
            </a:r>
            <a:r>
              <a:rPr b="1" lang="en" sz="1000">
                <a:latin typeface="Halant"/>
                <a:ea typeface="Halant"/>
                <a:cs typeface="Halant"/>
                <a:sym typeface="Halant"/>
              </a:rPr>
              <a:t>Chesapeake</a:t>
            </a:r>
            <a:r>
              <a:rPr b="1" lang="en" sz="1000">
                <a:latin typeface="Halant"/>
                <a:ea typeface="Halant"/>
                <a:cs typeface="Halant"/>
                <a:sym typeface="Halant"/>
              </a:rPr>
              <a:t> and Ohio Canal Historical Park</a:t>
            </a:r>
            <a:endParaRPr b="1" sz="1000">
              <a:solidFill>
                <a:srgbClr val="000000"/>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The National Park Service preserves this aspect of American transportation history. The C &amp; O Canal operated for more than 100 years as a critical pathway to connect communities along the Potomac. </a:t>
            </a:r>
            <a:endParaRPr sz="1000">
              <a:solidFill>
                <a:schemeClr val="dk1"/>
              </a:solidFill>
              <a:latin typeface="Inter"/>
              <a:ea typeface="Inter"/>
              <a:cs typeface="Inter"/>
              <a:sym typeface="Inter"/>
            </a:endParaRPr>
          </a:p>
        </p:txBody>
      </p:sp>
      <p:sp>
        <p:nvSpPr>
          <p:cNvPr id="106" name="Google Shape;106;p25"/>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The Significance of Canals</a:t>
            </a:r>
            <a:endParaRPr sz="1800">
              <a:solidFill>
                <a:schemeClr val="dk1"/>
              </a:solidFill>
              <a:latin typeface="Halant"/>
              <a:ea typeface="Halant"/>
              <a:cs typeface="Halant"/>
              <a:sym typeface="Halant"/>
            </a:endParaRPr>
          </a:p>
        </p:txBody>
      </p:sp>
      <p:sp>
        <p:nvSpPr>
          <p:cNvPr id="107" name="Google Shape;107;p25"/>
          <p:cNvSpPr txBox="1"/>
          <p:nvPr/>
        </p:nvSpPr>
        <p:spPr>
          <a:xfrm>
            <a:off x="374475" y="6123250"/>
            <a:ext cx="6624600" cy="2952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1"/>
                </a:solidFill>
                <a:latin typeface="Halant"/>
                <a:ea typeface="Halant"/>
                <a:cs typeface="Halant"/>
                <a:sym typeface="Halant"/>
              </a:rPr>
              <a:t>Questions:</a:t>
            </a:r>
            <a:endParaRPr b="1" sz="1000">
              <a:solidFill>
                <a:schemeClr val="dk1"/>
              </a:solidFill>
              <a:latin typeface="Halant"/>
              <a:ea typeface="Halant"/>
              <a:cs typeface="Halant"/>
              <a:sym typeface="Halant"/>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What is available to see and do at the </a:t>
            </a:r>
            <a:r>
              <a:rPr lang="en" sz="1000">
                <a:solidFill>
                  <a:schemeClr val="dk1"/>
                </a:solidFill>
                <a:latin typeface="Inter"/>
                <a:ea typeface="Inter"/>
                <a:cs typeface="Inter"/>
                <a:sym typeface="Inter"/>
              </a:rPr>
              <a:t>C&amp;O</a:t>
            </a:r>
            <a:r>
              <a:rPr lang="en" sz="1000">
                <a:solidFill>
                  <a:schemeClr val="dk1"/>
                </a:solidFill>
                <a:latin typeface="Inter"/>
                <a:ea typeface="Inter"/>
                <a:cs typeface="Inter"/>
                <a:sym typeface="Inter"/>
              </a:rPr>
              <a:t> Canal Historical Park?</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Circle the following learning opportunity that most interests you.</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457200" lvl="0" marL="0" rtl="0" algn="l">
              <a:spcBef>
                <a:spcPts val="0"/>
              </a:spcBef>
              <a:spcAft>
                <a:spcPts val="0"/>
              </a:spcAft>
              <a:buNone/>
            </a:pPr>
            <a:r>
              <a:rPr i="1" lang="en" sz="1000">
                <a:solidFill>
                  <a:schemeClr val="dk1"/>
                </a:solidFill>
                <a:latin typeface="Inter"/>
                <a:ea typeface="Inter"/>
                <a:cs typeface="Inter"/>
                <a:sym typeface="Inter"/>
              </a:rPr>
              <a:t>History &amp; Culture			Nature			Science and Engineering</a:t>
            </a:r>
            <a:endParaRPr i="1" sz="10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Write a question that you have for each of the learning opportunities.</a:t>
            </a:r>
            <a:endParaRPr sz="1000">
              <a:solidFill>
                <a:schemeClr val="dk1"/>
              </a:solidFill>
              <a:latin typeface="Inter"/>
              <a:ea typeface="Inter"/>
              <a:cs typeface="Inter"/>
              <a:sym typeface="Inter"/>
            </a:endParaRPr>
          </a:p>
          <a:p>
            <a:pPr indent="-292100" lvl="1" marL="914400" rtl="0" algn="l">
              <a:spcBef>
                <a:spcPts val="0"/>
              </a:spcBef>
              <a:spcAft>
                <a:spcPts val="0"/>
              </a:spcAft>
              <a:buClr>
                <a:schemeClr val="dk1"/>
              </a:buClr>
              <a:buSzPts val="1000"/>
              <a:buFont typeface="Inter"/>
              <a:buAutoNum type="alphaLcPeriod"/>
            </a:pPr>
            <a:r>
              <a:rPr i="1" lang="en" sz="1000">
                <a:solidFill>
                  <a:schemeClr val="dk1"/>
                </a:solidFill>
                <a:latin typeface="Inter"/>
                <a:ea typeface="Inter"/>
                <a:cs typeface="Inter"/>
                <a:sym typeface="Inter"/>
              </a:rPr>
              <a:t>History &amp; Culture:</a:t>
            </a:r>
            <a:endParaRPr i="1" sz="1000">
              <a:solidFill>
                <a:schemeClr val="dk1"/>
              </a:solidFill>
              <a:latin typeface="Inter"/>
              <a:ea typeface="Inter"/>
              <a:cs typeface="Inter"/>
              <a:sym typeface="Inter"/>
            </a:endParaRPr>
          </a:p>
          <a:p>
            <a:pPr indent="0" lvl="0" marL="914400" rtl="0" algn="l">
              <a:spcBef>
                <a:spcPts val="0"/>
              </a:spcBef>
              <a:spcAft>
                <a:spcPts val="0"/>
              </a:spcAft>
              <a:buNone/>
            </a:pPr>
            <a:r>
              <a:t/>
            </a:r>
            <a:endParaRPr i="1" sz="1000">
              <a:solidFill>
                <a:schemeClr val="dk1"/>
              </a:solidFill>
              <a:latin typeface="Inter"/>
              <a:ea typeface="Inter"/>
              <a:cs typeface="Inter"/>
              <a:sym typeface="Inter"/>
            </a:endParaRPr>
          </a:p>
          <a:p>
            <a:pPr indent="0" lvl="0" marL="914400" rtl="0" algn="l">
              <a:spcBef>
                <a:spcPts val="0"/>
              </a:spcBef>
              <a:spcAft>
                <a:spcPts val="0"/>
              </a:spcAft>
              <a:buNone/>
            </a:pPr>
            <a:r>
              <a:t/>
            </a:r>
            <a:endParaRPr i="1" sz="1000">
              <a:solidFill>
                <a:schemeClr val="dk1"/>
              </a:solidFill>
              <a:latin typeface="Inter"/>
              <a:ea typeface="Inter"/>
              <a:cs typeface="Inter"/>
              <a:sym typeface="Inter"/>
            </a:endParaRPr>
          </a:p>
          <a:p>
            <a:pPr indent="-292100" lvl="1" marL="914400" rtl="0" algn="l">
              <a:spcBef>
                <a:spcPts val="0"/>
              </a:spcBef>
              <a:spcAft>
                <a:spcPts val="0"/>
              </a:spcAft>
              <a:buClr>
                <a:schemeClr val="dk1"/>
              </a:buClr>
              <a:buSzPts val="1000"/>
              <a:buFont typeface="Inter"/>
              <a:buAutoNum type="alphaLcPeriod"/>
            </a:pPr>
            <a:r>
              <a:rPr i="1" lang="en" sz="1000">
                <a:solidFill>
                  <a:schemeClr val="dk1"/>
                </a:solidFill>
                <a:latin typeface="Inter"/>
                <a:ea typeface="Inter"/>
                <a:cs typeface="Inter"/>
                <a:sym typeface="Inter"/>
              </a:rPr>
              <a:t>Nature:</a:t>
            </a:r>
            <a:endParaRPr i="1" sz="1000">
              <a:solidFill>
                <a:schemeClr val="dk1"/>
              </a:solidFill>
              <a:latin typeface="Inter"/>
              <a:ea typeface="Inter"/>
              <a:cs typeface="Inter"/>
              <a:sym typeface="Inter"/>
            </a:endParaRPr>
          </a:p>
          <a:p>
            <a:pPr indent="0" lvl="0" marL="914400" rtl="0" algn="l">
              <a:spcBef>
                <a:spcPts val="0"/>
              </a:spcBef>
              <a:spcAft>
                <a:spcPts val="0"/>
              </a:spcAft>
              <a:buNone/>
            </a:pPr>
            <a:r>
              <a:t/>
            </a:r>
            <a:endParaRPr i="1" sz="1000">
              <a:solidFill>
                <a:schemeClr val="dk1"/>
              </a:solidFill>
              <a:latin typeface="Inter"/>
              <a:ea typeface="Inter"/>
              <a:cs typeface="Inter"/>
              <a:sym typeface="Inter"/>
            </a:endParaRPr>
          </a:p>
          <a:p>
            <a:pPr indent="0" lvl="0" marL="914400" rtl="0" algn="l">
              <a:spcBef>
                <a:spcPts val="0"/>
              </a:spcBef>
              <a:spcAft>
                <a:spcPts val="0"/>
              </a:spcAft>
              <a:buNone/>
            </a:pPr>
            <a:r>
              <a:t/>
            </a:r>
            <a:endParaRPr i="1" sz="1000">
              <a:solidFill>
                <a:schemeClr val="dk1"/>
              </a:solidFill>
              <a:latin typeface="Inter"/>
              <a:ea typeface="Inter"/>
              <a:cs typeface="Inter"/>
              <a:sym typeface="Inter"/>
            </a:endParaRPr>
          </a:p>
          <a:p>
            <a:pPr indent="-292100" lvl="1" marL="914400" rtl="0" algn="l">
              <a:spcBef>
                <a:spcPts val="0"/>
              </a:spcBef>
              <a:spcAft>
                <a:spcPts val="0"/>
              </a:spcAft>
              <a:buClr>
                <a:schemeClr val="dk1"/>
              </a:buClr>
              <a:buSzPts val="1000"/>
              <a:buFont typeface="Inter"/>
              <a:buAutoNum type="alphaLcPeriod"/>
            </a:pPr>
            <a:r>
              <a:rPr i="1" lang="en" sz="1000">
                <a:solidFill>
                  <a:schemeClr val="dk1"/>
                </a:solidFill>
                <a:latin typeface="Inter"/>
                <a:ea typeface="Inter"/>
                <a:cs typeface="Inter"/>
                <a:sym typeface="Inter"/>
              </a:rPr>
              <a:t>Science &amp; Research:</a:t>
            </a:r>
            <a:endParaRPr i="1" sz="1000">
              <a:solidFill>
                <a:schemeClr val="dk1"/>
              </a:solidFill>
              <a:latin typeface="Inter"/>
              <a:ea typeface="Inter"/>
              <a:cs typeface="Inter"/>
              <a:sym typeface="Inter"/>
            </a:endParaRPr>
          </a:p>
        </p:txBody>
      </p:sp>
      <p:sp>
        <p:nvSpPr>
          <p:cNvPr id="108" name="Google Shape;108;p25"/>
          <p:cNvSpPr txBox="1"/>
          <p:nvPr/>
        </p:nvSpPr>
        <p:spPr>
          <a:xfrm>
            <a:off x="338625" y="4710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1" name="Shape 201"/>
        <p:cNvGrpSpPr/>
        <p:nvPr/>
      </p:nvGrpSpPr>
      <p:grpSpPr>
        <a:xfrm>
          <a:off x="0" y="0"/>
          <a:ext cx="0" cy="0"/>
          <a:chOff x="0" y="0"/>
          <a:chExt cx="0" cy="0"/>
        </a:xfrm>
      </p:grpSpPr>
      <p:sp>
        <p:nvSpPr>
          <p:cNvPr id="202" name="Google Shape;202;p34"/>
          <p:cNvSpPr txBox="1"/>
          <p:nvPr/>
        </p:nvSpPr>
        <p:spPr>
          <a:xfrm>
            <a:off x="0" y="0"/>
            <a:ext cx="7315200" cy="625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800">
                <a:solidFill>
                  <a:schemeClr val="dk1"/>
                </a:solidFill>
                <a:latin typeface="Halant"/>
                <a:ea typeface="Halant"/>
                <a:cs typeface="Halant"/>
                <a:sym typeface="Halant"/>
              </a:rPr>
              <a:t>The Significance of Canals (Exemplar)</a:t>
            </a:r>
            <a:endParaRPr sz="1800">
              <a:solidFill>
                <a:schemeClr val="dk1"/>
              </a:solidFill>
              <a:latin typeface="Halant"/>
              <a:ea typeface="Halant"/>
              <a:cs typeface="Halant"/>
              <a:sym typeface="Halant"/>
            </a:endParaRPr>
          </a:p>
        </p:txBody>
      </p:sp>
      <p:pic>
        <p:nvPicPr>
          <p:cNvPr id="203" name="Google Shape;203;p34"/>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204" name="Google Shape;204;p34"/>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205" name="Google Shape;205;p34"/>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206" name="Google Shape;206;p34"/>
          <p:cNvPicPr preferRelativeResize="0"/>
          <p:nvPr/>
        </p:nvPicPr>
        <p:blipFill>
          <a:blip r:embed="rId4">
            <a:alphaModFix/>
          </a:blip>
          <a:stretch>
            <a:fillRect/>
          </a:stretch>
        </p:blipFill>
        <p:spPr>
          <a:xfrm>
            <a:off x="213159" y="73235"/>
            <a:ext cx="768389" cy="318629"/>
          </a:xfrm>
          <a:prstGeom prst="rect">
            <a:avLst/>
          </a:prstGeom>
          <a:noFill/>
          <a:ln>
            <a:noFill/>
          </a:ln>
        </p:spPr>
      </p:pic>
      <p:sp>
        <p:nvSpPr>
          <p:cNvPr id="207" name="Google Shape;207;p34"/>
          <p:cNvSpPr txBox="1"/>
          <p:nvPr/>
        </p:nvSpPr>
        <p:spPr>
          <a:xfrm>
            <a:off x="359100" y="618575"/>
            <a:ext cx="6625800" cy="8454300"/>
          </a:xfrm>
          <a:prstGeom prst="rect">
            <a:avLst/>
          </a:prstGeom>
          <a:noFill/>
          <a:ln>
            <a:noFill/>
          </a:ln>
        </p:spPr>
        <p:txBody>
          <a:bodyPr anchorCtr="0" anchor="t" bIns="86450" lIns="86450" spcFirstLastPara="1" rIns="86450" wrap="square" tIns="86450">
            <a:spAutoFit/>
          </a:bodyPr>
          <a:lstStyle/>
          <a:p>
            <a:pPr indent="0" lvl="0" marL="0" rtl="0" algn="l">
              <a:lnSpc>
                <a:spcPct val="115000"/>
              </a:lnSpc>
              <a:spcBef>
                <a:spcPts val="0"/>
              </a:spcBef>
              <a:spcAft>
                <a:spcPts val="0"/>
              </a:spcAft>
              <a:buNone/>
            </a:pPr>
            <a:r>
              <a:rPr b="1" lang="en" sz="1100">
                <a:solidFill>
                  <a:schemeClr val="dk1"/>
                </a:solidFill>
                <a:latin typeface="Halant"/>
                <a:ea typeface="Halant"/>
                <a:cs typeface="Halant"/>
                <a:sym typeface="Halant"/>
              </a:rPr>
              <a:t>Instructions:</a:t>
            </a:r>
            <a:r>
              <a:rPr lang="en" sz="1100">
                <a:solidFill>
                  <a:schemeClr val="dk1"/>
                </a:solidFill>
                <a:latin typeface="Halant"/>
                <a:ea typeface="Halant"/>
                <a:cs typeface="Halant"/>
                <a:sym typeface="Halant"/>
              </a:rPr>
              <a:t> Answer the questions as you view the topic materials. All students must complete Topic 1, then choose either topic 2 or 3.</a:t>
            </a:r>
            <a:endParaRPr sz="11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100">
                <a:solidFill>
                  <a:schemeClr val="dk1"/>
                </a:solidFill>
                <a:latin typeface="Inter"/>
                <a:ea typeface="Inter"/>
                <a:cs typeface="Inter"/>
                <a:sym typeface="Inter"/>
              </a:rPr>
              <a:t>Topic 3- Science &amp; Engineering (OPTION 2)</a:t>
            </a:r>
            <a:endParaRPr b="1" sz="11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i="1" lang="en" sz="1100">
                <a:solidFill>
                  <a:schemeClr val="dk1"/>
                </a:solidFill>
                <a:latin typeface="Inter"/>
                <a:ea typeface="Inter"/>
                <a:cs typeface="Inter"/>
                <a:sym typeface="Inter"/>
              </a:rPr>
              <a:t>How did technology and animals work together along the canals?</a:t>
            </a:r>
            <a:endParaRPr i="1"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i="1" sz="1100">
              <a:solidFill>
                <a:schemeClr val="dk1"/>
              </a:solidFill>
              <a:latin typeface="Inter"/>
              <a:ea typeface="Inter"/>
              <a:cs typeface="Inter"/>
              <a:sym typeface="Inter"/>
            </a:endParaRPr>
          </a:p>
          <a:p>
            <a:pPr indent="-285750" lvl="0" marL="431800" rtl="0" algn="l">
              <a:lnSpc>
                <a:spcPct val="100000"/>
              </a:lnSpc>
              <a:spcBef>
                <a:spcPts val="0"/>
              </a:spcBef>
              <a:spcAft>
                <a:spcPts val="0"/>
              </a:spcAft>
              <a:buClr>
                <a:schemeClr val="dk1"/>
              </a:buClr>
              <a:buSzPts val="1100"/>
              <a:buFont typeface="Inter"/>
              <a:buAutoNum type="arabicPeriod"/>
            </a:pPr>
            <a:r>
              <a:rPr b="1" lang="en" sz="1100">
                <a:solidFill>
                  <a:schemeClr val="dk1"/>
                </a:solidFill>
                <a:latin typeface="Inter"/>
                <a:ea typeface="Inter"/>
                <a:cs typeface="Inter"/>
                <a:sym typeface="Inter"/>
              </a:rPr>
              <a:t>The Canal: </a:t>
            </a:r>
            <a:r>
              <a:rPr lang="en" sz="1100">
                <a:solidFill>
                  <a:schemeClr val="dk1"/>
                </a:solidFill>
                <a:latin typeface="Inter"/>
                <a:ea typeface="Inter"/>
                <a:cs typeface="Inter"/>
                <a:sym typeface="Inter"/>
              </a:rPr>
              <a:t>Read about the </a:t>
            </a:r>
            <a:r>
              <a:rPr lang="en" sz="1100" u="sng">
                <a:solidFill>
                  <a:schemeClr val="hlink"/>
                </a:solidFill>
                <a:latin typeface="Inter"/>
                <a:ea typeface="Inter"/>
                <a:cs typeface="Inter"/>
                <a:sym typeface="Inter"/>
                <a:hlinkClick r:id="rId5"/>
              </a:rPr>
              <a:t>components of the canal.</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What were the goals of the canal’s water system?</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rPr b="1" lang="en" sz="1100">
                <a:solidFill>
                  <a:srgbClr val="E95C3D"/>
                </a:solidFill>
                <a:latin typeface="Inter"/>
                <a:ea typeface="Inter"/>
                <a:cs typeface="Inter"/>
                <a:sym typeface="Inter"/>
              </a:rPr>
              <a:t>The goals of the canal's water system were to maintain a steady current of 2–3 mph and a consistent depth of 6 feet, allowing boats to travel efficiently. It also aimed to manage water flow across 184.5 miles of varied terrain, prevent flooding, and minimize water loss in case of damage to the canal.</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Click each of the component squares. Match the canal component to its description.</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85750" lvl="0" marL="431800" rtl="0" algn="l">
              <a:lnSpc>
                <a:spcPct val="100000"/>
              </a:lnSpc>
              <a:spcBef>
                <a:spcPts val="0"/>
              </a:spcBef>
              <a:spcAft>
                <a:spcPts val="0"/>
              </a:spcAft>
              <a:buClr>
                <a:schemeClr val="dk1"/>
              </a:buClr>
              <a:buSzPts val="1100"/>
              <a:buFont typeface="Inter"/>
              <a:buAutoNum type="arabicPeriod"/>
            </a:pPr>
            <a:r>
              <a:rPr b="1" lang="en" sz="1100">
                <a:solidFill>
                  <a:schemeClr val="dk1"/>
                </a:solidFill>
                <a:latin typeface="Inter"/>
                <a:ea typeface="Inter"/>
                <a:cs typeface="Inter"/>
                <a:sym typeface="Inter"/>
              </a:rPr>
              <a:t>Canal Workings: </a:t>
            </a:r>
            <a:r>
              <a:rPr lang="en" sz="1100">
                <a:solidFill>
                  <a:schemeClr val="dk1"/>
                </a:solidFill>
                <a:latin typeface="Inter"/>
                <a:ea typeface="Inter"/>
                <a:cs typeface="Inter"/>
                <a:sym typeface="Inter"/>
              </a:rPr>
              <a:t>Read about how a canal lock works by scrolling and clicking “How do Lift Locks work?”</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What keeps the water from crashing through the gate?</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rPr b="1" lang="en" sz="1100">
                <a:solidFill>
                  <a:srgbClr val="E95C3D"/>
                </a:solidFill>
                <a:latin typeface="Inter"/>
                <a:ea typeface="Inter"/>
                <a:cs typeface="Inter"/>
                <a:sym typeface="Inter"/>
              </a:rPr>
              <a:t>The pointed gate doors</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What happens after the boat enters the lock and is secured?</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rPr b="1" lang="en" sz="1100">
                <a:solidFill>
                  <a:srgbClr val="E95C3D"/>
                </a:solidFill>
                <a:latin typeface="Inter"/>
                <a:ea typeface="Inter"/>
                <a:cs typeface="Inter"/>
                <a:sym typeface="Inter"/>
              </a:rPr>
              <a:t>The gates behind the boat are closed, then the lock keeper opens the panels to let water in from the higher level, slowly raising the water — and the boat — inside the lock.</a:t>
            </a:r>
            <a:endParaRPr b="1" sz="1100">
              <a:solidFill>
                <a:srgbClr val="E95C3D"/>
              </a:solidFill>
              <a:latin typeface="Inter"/>
              <a:ea typeface="Inter"/>
              <a:cs typeface="Inter"/>
              <a:sym typeface="Inter"/>
            </a:endParaRPr>
          </a:p>
          <a:p>
            <a:pPr indent="0" lvl="0" marL="4318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85750" lvl="0" marL="431800" rtl="0" algn="l">
              <a:lnSpc>
                <a:spcPct val="100000"/>
              </a:lnSpc>
              <a:spcBef>
                <a:spcPts val="0"/>
              </a:spcBef>
              <a:spcAft>
                <a:spcPts val="0"/>
              </a:spcAft>
              <a:buClr>
                <a:schemeClr val="dk1"/>
              </a:buClr>
              <a:buSzPts val="1100"/>
              <a:buFont typeface="Inter"/>
              <a:buAutoNum type="arabicPeriod"/>
            </a:pPr>
            <a:r>
              <a:rPr b="1" lang="en" sz="1100">
                <a:solidFill>
                  <a:schemeClr val="dk1"/>
                </a:solidFill>
                <a:latin typeface="Inter"/>
                <a:ea typeface="Inter"/>
                <a:cs typeface="Inter"/>
                <a:sym typeface="Inter"/>
              </a:rPr>
              <a:t>Engines of the Canal: </a:t>
            </a:r>
            <a:r>
              <a:rPr lang="en" sz="1100">
                <a:solidFill>
                  <a:schemeClr val="dk1"/>
                </a:solidFill>
                <a:latin typeface="Inter"/>
                <a:ea typeface="Inter"/>
                <a:cs typeface="Inter"/>
                <a:sym typeface="Inter"/>
              </a:rPr>
              <a:t>Read about the </a:t>
            </a:r>
            <a:r>
              <a:rPr lang="en" sz="1100" u="sng">
                <a:solidFill>
                  <a:schemeClr val="hlink"/>
                </a:solidFill>
                <a:latin typeface="Inter"/>
                <a:ea typeface="Inter"/>
                <a:cs typeface="Inter"/>
                <a:sym typeface="Inter"/>
                <a:hlinkClick r:id="rId6"/>
              </a:rPr>
              <a:t>mules of the canal</a:t>
            </a:r>
            <a:r>
              <a:rPr lang="en" sz="1100">
                <a:solidFill>
                  <a:schemeClr val="dk1"/>
                </a:solidFill>
                <a:latin typeface="Inter"/>
                <a:ea typeface="Inter"/>
                <a:cs typeface="Inter"/>
                <a:sym typeface="Inter"/>
              </a:rPr>
              <a:t>.</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Explain the role of mules on the canal system.</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rPr b="1" lang="en" sz="1100">
                <a:solidFill>
                  <a:srgbClr val="E95C3D"/>
                </a:solidFill>
                <a:latin typeface="Inter"/>
                <a:ea typeface="Inter"/>
                <a:cs typeface="Inter"/>
                <a:sym typeface="Inter"/>
              </a:rPr>
              <a:t>The role of mules on the canal system was to pull heavy canal boats along the towpath, typically at a speed of about three miles per hour. Each boat had two teams of mules that worked in shifts, allowing one team to rest while the other worked.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What is one statistic that was interesting or surprising you about mules and their role on the canal?</a:t>
            </a:r>
            <a:endParaRPr sz="1100">
              <a:solidFill>
                <a:schemeClr val="dk1"/>
              </a:solidFill>
              <a:latin typeface="Inter"/>
              <a:ea typeface="Inter"/>
              <a:cs typeface="Inter"/>
              <a:sym typeface="Inter"/>
            </a:endParaRPr>
          </a:p>
          <a:p>
            <a:pPr indent="0" lvl="0" marL="863600" rtl="0" algn="l">
              <a:spcBef>
                <a:spcPts val="0"/>
              </a:spcBef>
              <a:spcAft>
                <a:spcPts val="0"/>
              </a:spcAft>
              <a:buNone/>
            </a:pPr>
            <a:r>
              <a:rPr b="1" lang="en" sz="1100">
                <a:solidFill>
                  <a:srgbClr val="E95C3D"/>
                </a:solidFill>
                <a:latin typeface="Inter"/>
                <a:ea typeface="Inter"/>
                <a:cs typeface="Inter"/>
                <a:sym typeface="Inter"/>
              </a:rPr>
              <a:t>Answers will vary but could include: Pulled 400-500 boats a year; 2,000-3,000 Mules on the canal; 4-5 18 hour days; 140 ton boat; Cost $125+</a:t>
            </a:r>
            <a:endParaRPr b="1" sz="1100">
              <a:solidFill>
                <a:srgbClr val="E95C3D"/>
              </a:solidFill>
              <a:latin typeface="Inter"/>
              <a:ea typeface="Inter"/>
              <a:cs typeface="Inter"/>
              <a:sym typeface="Inter"/>
            </a:endParaRPr>
          </a:p>
        </p:txBody>
      </p:sp>
      <p:graphicFrame>
        <p:nvGraphicFramePr>
          <p:cNvPr id="208" name="Google Shape;208;p34"/>
          <p:cNvGraphicFramePr/>
          <p:nvPr/>
        </p:nvGraphicFramePr>
        <p:xfrm>
          <a:off x="359100" y="3314700"/>
          <a:ext cx="3000000" cy="3000000"/>
        </p:xfrm>
        <a:graphic>
          <a:graphicData uri="http://schemas.openxmlformats.org/drawingml/2006/table">
            <a:tbl>
              <a:tblPr>
                <a:noFill/>
                <a:tableStyleId>{C2139229-892B-4569-A76B-651069956DF9}</a:tableStyleId>
              </a:tblPr>
              <a:tblGrid>
                <a:gridCol w="1995050"/>
                <a:gridCol w="4630750"/>
              </a:tblGrid>
              <a:tr h="381000">
                <a:tc>
                  <a:txBody>
                    <a:bodyPr/>
                    <a:lstStyle/>
                    <a:p>
                      <a:pPr indent="-298450" lvl="0" marL="457200" rtl="0" algn="l">
                        <a:spcBef>
                          <a:spcPts val="0"/>
                        </a:spcBef>
                        <a:spcAft>
                          <a:spcPts val="0"/>
                        </a:spcAft>
                        <a:buSzPts val="1100"/>
                        <a:buFont typeface="Inter"/>
                        <a:buAutoNum type="arabicPeriod"/>
                      </a:pPr>
                      <a:r>
                        <a:rPr lang="en" sz="1100">
                          <a:latin typeface="Inter"/>
                          <a:ea typeface="Inter"/>
                          <a:cs typeface="Inter"/>
                          <a:sym typeface="Inter"/>
                        </a:rPr>
                        <a:t>Aqueduct </a:t>
                      </a:r>
                      <a:r>
                        <a:rPr b="1" lang="en" sz="1100" u="sng">
                          <a:solidFill>
                            <a:srgbClr val="E95C3D"/>
                          </a:solidFill>
                          <a:latin typeface="Inter"/>
                          <a:ea typeface="Inter"/>
                          <a:cs typeface="Inter"/>
                          <a:sym typeface="Inter"/>
                        </a:rPr>
                        <a:t>E</a:t>
                      </a:r>
                      <a:endParaRPr b="1" sz="1100" u="sng">
                        <a:solidFill>
                          <a:srgbClr val="E95C3D"/>
                        </a:solidFill>
                        <a:latin typeface="Inter"/>
                        <a:ea typeface="Inter"/>
                        <a:cs typeface="Inter"/>
                        <a:sym typeface="Inter"/>
                      </a:endParaRPr>
                    </a:p>
                    <a:p>
                      <a:pPr indent="-298450" lvl="0" marL="457200" rtl="0" algn="l">
                        <a:spcBef>
                          <a:spcPts val="1000"/>
                        </a:spcBef>
                        <a:spcAft>
                          <a:spcPts val="0"/>
                        </a:spcAft>
                        <a:buSzPts val="1100"/>
                        <a:buFont typeface="Inter"/>
                        <a:buAutoNum type="arabicPeriod"/>
                      </a:pPr>
                      <a:r>
                        <a:rPr lang="en" sz="1100">
                          <a:latin typeface="Inter"/>
                          <a:ea typeface="Inter"/>
                          <a:cs typeface="Inter"/>
                          <a:sym typeface="Inter"/>
                        </a:rPr>
                        <a:t>Canal Prism </a:t>
                      </a:r>
                      <a:r>
                        <a:rPr b="1" lang="en" sz="1100" u="sng">
                          <a:solidFill>
                            <a:srgbClr val="E95C3D"/>
                          </a:solidFill>
                          <a:latin typeface="Inter"/>
                          <a:ea typeface="Inter"/>
                          <a:cs typeface="Inter"/>
                          <a:sym typeface="Inter"/>
                        </a:rPr>
                        <a:t>C</a:t>
                      </a:r>
                      <a:endParaRPr sz="1100">
                        <a:solidFill>
                          <a:schemeClr val="dk1"/>
                        </a:solidFill>
                        <a:latin typeface="Inter"/>
                        <a:ea typeface="Inter"/>
                        <a:cs typeface="Inter"/>
                        <a:sym typeface="Inter"/>
                      </a:endParaRPr>
                    </a:p>
                    <a:p>
                      <a:pPr indent="-298450" lvl="0" marL="457200" rtl="0" algn="l">
                        <a:spcBef>
                          <a:spcPts val="100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Lockhouses </a:t>
                      </a:r>
                      <a:r>
                        <a:rPr b="1" lang="en" sz="1100" u="sng">
                          <a:solidFill>
                            <a:srgbClr val="E95C3D"/>
                          </a:solidFill>
                          <a:latin typeface="Inter"/>
                          <a:ea typeface="Inter"/>
                          <a:cs typeface="Inter"/>
                          <a:sym typeface="Inter"/>
                        </a:rPr>
                        <a:t>F</a:t>
                      </a:r>
                      <a:endParaRPr sz="1100">
                        <a:solidFill>
                          <a:schemeClr val="dk1"/>
                        </a:solidFill>
                        <a:latin typeface="Inter"/>
                        <a:ea typeface="Inter"/>
                        <a:cs typeface="Inter"/>
                        <a:sym typeface="Inter"/>
                      </a:endParaRPr>
                    </a:p>
                    <a:p>
                      <a:pPr indent="-298450" lvl="0" marL="457200" rtl="0" algn="l">
                        <a:spcBef>
                          <a:spcPts val="100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Lift Locks </a:t>
                      </a:r>
                      <a:r>
                        <a:rPr b="1" lang="en" sz="1100" u="sng">
                          <a:solidFill>
                            <a:srgbClr val="E95C3D"/>
                          </a:solidFill>
                          <a:latin typeface="Inter"/>
                          <a:ea typeface="Inter"/>
                          <a:cs typeface="Inter"/>
                          <a:sym typeface="Inter"/>
                        </a:rPr>
                        <a:t>B</a:t>
                      </a:r>
                      <a:endParaRPr sz="1100">
                        <a:solidFill>
                          <a:schemeClr val="dk1"/>
                        </a:solidFill>
                        <a:latin typeface="Inter"/>
                        <a:ea typeface="Inter"/>
                        <a:cs typeface="Inter"/>
                        <a:sym typeface="Inter"/>
                      </a:endParaRPr>
                    </a:p>
                    <a:p>
                      <a:pPr indent="-298450" lvl="0" marL="457200" rtl="0" algn="l">
                        <a:spcBef>
                          <a:spcPts val="100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Canallers </a:t>
                      </a:r>
                      <a:r>
                        <a:rPr b="1" lang="en" sz="1100" u="sng">
                          <a:solidFill>
                            <a:srgbClr val="E95C3D"/>
                          </a:solidFill>
                          <a:latin typeface="Inter"/>
                          <a:ea typeface="Inter"/>
                          <a:cs typeface="Inter"/>
                          <a:sym typeface="Inter"/>
                        </a:rPr>
                        <a:t>A</a:t>
                      </a:r>
                      <a:endParaRPr sz="1100">
                        <a:solidFill>
                          <a:schemeClr val="dk1"/>
                        </a:solidFill>
                        <a:latin typeface="Inter"/>
                        <a:ea typeface="Inter"/>
                        <a:cs typeface="Inter"/>
                        <a:sym typeface="Inter"/>
                      </a:endParaRPr>
                    </a:p>
                    <a:p>
                      <a:pPr indent="-298450" lvl="0" marL="457200" rtl="0" algn="l">
                        <a:spcBef>
                          <a:spcPts val="1000"/>
                        </a:spcBef>
                        <a:spcAft>
                          <a:spcPts val="1000"/>
                        </a:spcAft>
                        <a:buClr>
                          <a:schemeClr val="dk1"/>
                        </a:buClr>
                        <a:buSzPts val="1100"/>
                        <a:buFont typeface="Inter"/>
                        <a:buAutoNum type="arabicPeriod"/>
                      </a:pPr>
                      <a:r>
                        <a:rPr lang="en" sz="1100">
                          <a:solidFill>
                            <a:schemeClr val="dk1"/>
                          </a:solidFill>
                          <a:latin typeface="Inter"/>
                          <a:ea typeface="Inter"/>
                          <a:cs typeface="Inter"/>
                          <a:sym typeface="Inter"/>
                        </a:rPr>
                        <a:t>Lockkeepers </a:t>
                      </a:r>
                      <a:r>
                        <a:rPr b="1" lang="en" sz="1100" u="sng">
                          <a:solidFill>
                            <a:srgbClr val="E95C3D"/>
                          </a:solidFill>
                          <a:latin typeface="Inter"/>
                          <a:ea typeface="Inter"/>
                          <a:cs typeface="Inter"/>
                          <a:sym typeface="Inter"/>
                        </a:rPr>
                        <a:t>D</a:t>
                      </a:r>
                      <a:endParaRPr sz="1100">
                        <a:solidFill>
                          <a:schemeClr val="dk1"/>
                        </a:solidFill>
                        <a:latin typeface="Inter"/>
                        <a:ea typeface="Inter"/>
                        <a:cs typeface="Inter"/>
                        <a:sym typeface="Inter"/>
                      </a:endParaRPr>
                    </a:p>
                  </a:txBody>
                  <a:tcPr marT="91425" marB="91425" marR="91425" marL="91425"/>
                </a:tc>
                <a:tc>
                  <a:txBody>
                    <a:bodyPr/>
                    <a:lstStyle/>
                    <a:p>
                      <a:pPr indent="-298450" lvl="0" marL="457200" rtl="0" algn="l">
                        <a:spcBef>
                          <a:spcPts val="0"/>
                        </a:spcBef>
                        <a:spcAft>
                          <a:spcPts val="0"/>
                        </a:spcAft>
                        <a:buSzPts val="1100"/>
                        <a:buFont typeface="Inter"/>
                        <a:buAutoNum type="alphaUcPeriod"/>
                      </a:pPr>
                      <a:r>
                        <a:rPr lang="en" sz="1100">
                          <a:latin typeface="Inter"/>
                          <a:ea typeface="Inter"/>
                          <a:cs typeface="Inter"/>
                          <a:sym typeface="Inter"/>
                        </a:rPr>
                        <a:t>Boatmen who took the cargo through the canal</a:t>
                      </a:r>
                      <a:endParaRPr sz="1100">
                        <a:latin typeface="Inter"/>
                        <a:ea typeface="Inter"/>
                        <a:cs typeface="Inter"/>
                        <a:sym typeface="Inter"/>
                      </a:endParaRPr>
                    </a:p>
                    <a:p>
                      <a:pPr indent="-298450" lvl="0" marL="457200" rtl="0" algn="l">
                        <a:spcBef>
                          <a:spcPts val="1000"/>
                        </a:spcBef>
                        <a:spcAft>
                          <a:spcPts val="0"/>
                        </a:spcAft>
                        <a:buSzPts val="1100"/>
                        <a:buFont typeface="Inter"/>
                        <a:buAutoNum type="alphaUcPeriod"/>
                      </a:pPr>
                      <a:r>
                        <a:rPr lang="en" sz="1100">
                          <a:latin typeface="Inter"/>
                          <a:ea typeface="Inter"/>
                          <a:cs typeface="Inter"/>
                          <a:sym typeface="Inter"/>
                        </a:rPr>
                        <a:t>The vertical step between two levels of water</a:t>
                      </a:r>
                      <a:endParaRPr sz="1100">
                        <a:latin typeface="Inter"/>
                        <a:ea typeface="Inter"/>
                        <a:cs typeface="Inter"/>
                        <a:sym typeface="Inter"/>
                      </a:endParaRPr>
                    </a:p>
                    <a:p>
                      <a:pPr indent="-298450" lvl="0" marL="457200" rtl="0" algn="l">
                        <a:spcBef>
                          <a:spcPts val="1000"/>
                        </a:spcBef>
                        <a:spcAft>
                          <a:spcPts val="0"/>
                        </a:spcAft>
                        <a:buSzPts val="1100"/>
                        <a:buFont typeface="Inter"/>
                        <a:buAutoNum type="alphaUcPeriod"/>
                      </a:pPr>
                      <a:r>
                        <a:rPr lang="en" sz="1100">
                          <a:latin typeface="Inter"/>
                          <a:ea typeface="Inter"/>
                          <a:cs typeface="Inter"/>
                          <a:sym typeface="Inter"/>
                        </a:rPr>
                        <a:t>The cross-sectional shape of the canal that was designed to carry water and allow boat passage</a:t>
                      </a:r>
                      <a:endParaRPr sz="1100">
                        <a:latin typeface="Inter"/>
                        <a:ea typeface="Inter"/>
                        <a:cs typeface="Inter"/>
                        <a:sym typeface="Inter"/>
                      </a:endParaRPr>
                    </a:p>
                    <a:p>
                      <a:pPr indent="-298450" lvl="0" marL="457200" rtl="0" algn="l">
                        <a:spcBef>
                          <a:spcPts val="1000"/>
                        </a:spcBef>
                        <a:spcAft>
                          <a:spcPts val="0"/>
                        </a:spcAft>
                        <a:buSzPts val="1100"/>
                        <a:buFont typeface="Inter"/>
                        <a:buAutoNum type="alphaUcPeriod"/>
                      </a:pPr>
                      <a:r>
                        <a:rPr lang="en" sz="1100">
                          <a:latin typeface="Inter"/>
                          <a:ea typeface="Inter"/>
                          <a:cs typeface="Inter"/>
                          <a:sym typeface="Inter"/>
                        </a:rPr>
                        <a:t>The hired staff who operated the lift lock</a:t>
                      </a:r>
                      <a:endParaRPr sz="1100">
                        <a:latin typeface="Inter"/>
                        <a:ea typeface="Inter"/>
                        <a:cs typeface="Inter"/>
                        <a:sym typeface="Inter"/>
                      </a:endParaRPr>
                    </a:p>
                    <a:p>
                      <a:pPr indent="-298450" lvl="0" marL="457200" rtl="0" algn="l">
                        <a:spcBef>
                          <a:spcPts val="1000"/>
                        </a:spcBef>
                        <a:spcAft>
                          <a:spcPts val="0"/>
                        </a:spcAft>
                        <a:buSzPts val="1100"/>
                        <a:buFont typeface="Inter"/>
                        <a:buAutoNum type="alphaUcPeriod"/>
                      </a:pPr>
                      <a:r>
                        <a:rPr lang="en" sz="1100">
                          <a:latin typeface="Inter"/>
                          <a:ea typeface="Inter"/>
                          <a:cs typeface="Inter"/>
                          <a:sym typeface="Inter"/>
                        </a:rPr>
                        <a:t>The bridge-like structure that carries water over a gap</a:t>
                      </a:r>
                      <a:endParaRPr sz="1100">
                        <a:latin typeface="Inter"/>
                        <a:ea typeface="Inter"/>
                        <a:cs typeface="Inter"/>
                        <a:sym typeface="Inter"/>
                      </a:endParaRPr>
                    </a:p>
                    <a:p>
                      <a:pPr indent="-298450" lvl="0" marL="457200" rtl="0" algn="l">
                        <a:spcBef>
                          <a:spcPts val="1000"/>
                        </a:spcBef>
                        <a:spcAft>
                          <a:spcPts val="1000"/>
                        </a:spcAft>
                        <a:buSzPts val="1100"/>
                        <a:buFont typeface="Inter"/>
                        <a:buAutoNum type="alphaUcPeriod"/>
                      </a:pPr>
                      <a:r>
                        <a:rPr lang="en" sz="1100">
                          <a:latin typeface="Inter"/>
                          <a:ea typeface="Inter"/>
                          <a:cs typeface="Inter"/>
                          <a:sym typeface="Inter"/>
                        </a:rPr>
                        <a:t>The simple homes for the lockkeepers</a:t>
                      </a:r>
                      <a:endParaRPr sz="1100">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2" name="Shape 112"/>
        <p:cNvGrpSpPr/>
        <p:nvPr/>
      </p:nvGrpSpPr>
      <p:grpSpPr>
        <a:xfrm>
          <a:off x="0" y="0"/>
          <a:ext cx="0" cy="0"/>
          <a:chOff x="0" y="0"/>
          <a:chExt cx="0" cy="0"/>
        </a:xfrm>
      </p:grpSpPr>
      <p:sp>
        <p:nvSpPr>
          <p:cNvPr id="113" name="Google Shape;113;p26"/>
          <p:cNvSpPr txBox="1"/>
          <p:nvPr/>
        </p:nvSpPr>
        <p:spPr>
          <a:xfrm>
            <a:off x="0" y="0"/>
            <a:ext cx="7315200" cy="625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800">
                <a:solidFill>
                  <a:schemeClr val="dk1"/>
                </a:solidFill>
                <a:latin typeface="Halant"/>
                <a:ea typeface="Halant"/>
                <a:cs typeface="Halant"/>
                <a:sym typeface="Halant"/>
              </a:rPr>
              <a:t>The Significance of Canals</a:t>
            </a:r>
            <a:endParaRPr sz="1800">
              <a:solidFill>
                <a:schemeClr val="dk1"/>
              </a:solidFill>
              <a:latin typeface="Halant"/>
              <a:ea typeface="Halant"/>
              <a:cs typeface="Halant"/>
              <a:sym typeface="Halant"/>
            </a:endParaRPr>
          </a:p>
        </p:txBody>
      </p:sp>
      <p:pic>
        <p:nvPicPr>
          <p:cNvPr id="114" name="Google Shape;114;p26"/>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15" name="Google Shape;115;p26"/>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16" name="Google Shape;116;p26"/>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17" name="Google Shape;117;p26"/>
          <p:cNvPicPr preferRelativeResize="0"/>
          <p:nvPr/>
        </p:nvPicPr>
        <p:blipFill>
          <a:blip r:embed="rId4">
            <a:alphaModFix/>
          </a:blip>
          <a:stretch>
            <a:fillRect/>
          </a:stretch>
        </p:blipFill>
        <p:spPr>
          <a:xfrm>
            <a:off x="213159" y="73235"/>
            <a:ext cx="768389" cy="318629"/>
          </a:xfrm>
          <a:prstGeom prst="rect">
            <a:avLst/>
          </a:prstGeom>
          <a:noFill/>
          <a:ln>
            <a:noFill/>
          </a:ln>
        </p:spPr>
      </p:pic>
      <p:sp>
        <p:nvSpPr>
          <p:cNvPr id="118" name="Google Shape;118;p26"/>
          <p:cNvSpPr txBox="1"/>
          <p:nvPr/>
        </p:nvSpPr>
        <p:spPr>
          <a:xfrm>
            <a:off x="359100" y="618575"/>
            <a:ext cx="6625800" cy="7463700"/>
          </a:xfrm>
          <a:prstGeom prst="rect">
            <a:avLst/>
          </a:prstGeom>
          <a:noFill/>
          <a:ln>
            <a:noFill/>
          </a:ln>
        </p:spPr>
        <p:txBody>
          <a:bodyPr anchorCtr="0" anchor="t" bIns="86450" lIns="86450" spcFirstLastPara="1" rIns="86450" wrap="square" tIns="86450">
            <a:spAutoFit/>
          </a:bodyPr>
          <a:lstStyle/>
          <a:p>
            <a:pPr indent="0" lvl="0" marL="0" rtl="0" algn="l">
              <a:lnSpc>
                <a:spcPct val="115000"/>
              </a:lnSpc>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Instructions:</a:t>
            </a:r>
            <a:r>
              <a:rPr lang="en" sz="1100">
                <a:solidFill>
                  <a:schemeClr val="dk1"/>
                </a:solidFill>
                <a:latin typeface="Halant"/>
                <a:ea typeface="Halant"/>
                <a:cs typeface="Halant"/>
                <a:sym typeface="Halant"/>
              </a:rPr>
              <a:t> Answer the questions as you view the topic materials. All students must complete Topic 1, then choose either topic 2 or 3.</a:t>
            </a:r>
            <a:endParaRPr sz="11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100">
                <a:solidFill>
                  <a:schemeClr val="dk1"/>
                </a:solidFill>
                <a:latin typeface="Inter"/>
                <a:ea typeface="Inter"/>
                <a:cs typeface="Inter"/>
                <a:sym typeface="Inter"/>
              </a:rPr>
              <a:t>Topic</a:t>
            </a:r>
            <a:r>
              <a:rPr b="1" lang="en" sz="1100">
                <a:solidFill>
                  <a:schemeClr val="dk1"/>
                </a:solidFill>
                <a:latin typeface="Inter"/>
                <a:ea typeface="Inter"/>
                <a:cs typeface="Inter"/>
                <a:sym typeface="Inter"/>
              </a:rPr>
              <a:t> 1- History &amp; Culture (ALL STUDENTS)</a:t>
            </a:r>
            <a:endParaRPr b="1" sz="1100">
              <a:solidFill>
                <a:schemeClr val="dk1"/>
              </a:solidFill>
              <a:latin typeface="Inter"/>
              <a:ea typeface="Inter"/>
              <a:cs typeface="Inter"/>
              <a:sym typeface="Inter"/>
            </a:endParaRPr>
          </a:p>
          <a:p>
            <a:pPr indent="0" lvl="0" marL="0" rtl="0" algn="ctr">
              <a:lnSpc>
                <a:spcPct val="115000"/>
              </a:lnSpc>
              <a:spcBef>
                <a:spcPts val="0"/>
              </a:spcBef>
              <a:spcAft>
                <a:spcPts val="0"/>
              </a:spcAft>
              <a:buClr>
                <a:schemeClr val="dk1"/>
              </a:buClr>
              <a:buSzPts val="1100"/>
              <a:buFont typeface="Arial"/>
              <a:buNone/>
            </a:pPr>
            <a:r>
              <a:rPr i="1" lang="en" sz="1100">
                <a:solidFill>
                  <a:schemeClr val="dk1"/>
                </a:solidFill>
                <a:latin typeface="Inter"/>
                <a:ea typeface="Inter"/>
                <a:cs typeface="Inter"/>
                <a:sym typeface="Inter"/>
              </a:rPr>
              <a:t>What can the history and culture of the canals tell us about work, family, and everyday life in 19th century America?</a:t>
            </a:r>
            <a:endParaRPr i="1"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i="1" sz="1100">
              <a:solidFill>
                <a:schemeClr val="dk1"/>
              </a:solidFill>
              <a:latin typeface="Inter"/>
              <a:ea typeface="Inter"/>
              <a:cs typeface="Inter"/>
              <a:sym typeface="Inter"/>
            </a:endParaRPr>
          </a:p>
          <a:p>
            <a:pPr indent="-285750" lvl="0" marL="431800" rtl="0" algn="l">
              <a:lnSpc>
                <a:spcPct val="100000"/>
              </a:lnSpc>
              <a:spcBef>
                <a:spcPts val="0"/>
              </a:spcBef>
              <a:spcAft>
                <a:spcPts val="0"/>
              </a:spcAft>
              <a:buClr>
                <a:schemeClr val="dk1"/>
              </a:buClr>
              <a:buSzPts val="1100"/>
              <a:buFont typeface="Inter"/>
              <a:buAutoNum type="arabicPeriod"/>
            </a:pPr>
            <a:r>
              <a:rPr b="1" lang="en" sz="1100">
                <a:solidFill>
                  <a:schemeClr val="dk1"/>
                </a:solidFill>
                <a:latin typeface="Inter"/>
                <a:ea typeface="Inter"/>
                <a:cs typeface="Inter"/>
                <a:sym typeface="Inter"/>
              </a:rPr>
              <a:t>Background and Role of George Washington: </a:t>
            </a:r>
            <a:r>
              <a:rPr lang="en" sz="1100">
                <a:solidFill>
                  <a:schemeClr val="dk1"/>
                </a:solidFill>
                <a:latin typeface="Inter"/>
                <a:ea typeface="Inter"/>
                <a:cs typeface="Inter"/>
                <a:sym typeface="Inter"/>
              </a:rPr>
              <a:t>Read about the </a:t>
            </a:r>
            <a:r>
              <a:rPr lang="en" sz="1100" u="sng">
                <a:solidFill>
                  <a:schemeClr val="hlink"/>
                </a:solidFill>
                <a:latin typeface="Inter"/>
                <a:ea typeface="Inter"/>
                <a:cs typeface="Inter"/>
                <a:sym typeface="Inter"/>
                <a:hlinkClick r:id="rId5"/>
              </a:rPr>
              <a:t>Patowmack Canal</a:t>
            </a:r>
            <a:r>
              <a:rPr lang="en" sz="1100">
                <a:solidFill>
                  <a:schemeClr val="dk1"/>
                </a:solidFill>
                <a:latin typeface="Inter"/>
                <a:ea typeface="Inter"/>
                <a:cs typeface="Inter"/>
                <a:sym typeface="Inter"/>
              </a:rPr>
              <a:t> (a predecessor to the C&amp;O Canal).</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Why did George Washington want to </a:t>
            </a:r>
            <a:r>
              <a:rPr lang="en" sz="1100">
                <a:solidFill>
                  <a:schemeClr val="dk1"/>
                </a:solidFill>
                <a:latin typeface="Inter"/>
                <a:ea typeface="Inter"/>
                <a:cs typeface="Inter"/>
                <a:sym typeface="Inter"/>
              </a:rPr>
              <a:t>develop</a:t>
            </a:r>
            <a:r>
              <a:rPr lang="en" sz="1100">
                <a:solidFill>
                  <a:schemeClr val="dk1"/>
                </a:solidFill>
                <a:latin typeface="Inter"/>
                <a:ea typeface="Inter"/>
                <a:cs typeface="Inter"/>
                <a:sym typeface="Inter"/>
              </a:rPr>
              <a:t> a canal system?</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What leadership role did George Washington play in the planning and construction of the Patowmack Canal?</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How did efforts to build the Patowmack Canal influence the movement toward creating the U.S. Constitution?</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How did the Patowmack Canal influence the development of the C&amp;O Canal?</a:t>
            </a:r>
            <a:br>
              <a:rPr lang="en" sz="1100">
                <a:solidFill>
                  <a:schemeClr val="dk1"/>
                </a:solidFill>
                <a:latin typeface="Inter"/>
                <a:ea typeface="Inter"/>
                <a:cs typeface="Inter"/>
                <a:sym typeface="Inter"/>
              </a:rPr>
            </a:b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br>
              <a:rPr lang="en" sz="1100">
                <a:solidFill>
                  <a:schemeClr val="dk1"/>
                </a:solidFill>
                <a:latin typeface="Inter"/>
                <a:ea typeface="Inter"/>
                <a:cs typeface="Inter"/>
                <a:sym typeface="Inter"/>
              </a:rPr>
            </a:br>
            <a:endParaRPr sz="1100">
              <a:solidFill>
                <a:schemeClr val="dk1"/>
              </a:solidFill>
              <a:latin typeface="Inter"/>
              <a:ea typeface="Inter"/>
              <a:cs typeface="Inter"/>
              <a:sym typeface="Inter"/>
            </a:endParaRPr>
          </a:p>
          <a:p>
            <a:pPr indent="-285750" lvl="0" marL="431800" rtl="0" algn="l">
              <a:lnSpc>
                <a:spcPct val="100000"/>
              </a:lnSpc>
              <a:spcBef>
                <a:spcPts val="0"/>
              </a:spcBef>
              <a:spcAft>
                <a:spcPts val="0"/>
              </a:spcAft>
              <a:buClr>
                <a:schemeClr val="dk1"/>
              </a:buClr>
              <a:buSzPts val="1100"/>
              <a:buFont typeface="Inter"/>
              <a:buAutoNum type="arabicPeriod"/>
            </a:pPr>
            <a:r>
              <a:rPr b="1" lang="en" sz="1100">
                <a:solidFill>
                  <a:schemeClr val="dk1"/>
                </a:solidFill>
                <a:latin typeface="Inter"/>
                <a:ea typeface="Inter"/>
                <a:cs typeface="Inter"/>
                <a:sym typeface="Inter"/>
              </a:rPr>
              <a:t>The Need for Canals: </a:t>
            </a:r>
            <a:r>
              <a:rPr lang="en" sz="1100">
                <a:solidFill>
                  <a:schemeClr val="dk1"/>
                </a:solidFill>
                <a:latin typeface="Inter"/>
                <a:ea typeface="Inter"/>
                <a:cs typeface="Inter"/>
                <a:sym typeface="Inter"/>
              </a:rPr>
              <a:t>Read about </a:t>
            </a:r>
            <a:r>
              <a:rPr lang="en" sz="1100" u="sng">
                <a:solidFill>
                  <a:schemeClr val="hlink"/>
                </a:solidFill>
                <a:latin typeface="Inter"/>
                <a:ea typeface="Inter"/>
                <a:cs typeface="Inter"/>
                <a:sym typeface="Inter"/>
                <a:hlinkClick r:id="rId6"/>
              </a:rPr>
              <a:t>Lumber Shortages and Two-Way Navigation</a:t>
            </a:r>
            <a:r>
              <a:rPr lang="en" sz="1100">
                <a:solidFill>
                  <a:schemeClr val="dk1"/>
                </a:solidFill>
                <a:latin typeface="Inter"/>
                <a:ea typeface="Inter"/>
                <a:cs typeface="Inter"/>
                <a:sym typeface="Inter"/>
              </a:rPr>
              <a:t>.</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Explain the problem of the lumber shortage.</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Why was two-way navigation by a canal a significant economic improvement?</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t/>
            </a:r>
            <a:endParaRPr sz="11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2" name="Shape 122"/>
        <p:cNvGrpSpPr/>
        <p:nvPr/>
      </p:nvGrpSpPr>
      <p:grpSpPr>
        <a:xfrm>
          <a:off x="0" y="0"/>
          <a:ext cx="0" cy="0"/>
          <a:chOff x="0" y="0"/>
          <a:chExt cx="0" cy="0"/>
        </a:xfrm>
      </p:grpSpPr>
      <p:sp>
        <p:nvSpPr>
          <p:cNvPr id="123" name="Google Shape;123;p27"/>
          <p:cNvSpPr txBox="1"/>
          <p:nvPr/>
        </p:nvSpPr>
        <p:spPr>
          <a:xfrm>
            <a:off x="0" y="0"/>
            <a:ext cx="7315200" cy="625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800">
                <a:solidFill>
                  <a:schemeClr val="dk1"/>
                </a:solidFill>
                <a:latin typeface="Halant"/>
                <a:ea typeface="Halant"/>
                <a:cs typeface="Halant"/>
                <a:sym typeface="Halant"/>
              </a:rPr>
              <a:t>The Significance of Canals</a:t>
            </a:r>
            <a:endParaRPr sz="1800">
              <a:solidFill>
                <a:schemeClr val="dk1"/>
              </a:solidFill>
              <a:latin typeface="Halant"/>
              <a:ea typeface="Halant"/>
              <a:cs typeface="Halant"/>
              <a:sym typeface="Halant"/>
            </a:endParaRPr>
          </a:p>
        </p:txBody>
      </p:sp>
      <p:pic>
        <p:nvPicPr>
          <p:cNvPr id="124" name="Google Shape;124;p27"/>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25" name="Google Shape;125;p2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26" name="Google Shape;126;p2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27" name="Google Shape;127;p27"/>
          <p:cNvPicPr preferRelativeResize="0"/>
          <p:nvPr/>
        </p:nvPicPr>
        <p:blipFill>
          <a:blip r:embed="rId4">
            <a:alphaModFix/>
          </a:blip>
          <a:stretch>
            <a:fillRect/>
          </a:stretch>
        </p:blipFill>
        <p:spPr>
          <a:xfrm>
            <a:off x="213159" y="73235"/>
            <a:ext cx="768389" cy="318629"/>
          </a:xfrm>
          <a:prstGeom prst="rect">
            <a:avLst/>
          </a:prstGeom>
          <a:noFill/>
          <a:ln>
            <a:noFill/>
          </a:ln>
        </p:spPr>
      </p:pic>
      <p:sp>
        <p:nvSpPr>
          <p:cNvPr id="128" name="Google Shape;128;p27"/>
          <p:cNvSpPr txBox="1"/>
          <p:nvPr/>
        </p:nvSpPr>
        <p:spPr>
          <a:xfrm>
            <a:off x="359100" y="618575"/>
            <a:ext cx="6625800" cy="8058900"/>
          </a:xfrm>
          <a:prstGeom prst="rect">
            <a:avLst/>
          </a:prstGeom>
          <a:noFill/>
          <a:ln>
            <a:noFill/>
          </a:ln>
        </p:spPr>
        <p:txBody>
          <a:bodyPr anchorCtr="0" anchor="t" bIns="86450" lIns="86450" spcFirstLastPara="1" rIns="86450" wrap="square" tIns="86450">
            <a:spAutoFit/>
          </a:bodyPr>
          <a:lstStyle/>
          <a:p>
            <a:pPr indent="0" lvl="0" marL="0" rtl="0" algn="l">
              <a:lnSpc>
                <a:spcPct val="115000"/>
              </a:lnSpc>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Instructions:</a:t>
            </a:r>
            <a:r>
              <a:rPr lang="en" sz="1100">
                <a:solidFill>
                  <a:schemeClr val="dk1"/>
                </a:solidFill>
                <a:latin typeface="Halant"/>
                <a:ea typeface="Halant"/>
                <a:cs typeface="Halant"/>
                <a:sym typeface="Halant"/>
              </a:rPr>
              <a:t> Answer the questions as you view the topic materials. All students must complete Topic 1, then choose either topic 2 or 3.</a:t>
            </a:r>
            <a:endParaRPr sz="11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100">
                <a:solidFill>
                  <a:schemeClr val="dk1"/>
                </a:solidFill>
                <a:latin typeface="Inter"/>
                <a:ea typeface="Inter"/>
                <a:cs typeface="Inter"/>
                <a:sym typeface="Inter"/>
              </a:rPr>
              <a:t>Topic</a:t>
            </a:r>
            <a:r>
              <a:rPr b="1" lang="en" sz="1100">
                <a:solidFill>
                  <a:schemeClr val="dk1"/>
                </a:solidFill>
                <a:latin typeface="Inter"/>
                <a:ea typeface="Inter"/>
                <a:cs typeface="Inter"/>
                <a:sym typeface="Inter"/>
              </a:rPr>
              <a:t> 1- History &amp; Culture (ALL STUDENTS)</a:t>
            </a:r>
            <a:endParaRPr b="1" sz="11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i="1" lang="en" sz="1100">
                <a:solidFill>
                  <a:schemeClr val="dk1"/>
                </a:solidFill>
                <a:latin typeface="Inter"/>
                <a:ea typeface="Inter"/>
                <a:cs typeface="Inter"/>
                <a:sym typeface="Inter"/>
              </a:rPr>
              <a:t>What can the history and culture of the canals tell us about work, family, and everyday life in 19th century America?</a:t>
            </a:r>
            <a:endParaRPr i="1"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i="1" sz="1100">
              <a:solidFill>
                <a:schemeClr val="dk1"/>
              </a:solidFill>
              <a:latin typeface="Inter"/>
              <a:ea typeface="Inter"/>
              <a:cs typeface="Inter"/>
              <a:sym typeface="Inter"/>
            </a:endParaRPr>
          </a:p>
          <a:p>
            <a:pPr indent="-285750" lvl="0" marL="431800" rtl="0" algn="l">
              <a:lnSpc>
                <a:spcPct val="100000"/>
              </a:lnSpc>
              <a:spcBef>
                <a:spcPts val="0"/>
              </a:spcBef>
              <a:spcAft>
                <a:spcPts val="0"/>
              </a:spcAft>
              <a:buClr>
                <a:schemeClr val="dk1"/>
              </a:buClr>
              <a:buSzPts val="1100"/>
              <a:buFont typeface="Inter"/>
              <a:buAutoNum type="arabicPeriod" startAt="3"/>
            </a:pPr>
            <a:r>
              <a:rPr b="1" lang="en" sz="1100">
                <a:solidFill>
                  <a:schemeClr val="dk1"/>
                </a:solidFill>
                <a:latin typeface="Inter"/>
                <a:ea typeface="Inter"/>
                <a:cs typeface="Inter"/>
                <a:sym typeface="Inter"/>
              </a:rPr>
              <a:t>Building of the C&amp;O Canal: </a:t>
            </a:r>
            <a:r>
              <a:rPr lang="en" sz="1100">
                <a:solidFill>
                  <a:schemeClr val="dk1"/>
                </a:solidFill>
                <a:latin typeface="Inter"/>
                <a:ea typeface="Inter"/>
                <a:cs typeface="Inter"/>
                <a:sym typeface="Inter"/>
              </a:rPr>
              <a:t>Read about the </a:t>
            </a:r>
            <a:r>
              <a:rPr lang="en" sz="1100" u="sng">
                <a:solidFill>
                  <a:schemeClr val="hlink"/>
                </a:solidFill>
                <a:latin typeface="Inter"/>
                <a:ea typeface="Inter"/>
                <a:cs typeface="Inter"/>
                <a:sym typeface="Inter"/>
                <a:hlinkClick r:id="rId5"/>
              </a:rPr>
              <a:t>construction of the canal.</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What were some of the challenges faced during the construction of the C&amp;O canal?</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What were some of the major goods shipped along the route?</a:t>
            </a:r>
            <a:endParaRPr sz="1100">
              <a:solidFill>
                <a:schemeClr val="dk1"/>
              </a:solidFill>
              <a:latin typeface="Inter"/>
              <a:ea typeface="Inter"/>
              <a:cs typeface="Inter"/>
              <a:sym typeface="Inter"/>
            </a:endParaRPr>
          </a:p>
          <a:p>
            <a:pPr indent="0" lvl="0" marL="863600" rtl="0" algn="l">
              <a:spcBef>
                <a:spcPts val="0"/>
              </a:spcBef>
              <a:spcAft>
                <a:spcPts val="0"/>
              </a:spcAft>
              <a:buNone/>
            </a:pPr>
            <a:r>
              <a:t/>
            </a:r>
            <a:endParaRPr b="1" sz="1100">
              <a:solidFill>
                <a:srgbClr val="E95C3D"/>
              </a:solidFill>
              <a:latin typeface="Inter"/>
              <a:ea typeface="Inter"/>
              <a:cs typeface="Inter"/>
              <a:sym typeface="Inter"/>
            </a:endParaRPr>
          </a:p>
          <a:p>
            <a:pPr indent="0" lvl="0" marL="863600" rtl="0" algn="l">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What were the factors that contributed to a decline in the usage of the canal?</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85750" lvl="0" marL="431800" rtl="0" algn="l">
              <a:lnSpc>
                <a:spcPct val="100000"/>
              </a:lnSpc>
              <a:spcBef>
                <a:spcPts val="0"/>
              </a:spcBef>
              <a:spcAft>
                <a:spcPts val="0"/>
              </a:spcAft>
              <a:buClr>
                <a:schemeClr val="dk1"/>
              </a:buClr>
              <a:buSzPts val="1100"/>
              <a:buFont typeface="Inter"/>
              <a:buAutoNum type="arabicPeriod" startAt="3"/>
            </a:pPr>
            <a:r>
              <a:rPr b="1" lang="en" sz="1100">
                <a:solidFill>
                  <a:schemeClr val="dk1"/>
                </a:solidFill>
                <a:latin typeface="Inter"/>
                <a:ea typeface="Inter"/>
                <a:cs typeface="Inter"/>
                <a:sym typeface="Inter"/>
              </a:rPr>
              <a:t>Running the Canal: </a:t>
            </a:r>
            <a:r>
              <a:rPr lang="en" sz="1100">
                <a:solidFill>
                  <a:schemeClr val="dk1"/>
                </a:solidFill>
                <a:latin typeface="Inter"/>
                <a:ea typeface="Inter"/>
                <a:cs typeface="Inter"/>
                <a:sym typeface="Inter"/>
              </a:rPr>
              <a:t>Read about </a:t>
            </a:r>
            <a:r>
              <a:rPr lang="en" sz="1100" u="sng">
                <a:solidFill>
                  <a:schemeClr val="hlink"/>
                </a:solidFill>
                <a:latin typeface="Inter"/>
                <a:ea typeface="Inter"/>
                <a:cs typeface="Inter"/>
                <a:sym typeface="Inter"/>
                <a:hlinkClick r:id="rId6"/>
              </a:rPr>
              <a:t>canal operations.</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Describe the family quarters on a boat.</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What was the role of the lock tender?</a:t>
            </a:r>
            <a:endParaRPr sz="1100">
              <a:solidFill>
                <a:schemeClr val="dk1"/>
              </a:solidFill>
              <a:latin typeface="Inter"/>
              <a:ea typeface="Inter"/>
              <a:cs typeface="Inter"/>
              <a:sym typeface="Inter"/>
            </a:endParaRPr>
          </a:p>
          <a:p>
            <a:pPr indent="0" lvl="0" marL="863600" rtl="0" algn="l">
              <a:spcBef>
                <a:spcPts val="0"/>
              </a:spcBef>
              <a:spcAft>
                <a:spcPts val="0"/>
              </a:spcAft>
              <a:buNone/>
            </a:pPr>
            <a:r>
              <a:t/>
            </a:r>
            <a:endParaRPr b="1" sz="1100">
              <a:solidFill>
                <a:srgbClr val="E95C3D"/>
              </a:solidFill>
              <a:latin typeface="Inter"/>
              <a:ea typeface="Inter"/>
              <a:cs typeface="Inter"/>
              <a:sym typeface="Inter"/>
            </a:endParaRPr>
          </a:p>
          <a:p>
            <a:pPr indent="0" lvl="0" marL="863600" rtl="0" algn="l">
              <a:spcBef>
                <a:spcPts val="0"/>
              </a:spcBef>
              <a:spcAft>
                <a:spcPts val="0"/>
              </a:spcAft>
              <a:buNone/>
            </a:pPr>
            <a:r>
              <a:t/>
            </a:r>
            <a:endParaRPr b="1" sz="1100">
              <a:solidFill>
                <a:srgbClr val="E95C3D"/>
              </a:solidFill>
              <a:latin typeface="Inter"/>
              <a:ea typeface="Inter"/>
              <a:cs typeface="Inter"/>
              <a:sym typeface="Inter"/>
            </a:endParaRPr>
          </a:p>
          <a:p>
            <a:pPr indent="0" lvl="0" marL="863600" rtl="0" algn="l">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How did the construction of the canal benefit local landowners and workers?</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85750" lvl="0" marL="431800" rtl="0" algn="l">
              <a:lnSpc>
                <a:spcPct val="100000"/>
              </a:lnSpc>
              <a:spcBef>
                <a:spcPts val="0"/>
              </a:spcBef>
              <a:spcAft>
                <a:spcPts val="0"/>
              </a:spcAft>
              <a:buClr>
                <a:schemeClr val="dk1"/>
              </a:buClr>
              <a:buSzPts val="1100"/>
              <a:buFont typeface="Inter"/>
              <a:buAutoNum type="arabicPeriod" startAt="3"/>
            </a:pPr>
            <a:r>
              <a:rPr b="1" lang="en" sz="1100">
                <a:solidFill>
                  <a:schemeClr val="dk1"/>
                </a:solidFill>
                <a:latin typeface="Inter"/>
                <a:ea typeface="Inter"/>
                <a:cs typeface="Inter"/>
                <a:sym typeface="Inter"/>
              </a:rPr>
              <a:t>People of the Canal: </a:t>
            </a:r>
            <a:r>
              <a:rPr lang="en" sz="1100">
                <a:solidFill>
                  <a:schemeClr val="dk1"/>
                </a:solidFill>
                <a:latin typeface="Inter"/>
                <a:ea typeface="Inter"/>
                <a:cs typeface="Inter"/>
                <a:sym typeface="Inter"/>
              </a:rPr>
              <a:t>Read one of the </a:t>
            </a:r>
            <a:r>
              <a:rPr lang="en" sz="1100" u="sng">
                <a:solidFill>
                  <a:schemeClr val="hlink"/>
                </a:solidFill>
                <a:latin typeface="Inter"/>
                <a:ea typeface="Inter"/>
                <a:cs typeface="Inter"/>
                <a:sym typeface="Inter"/>
                <a:hlinkClick r:id="rId7"/>
              </a:rPr>
              <a:t>canaller interviews</a:t>
            </a:r>
            <a:r>
              <a:rPr lang="en" sz="1100">
                <a:solidFill>
                  <a:schemeClr val="dk1"/>
                </a:solidFill>
                <a:latin typeface="Inter"/>
                <a:ea typeface="Inter"/>
                <a:cs typeface="Inter"/>
                <a:sym typeface="Inter"/>
              </a:rPr>
              <a:t>.</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Circle the interview you read:</a:t>
            </a:r>
            <a:endParaRPr sz="1100">
              <a:solidFill>
                <a:schemeClr val="dk1"/>
              </a:solidFill>
              <a:latin typeface="Inter"/>
              <a:ea typeface="Inter"/>
              <a:cs typeface="Inter"/>
              <a:sym typeface="Inter"/>
            </a:endParaRPr>
          </a:p>
          <a:p>
            <a:pPr indent="-285750" lvl="2" marL="1295400" rtl="0" algn="l">
              <a:lnSpc>
                <a:spcPct val="100000"/>
              </a:lnSpc>
              <a:spcBef>
                <a:spcPts val="0"/>
              </a:spcBef>
              <a:spcAft>
                <a:spcPts val="0"/>
              </a:spcAft>
              <a:buClr>
                <a:schemeClr val="dk1"/>
              </a:buClr>
              <a:buSzPts val="1100"/>
              <a:buFont typeface="Inter"/>
              <a:buAutoNum type="romanLcPeriod"/>
            </a:pPr>
            <a:r>
              <a:rPr lang="en" sz="1100">
                <a:solidFill>
                  <a:schemeClr val="dk1"/>
                </a:solidFill>
                <a:latin typeface="Inter"/>
                <a:ea typeface="Inter"/>
                <a:cs typeface="Inter"/>
                <a:sym typeface="Inter"/>
              </a:rPr>
              <a:t>Lambie Benner &amp; Boogie Grove</a:t>
            </a:r>
            <a:endParaRPr sz="1100">
              <a:solidFill>
                <a:schemeClr val="dk1"/>
              </a:solidFill>
              <a:latin typeface="Inter"/>
              <a:ea typeface="Inter"/>
              <a:cs typeface="Inter"/>
              <a:sym typeface="Inter"/>
            </a:endParaRPr>
          </a:p>
          <a:p>
            <a:pPr indent="-285750" lvl="2" marL="1295400" rtl="0" algn="l">
              <a:lnSpc>
                <a:spcPct val="100000"/>
              </a:lnSpc>
              <a:spcBef>
                <a:spcPts val="1000"/>
              </a:spcBef>
              <a:spcAft>
                <a:spcPts val="0"/>
              </a:spcAft>
              <a:buClr>
                <a:schemeClr val="dk1"/>
              </a:buClr>
              <a:buSzPts val="1100"/>
              <a:buFont typeface="Inter"/>
              <a:buAutoNum type="romanLcPeriod"/>
            </a:pPr>
            <a:r>
              <a:rPr lang="en" sz="1100">
                <a:solidFill>
                  <a:schemeClr val="dk1"/>
                </a:solidFill>
                <a:latin typeface="Inter"/>
                <a:ea typeface="Inter"/>
                <a:cs typeface="Inter"/>
                <a:sym typeface="Inter"/>
              </a:rPr>
              <a:t>Theodore Hebb</a:t>
            </a:r>
            <a:endParaRPr sz="1100">
              <a:solidFill>
                <a:schemeClr val="dk1"/>
              </a:solidFill>
              <a:latin typeface="Inter"/>
              <a:ea typeface="Inter"/>
              <a:cs typeface="Inter"/>
              <a:sym typeface="Inter"/>
            </a:endParaRPr>
          </a:p>
          <a:p>
            <a:pPr indent="-285750" lvl="1" marL="863600" rtl="0" algn="l">
              <a:lnSpc>
                <a:spcPct val="100000"/>
              </a:lnSpc>
              <a:spcBef>
                <a:spcPts val="100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What is something you found interesting or surprising about the life of a canaller?</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2" name="Shape 132"/>
        <p:cNvGrpSpPr/>
        <p:nvPr/>
      </p:nvGrpSpPr>
      <p:grpSpPr>
        <a:xfrm>
          <a:off x="0" y="0"/>
          <a:ext cx="0" cy="0"/>
          <a:chOff x="0" y="0"/>
          <a:chExt cx="0" cy="0"/>
        </a:xfrm>
      </p:grpSpPr>
      <p:sp>
        <p:nvSpPr>
          <p:cNvPr id="133" name="Google Shape;133;p28"/>
          <p:cNvSpPr txBox="1"/>
          <p:nvPr/>
        </p:nvSpPr>
        <p:spPr>
          <a:xfrm>
            <a:off x="0" y="0"/>
            <a:ext cx="7315200" cy="625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800">
                <a:solidFill>
                  <a:schemeClr val="dk1"/>
                </a:solidFill>
                <a:latin typeface="Halant"/>
                <a:ea typeface="Halant"/>
                <a:cs typeface="Halant"/>
                <a:sym typeface="Halant"/>
              </a:rPr>
              <a:t>The Significance of Canals</a:t>
            </a:r>
            <a:endParaRPr sz="1800">
              <a:solidFill>
                <a:schemeClr val="dk1"/>
              </a:solidFill>
              <a:latin typeface="Halant"/>
              <a:ea typeface="Halant"/>
              <a:cs typeface="Halant"/>
              <a:sym typeface="Halant"/>
            </a:endParaRPr>
          </a:p>
        </p:txBody>
      </p:sp>
      <p:pic>
        <p:nvPicPr>
          <p:cNvPr id="134" name="Google Shape;134;p28"/>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35" name="Google Shape;135;p2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36" name="Google Shape;136;p2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37" name="Google Shape;137;p28"/>
          <p:cNvPicPr preferRelativeResize="0"/>
          <p:nvPr/>
        </p:nvPicPr>
        <p:blipFill>
          <a:blip r:embed="rId4">
            <a:alphaModFix/>
          </a:blip>
          <a:stretch>
            <a:fillRect/>
          </a:stretch>
        </p:blipFill>
        <p:spPr>
          <a:xfrm>
            <a:off x="213159" y="73235"/>
            <a:ext cx="768389" cy="318629"/>
          </a:xfrm>
          <a:prstGeom prst="rect">
            <a:avLst/>
          </a:prstGeom>
          <a:noFill/>
          <a:ln>
            <a:noFill/>
          </a:ln>
        </p:spPr>
      </p:pic>
      <p:sp>
        <p:nvSpPr>
          <p:cNvPr id="138" name="Google Shape;138;p28"/>
          <p:cNvSpPr txBox="1"/>
          <p:nvPr/>
        </p:nvSpPr>
        <p:spPr>
          <a:xfrm>
            <a:off x="359100" y="618575"/>
            <a:ext cx="6625800" cy="4585200"/>
          </a:xfrm>
          <a:prstGeom prst="rect">
            <a:avLst/>
          </a:prstGeom>
          <a:noFill/>
          <a:ln>
            <a:noFill/>
          </a:ln>
        </p:spPr>
        <p:txBody>
          <a:bodyPr anchorCtr="0" anchor="t" bIns="86450" lIns="86450" spcFirstLastPara="1" rIns="86450" wrap="square" tIns="86450">
            <a:spAutoFit/>
          </a:bodyPr>
          <a:lstStyle/>
          <a:p>
            <a:pPr indent="0" lvl="0" marL="0" rtl="0" algn="l">
              <a:lnSpc>
                <a:spcPct val="115000"/>
              </a:lnSpc>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Instructions:</a:t>
            </a:r>
            <a:r>
              <a:rPr lang="en" sz="1100">
                <a:solidFill>
                  <a:schemeClr val="dk1"/>
                </a:solidFill>
                <a:latin typeface="Halant"/>
                <a:ea typeface="Halant"/>
                <a:cs typeface="Halant"/>
                <a:sym typeface="Halant"/>
              </a:rPr>
              <a:t> Answer the questions as you view the topic materials. All students must complete Topic 1, then choose either topic 2 or 3.</a:t>
            </a:r>
            <a:endParaRPr sz="11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100">
                <a:solidFill>
                  <a:schemeClr val="dk1"/>
                </a:solidFill>
                <a:latin typeface="Inter"/>
                <a:ea typeface="Inter"/>
                <a:cs typeface="Inter"/>
                <a:sym typeface="Inter"/>
              </a:rPr>
              <a:t>Topic</a:t>
            </a:r>
            <a:r>
              <a:rPr b="1" lang="en" sz="1100">
                <a:solidFill>
                  <a:schemeClr val="dk1"/>
                </a:solidFill>
                <a:latin typeface="Inter"/>
                <a:ea typeface="Inter"/>
                <a:cs typeface="Inter"/>
                <a:sym typeface="Inter"/>
              </a:rPr>
              <a:t> 2- Nature (OPTION 1)</a:t>
            </a:r>
            <a:endParaRPr b="1" sz="11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i="1" lang="en" sz="1100">
                <a:solidFill>
                  <a:schemeClr val="dk1"/>
                </a:solidFill>
                <a:latin typeface="Inter"/>
                <a:ea typeface="Inter"/>
                <a:cs typeface="Inter"/>
                <a:sym typeface="Inter"/>
              </a:rPr>
              <a:t>What can the natural features of the C&amp;O National Historical Park tell us about how the environment changes over time?</a:t>
            </a:r>
            <a:endParaRPr i="1"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i="1" sz="1100">
              <a:solidFill>
                <a:schemeClr val="dk1"/>
              </a:solidFill>
              <a:latin typeface="Inter"/>
              <a:ea typeface="Inter"/>
              <a:cs typeface="Inter"/>
              <a:sym typeface="Inter"/>
            </a:endParaRPr>
          </a:p>
          <a:p>
            <a:pPr indent="-285750" lvl="0" marL="431800" rtl="0" algn="l">
              <a:lnSpc>
                <a:spcPct val="100000"/>
              </a:lnSpc>
              <a:spcBef>
                <a:spcPts val="0"/>
              </a:spcBef>
              <a:spcAft>
                <a:spcPts val="0"/>
              </a:spcAft>
              <a:buClr>
                <a:schemeClr val="dk1"/>
              </a:buClr>
              <a:buSzPts val="1100"/>
              <a:buFont typeface="Inter"/>
              <a:buAutoNum type="arabicPeriod"/>
            </a:pPr>
            <a:r>
              <a:rPr b="1" lang="en" sz="1100">
                <a:solidFill>
                  <a:schemeClr val="dk1"/>
                </a:solidFill>
                <a:latin typeface="Inter"/>
                <a:ea typeface="Inter"/>
                <a:cs typeface="Inter"/>
                <a:sym typeface="Inter"/>
              </a:rPr>
              <a:t>The National Historic Park</a:t>
            </a:r>
            <a:r>
              <a:rPr b="1" lang="en" sz="1100">
                <a:solidFill>
                  <a:schemeClr val="dk1"/>
                </a:solidFill>
                <a:latin typeface="Inter"/>
                <a:ea typeface="Inter"/>
                <a:cs typeface="Inter"/>
                <a:sym typeface="Inter"/>
              </a:rPr>
              <a:t>: </a:t>
            </a:r>
            <a:r>
              <a:rPr lang="en" sz="1100">
                <a:solidFill>
                  <a:schemeClr val="dk1"/>
                </a:solidFill>
                <a:latin typeface="Inter"/>
                <a:ea typeface="Inter"/>
                <a:cs typeface="Inter"/>
                <a:sym typeface="Inter"/>
              </a:rPr>
              <a:t>Read about the </a:t>
            </a:r>
            <a:r>
              <a:rPr lang="en" sz="1100" u="sng">
                <a:solidFill>
                  <a:schemeClr val="hlink"/>
                </a:solidFill>
                <a:latin typeface="Inter"/>
                <a:ea typeface="Inter"/>
                <a:cs typeface="Inter"/>
                <a:sym typeface="Inter"/>
                <a:hlinkClick r:id="rId5"/>
              </a:rPr>
              <a:t>natural resources and environment</a:t>
            </a:r>
            <a:r>
              <a:rPr lang="en" sz="1100">
                <a:solidFill>
                  <a:schemeClr val="dk1"/>
                </a:solidFill>
                <a:latin typeface="Inter"/>
                <a:ea typeface="Inter"/>
                <a:cs typeface="Inter"/>
                <a:sym typeface="Inter"/>
              </a:rPr>
              <a:t> of the C&amp;O Canal Park.</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Why is the area home to such a wide variety of plants and wildlife?</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What two unique natural features are found in the park?</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How does the park contribute to the health of the Chesapeake Bay ecosystem?</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85750" lvl="0" marL="431800" rtl="0" algn="l">
              <a:lnSpc>
                <a:spcPct val="100000"/>
              </a:lnSpc>
              <a:spcBef>
                <a:spcPts val="0"/>
              </a:spcBef>
              <a:spcAft>
                <a:spcPts val="0"/>
              </a:spcAft>
              <a:buClr>
                <a:schemeClr val="dk1"/>
              </a:buClr>
              <a:buSzPts val="1100"/>
              <a:buFont typeface="Inter"/>
              <a:buAutoNum type="arabicPeriod"/>
            </a:pPr>
            <a:r>
              <a:rPr b="1" lang="en" sz="1100">
                <a:solidFill>
                  <a:schemeClr val="dk1"/>
                </a:solidFill>
                <a:latin typeface="Inter"/>
                <a:ea typeface="Inter"/>
                <a:cs typeface="Inter"/>
                <a:sym typeface="Inter"/>
              </a:rPr>
              <a:t>Plant</a:t>
            </a:r>
            <a:r>
              <a:rPr b="1" lang="en" sz="1100">
                <a:solidFill>
                  <a:schemeClr val="dk1"/>
                </a:solidFill>
                <a:latin typeface="Inter"/>
                <a:ea typeface="Inter"/>
                <a:cs typeface="Inter"/>
                <a:sym typeface="Inter"/>
              </a:rPr>
              <a:t>s: </a:t>
            </a:r>
            <a:r>
              <a:rPr lang="en" sz="1100">
                <a:solidFill>
                  <a:schemeClr val="dk1"/>
                </a:solidFill>
                <a:latin typeface="Inter"/>
                <a:ea typeface="Inter"/>
                <a:cs typeface="Inter"/>
                <a:sym typeface="Inter"/>
              </a:rPr>
              <a:t>Read about </a:t>
            </a:r>
            <a:r>
              <a:rPr lang="en" sz="1100" u="sng">
                <a:solidFill>
                  <a:schemeClr val="hlink"/>
                </a:solidFill>
                <a:latin typeface="Inter"/>
                <a:ea typeface="Inter"/>
                <a:cs typeface="Inter"/>
                <a:sym typeface="Inter"/>
                <a:hlinkClick r:id="rId6"/>
              </a:rPr>
              <a:t>native trees and shrubs</a:t>
            </a:r>
            <a:r>
              <a:rPr lang="en" sz="1100">
                <a:solidFill>
                  <a:schemeClr val="dk1"/>
                </a:solidFill>
                <a:latin typeface="Inter"/>
                <a:ea typeface="Inter"/>
                <a:cs typeface="Inter"/>
                <a:sym typeface="Inter"/>
              </a:rPr>
              <a:t>, </a:t>
            </a:r>
            <a:r>
              <a:rPr lang="en" sz="1100" u="sng">
                <a:solidFill>
                  <a:schemeClr val="hlink"/>
                </a:solidFill>
                <a:latin typeface="Inter"/>
                <a:ea typeface="Inter"/>
                <a:cs typeface="Inter"/>
                <a:sym typeface="Inter"/>
                <a:hlinkClick r:id="rId7"/>
              </a:rPr>
              <a:t>wildflowers</a:t>
            </a:r>
            <a:r>
              <a:rPr lang="en" sz="1100">
                <a:solidFill>
                  <a:schemeClr val="dk1"/>
                </a:solidFill>
                <a:latin typeface="Inter"/>
                <a:ea typeface="Inter"/>
                <a:cs typeface="Inter"/>
                <a:sym typeface="Inter"/>
              </a:rPr>
              <a:t>, and </a:t>
            </a:r>
            <a:r>
              <a:rPr lang="en" sz="1100" u="sng">
                <a:solidFill>
                  <a:schemeClr val="hlink"/>
                </a:solidFill>
                <a:latin typeface="Inter"/>
                <a:ea typeface="Inter"/>
                <a:cs typeface="Inter"/>
                <a:sym typeface="Inter"/>
                <a:hlinkClick r:id="rId8"/>
              </a:rPr>
              <a:t>non-native plants</a:t>
            </a:r>
            <a:r>
              <a:rPr lang="en" sz="1100">
                <a:solidFill>
                  <a:schemeClr val="dk1"/>
                </a:solidFill>
                <a:latin typeface="Inter"/>
                <a:ea typeface="Inter"/>
                <a:cs typeface="Inter"/>
                <a:sym typeface="Inter"/>
              </a:rPr>
              <a:t> that exist at the park.</a:t>
            </a:r>
            <a:endParaRPr sz="1100">
              <a:solidFill>
                <a:schemeClr val="dk1"/>
              </a:solidFill>
              <a:latin typeface="Inter"/>
              <a:ea typeface="Inter"/>
              <a:cs typeface="Inter"/>
              <a:sym typeface="Inter"/>
            </a:endParaRPr>
          </a:p>
        </p:txBody>
      </p:sp>
      <p:graphicFrame>
        <p:nvGraphicFramePr>
          <p:cNvPr id="139" name="Google Shape;139;p28"/>
          <p:cNvGraphicFramePr/>
          <p:nvPr/>
        </p:nvGraphicFramePr>
        <p:xfrm>
          <a:off x="359100" y="5143500"/>
          <a:ext cx="3000000" cy="3000000"/>
        </p:xfrm>
        <a:graphic>
          <a:graphicData uri="http://schemas.openxmlformats.org/drawingml/2006/table">
            <a:tbl>
              <a:tblPr>
                <a:noFill/>
                <a:tableStyleId>{C2139229-892B-4569-A76B-651069956DF9}</a:tableStyleId>
              </a:tblPr>
              <a:tblGrid>
                <a:gridCol w="1189725"/>
                <a:gridCol w="1812025"/>
                <a:gridCol w="1812025"/>
                <a:gridCol w="1812025"/>
              </a:tblGrid>
              <a:tr h="381000">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100">
                          <a:latin typeface="Inter"/>
                          <a:ea typeface="Inter"/>
                          <a:cs typeface="Inter"/>
                          <a:sym typeface="Inter"/>
                        </a:rPr>
                        <a:t>Native Trees and Shrubs</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100">
                          <a:latin typeface="Inter"/>
                          <a:ea typeface="Inter"/>
                          <a:cs typeface="Inter"/>
                          <a:sym typeface="Inter"/>
                        </a:rPr>
                        <a:t>Wildflowers</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100">
                          <a:latin typeface="Inter"/>
                          <a:ea typeface="Inter"/>
                          <a:cs typeface="Inter"/>
                          <a:sym typeface="Inter"/>
                        </a:rPr>
                        <a:t>Non-Native Plants</a:t>
                      </a:r>
                      <a:endParaRPr b="1" sz="11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100">
                          <a:latin typeface="Inter"/>
                          <a:ea typeface="Inter"/>
                          <a:cs typeface="Inter"/>
                          <a:sym typeface="Inter"/>
                        </a:rPr>
                        <a:t>Plant 1: Name</a:t>
                      </a:r>
                      <a:endParaRPr sz="11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100">
                          <a:latin typeface="Inter"/>
                          <a:ea typeface="Inter"/>
                          <a:cs typeface="Inter"/>
                          <a:sym typeface="Inter"/>
                        </a:rPr>
                        <a:t>Plant 1: Description</a:t>
                      </a:r>
                      <a:endParaRPr sz="11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100">
                          <a:latin typeface="Inter"/>
                          <a:ea typeface="Inter"/>
                          <a:cs typeface="Inter"/>
                          <a:sym typeface="Inter"/>
                        </a:rPr>
                        <a:t>Plant 2: Name</a:t>
                      </a:r>
                      <a:endParaRPr sz="11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100">
                          <a:latin typeface="Inter"/>
                          <a:ea typeface="Inter"/>
                          <a:cs typeface="Inter"/>
                          <a:sym typeface="Inter"/>
                        </a:rPr>
                        <a:t>Plant 2: Description</a:t>
                      </a:r>
                      <a:endParaRPr sz="11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29"/>
          <p:cNvSpPr txBox="1"/>
          <p:nvPr/>
        </p:nvSpPr>
        <p:spPr>
          <a:xfrm>
            <a:off x="0" y="0"/>
            <a:ext cx="7315200" cy="625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800">
                <a:solidFill>
                  <a:schemeClr val="dk1"/>
                </a:solidFill>
                <a:latin typeface="Halant"/>
                <a:ea typeface="Halant"/>
                <a:cs typeface="Halant"/>
                <a:sym typeface="Halant"/>
              </a:rPr>
              <a:t>The Significance of Canals</a:t>
            </a:r>
            <a:endParaRPr sz="1800">
              <a:solidFill>
                <a:schemeClr val="dk1"/>
              </a:solidFill>
              <a:latin typeface="Halant"/>
              <a:ea typeface="Halant"/>
              <a:cs typeface="Halant"/>
              <a:sym typeface="Halant"/>
            </a:endParaRPr>
          </a:p>
        </p:txBody>
      </p:sp>
      <p:pic>
        <p:nvPicPr>
          <p:cNvPr id="145" name="Google Shape;145;p29"/>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46" name="Google Shape;146;p29"/>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47" name="Google Shape;147;p29"/>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48" name="Google Shape;148;p29"/>
          <p:cNvPicPr preferRelativeResize="0"/>
          <p:nvPr/>
        </p:nvPicPr>
        <p:blipFill>
          <a:blip r:embed="rId4">
            <a:alphaModFix/>
          </a:blip>
          <a:stretch>
            <a:fillRect/>
          </a:stretch>
        </p:blipFill>
        <p:spPr>
          <a:xfrm>
            <a:off x="213159" y="73235"/>
            <a:ext cx="768389" cy="318629"/>
          </a:xfrm>
          <a:prstGeom prst="rect">
            <a:avLst/>
          </a:prstGeom>
          <a:noFill/>
          <a:ln>
            <a:noFill/>
          </a:ln>
        </p:spPr>
      </p:pic>
      <p:sp>
        <p:nvSpPr>
          <p:cNvPr id="149" name="Google Shape;149;p29"/>
          <p:cNvSpPr txBox="1"/>
          <p:nvPr/>
        </p:nvSpPr>
        <p:spPr>
          <a:xfrm>
            <a:off x="359100" y="618575"/>
            <a:ext cx="6625800" cy="8454300"/>
          </a:xfrm>
          <a:prstGeom prst="rect">
            <a:avLst/>
          </a:prstGeom>
          <a:noFill/>
          <a:ln>
            <a:noFill/>
          </a:ln>
        </p:spPr>
        <p:txBody>
          <a:bodyPr anchorCtr="0" anchor="t" bIns="86450" lIns="86450" spcFirstLastPara="1" rIns="86450" wrap="square" tIns="86450">
            <a:spAutoFit/>
          </a:bodyPr>
          <a:lstStyle/>
          <a:p>
            <a:pPr indent="0" lvl="0" marL="0" rtl="0" algn="l">
              <a:lnSpc>
                <a:spcPct val="115000"/>
              </a:lnSpc>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Instructions:</a:t>
            </a:r>
            <a:r>
              <a:rPr lang="en" sz="1100">
                <a:solidFill>
                  <a:schemeClr val="dk1"/>
                </a:solidFill>
                <a:latin typeface="Halant"/>
                <a:ea typeface="Halant"/>
                <a:cs typeface="Halant"/>
                <a:sym typeface="Halant"/>
              </a:rPr>
              <a:t> Answer the questions as you view the topic materials. All students must complete Topic 1, then choose either topic 2 or 3.</a:t>
            </a:r>
            <a:endParaRPr sz="11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ctr">
              <a:lnSpc>
                <a:spcPct val="115000"/>
              </a:lnSpc>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Topic</a:t>
            </a:r>
            <a:r>
              <a:rPr b="1" lang="en" sz="1100">
                <a:solidFill>
                  <a:schemeClr val="dk1"/>
                </a:solidFill>
                <a:latin typeface="Inter"/>
                <a:ea typeface="Inter"/>
                <a:cs typeface="Inter"/>
                <a:sym typeface="Inter"/>
              </a:rPr>
              <a:t> 3- Science &amp; Engineering (OPTION 2)</a:t>
            </a:r>
            <a:endParaRPr b="1" sz="1100">
              <a:solidFill>
                <a:schemeClr val="dk1"/>
              </a:solidFill>
              <a:latin typeface="Inter"/>
              <a:ea typeface="Inter"/>
              <a:cs typeface="Inter"/>
              <a:sym typeface="Inter"/>
            </a:endParaRPr>
          </a:p>
          <a:p>
            <a:pPr indent="0" lvl="0" marL="0" rtl="0" algn="ctr">
              <a:lnSpc>
                <a:spcPct val="115000"/>
              </a:lnSpc>
              <a:spcBef>
                <a:spcPts val="0"/>
              </a:spcBef>
              <a:spcAft>
                <a:spcPts val="0"/>
              </a:spcAft>
              <a:buClr>
                <a:schemeClr val="dk1"/>
              </a:buClr>
              <a:buSzPts val="1100"/>
              <a:buFont typeface="Arial"/>
              <a:buNone/>
            </a:pPr>
            <a:r>
              <a:rPr i="1" lang="en" sz="1100">
                <a:solidFill>
                  <a:schemeClr val="dk1"/>
                </a:solidFill>
                <a:latin typeface="Inter"/>
                <a:ea typeface="Inter"/>
                <a:cs typeface="Inter"/>
                <a:sym typeface="Inter"/>
              </a:rPr>
              <a:t>How did technology and animals work together along the canals?</a:t>
            </a:r>
            <a:endParaRPr i="1"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i="1" sz="1100">
              <a:solidFill>
                <a:schemeClr val="dk1"/>
              </a:solidFill>
              <a:latin typeface="Inter"/>
              <a:ea typeface="Inter"/>
              <a:cs typeface="Inter"/>
              <a:sym typeface="Inter"/>
            </a:endParaRPr>
          </a:p>
          <a:p>
            <a:pPr indent="-285750" lvl="0" marL="431800" rtl="0" algn="l">
              <a:lnSpc>
                <a:spcPct val="100000"/>
              </a:lnSpc>
              <a:spcBef>
                <a:spcPts val="0"/>
              </a:spcBef>
              <a:spcAft>
                <a:spcPts val="0"/>
              </a:spcAft>
              <a:buClr>
                <a:schemeClr val="dk1"/>
              </a:buClr>
              <a:buSzPts val="1100"/>
              <a:buFont typeface="Inter"/>
              <a:buAutoNum type="arabicPeriod"/>
            </a:pPr>
            <a:r>
              <a:rPr b="1" lang="en" sz="1100">
                <a:solidFill>
                  <a:schemeClr val="dk1"/>
                </a:solidFill>
                <a:latin typeface="Inter"/>
                <a:ea typeface="Inter"/>
                <a:cs typeface="Inter"/>
                <a:sym typeface="Inter"/>
              </a:rPr>
              <a:t>The Canal</a:t>
            </a:r>
            <a:r>
              <a:rPr b="1" lang="en" sz="1100">
                <a:solidFill>
                  <a:schemeClr val="dk1"/>
                </a:solidFill>
                <a:latin typeface="Inter"/>
                <a:ea typeface="Inter"/>
                <a:cs typeface="Inter"/>
                <a:sym typeface="Inter"/>
              </a:rPr>
              <a:t>: </a:t>
            </a:r>
            <a:r>
              <a:rPr lang="en" sz="1100">
                <a:solidFill>
                  <a:schemeClr val="dk1"/>
                </a:solidFill>
                <a:latin typeface="Inter"/>
                <a:ea typeface="Inter"/>
                <a:cs typeface="Inter"/>
                <a:sym typeface="Inter"/>
              </a:rPr>
              <a:t>Read about the </a:t>
            </a:r>
            <a:r>
              <a:rPr lang="en" sz="1100" u="sng">
                <a:solidFill>
                  <a:schemeClr val="hlink"/>
                </a:solidFill>
                <a:latin typeface="Inter"/>
                <a:ea typeface="Inter"/>
                <a:cs typeface="Inter"/>
                <a:sym typeface="Inter"/>
                <a:hlinkClick r:id="rId5"/>
              </a:rPr>
              <a:t>components of the canal.</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What were the goals of the canal’s water system?</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Click each of the component squares. Match the canal component to its description.</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85750" lvl="0" marL="431800" rtl="0" algn="l">
              <a:lnSpc>
                <a:spcPct val="100000"/>
              </a:lnSpc>
              <a:spcBef>
                <a:spcPts val="0"/>
              </a:spcBef>
              <a:spcAft>
                <a:spcPts val="0"/>
              </a:spcAft>
              <a:buClr>
                <a:schemeClr val="dk1"/>
              </a:buClr>
              <a:buSzPts val="1100"/>
              <a:buFont typeface="Inter"/>
              <a:buAutoNum type="arabicPeriod"/>
            </a:pPr>
            <a:r>
              <a:rPr b="1" lang="en" sz="1100">
                <a:solidFill>
                  <a:schemeClr val="dk1"/>
                </a:solidFill>
                <a:latin typeface="Inter"/>
                <a:ea typeface="Inter"/>
                <a:cs typeface="Inter"/>
                <a:sym typeface="Inter"/>
              </a:rPr>
              <a:t>Canal Workings: </a:t>
            </a:r>
            <a:r>
              <a:rPr lang="en" sz="1100">
                <a:solidFill>
                  <a:schemeClr val="dk1"/>
                </a:solidFill>
                <a:latin typeface="Inter"/>
                <a:ea typeface="Inter"/>
                <a:cs typeface="Inter"/>
                <a:sym typeface="Inter"/>
              </a:rPr>
              <a:t>Read about how a canal lock works by scrolling and clicking “How do Lift Locks work?”</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What keeps the water from crashing through the gate?</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What happens after the boat enters the lock and is secured?</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4318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85750" lvl="0" marL="431800" rtl="0" algn="l">
              <a:lnSpc>
                <a:spcPct val="100000"/>
              </a:lnSpc>
              <a:spcBef>
                <a:spcPts val="0"/>
              </a:spcBef>
              <a:spcAft>
                <a:spcPts val="0"/>
              </a:spcAft>
              <a:buClr>
                <a:schemeClr val="dk1"/>
              </a:buClr>
              <a:buSzPts val="1100"/>
              <a:buFont typeface="Inter"/>
              <a:buAutoNum type="arabicPeriod"/>
            </a:pPr>
            <a:r>
              <a:rPr b="1" lang="en" sz="1100">
                <a:solidFill>
                  <a:schemeClr val="dk1"/>
                </a:solidFill>
                <a:latin typeface="Inter"/>
                <a:ea typeface="Inter"/>
                <a:cs typeface="Inter"/>
                <a:sym typeface="Inter"/>
              </a:rPr>
              <a:t>Engines of</a:t>
            </a:r>
            <a:r>
              <a:rPr b="1" lang="en" sz="1100">
                <a:solidFill>
                  <a:schemeClr val="dk1"/>
                </a:solidFill>
                <a:latin typeface="Inter"/>
                <a:ea typeface="Inter"/>
                <a:cs typeface="Inter"/>
                <a:sym typeface="Inter"/>
              </a:rPr>
              <a:t> the Canal: </a:t>
            </a:r>
            <a:r>
              <a:rPr lang="en" sz="1100">
                <a:solidFill>
                  <a:schemeClr val="dk1"/>
                </a:solidFill>
                <a:latin typeface="Inter"/>
                <a:ea typeface="Inter"/>
                <a:cs typeface="Inter"/>
                <a:sym typeface="Inter"/>
              </a:rPr>
              <a:t>Read about the </a:t>
            </a:r>
            <a:r>
              <a:rPr lang="en" sz="1100" u="sng">
                <a:solidFill>
                  <a:schemeClr val="hlink"/>
                </a:solidFill>
                <a:latin typeface="Inter"/>
                <a:ea typeface="Inter"/>
                <a:cs typeface="Inter"/>
                <a:sym typeface="Inter"/>
                <a:hlinkClick r:id="rId6"/>
              </a:rPr>
              <a:t>mules of the canal</a:t>
            </a:r>
            <a:r>
              <a:rPr lang="en" sz="1100">
                <a:solidFill>
                  <a:schemeClr val="dk1"/>
                </a:solidFill>
                <a:latin typeface="Inter"/>
                <a:ea typeface="Inter"/>
                <a:cs typeface="Inter"/>
                <a:sym typeface="Inter"/>
              </a:rPr>
              <a:t>.</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Explain</a:t>
            </a:r>
            <a:r>
              <a:rPr lang="en" sz="1100">
                <a:solidFill>
                  <a:schemeClr val="dk1"/>
                </a:solidFill>
                <a:latin typeface="Inter"/>
                <a:ea typeface="Inter"/>
                <a:cs typeface="Inter"/>
                <a:sym typeface="Inter"/>
              </a:rPr>
              <a:t> the role of mules on the canal system.</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What is one statistic that was interesting or surprising you about mules and their role on the canal?</a:t>
            </a:r>
            <a:endParaRPr sz="1100">
              <a:solidFill>
                <a:schemeClr val="dk1"/>
              </a:solidFill>
              <a:latin typeface="Inter"/>
              <a:ea typeface="Inter"/>
              <a:cs typeface="Inter"/>
              <a:sym typeface="Inter"/>
            </a:endParaRPr>
          </a:p>
          <a:p>
            <a:pPr indent="0" lvl="0" marL="863600" rtl="0" algn="l">
              <a:spcBef>
                <a:spcPts val="0"/>
              </a:spcBef>
              <a:spcAft>
                <a:spcPts val="0"/>
              </a:spcAft>
              <a:buNone/>
            </a:pPr>
            <a:r>
              <a:t/>
            </a:r>
            <a:endParaRPr b="1" sz="1100">
              <a:solidFill>
                <a:srgbClr val="E95C3D"/>
              </a:solidFill>
              <a:latin typeface="Inter"/>
              <a:ea typeface="Inter"/>
              <a:cs typeface="Inter"/>
              <a:sym typeface="Inter"/>
            </a:endParaRPr>
          </a:p>
        </p:txBody>
      </p:sp>
      <p:graphicFrame>
        <p:nvGraphicFramePr>
          <p:cNvPr id="150" name="Google Shape;150;p29"/>
          <p:cNvGraphicFramePr/>
          <p:nvPr/>
        </p:nvGraphicFramePr>
        <p:xfrm>
          <a:off x="359100" y="3314700"/>
          <a:ext cx="3000000" cy="3000000"/>
        </p:xfrm>
        <a:graphic>
          <a:graphicData uri="http://schemas.openxmlformats.org/drawingml/2006/table">
            <a:tbl>
              <a:tblPr>
                <a:noFill/>
                <a:tableStyleId>{C2139229-892B-4569-A76B-651069956DF9}</a:tableStyleId>
              </a:tblPr>
              <a:tblGrid>
                <a:gridCol w="1995050"/>
                <a:gridCol w="4630750"/>
              </a:tblGrid>
              <a:tr h="381000">
                <a:tc>
                  <a:txBody>
                    <a:bodyPr/>
                    <a:lstStyle/>
                    <a:p>
                      <a:pPr indent="-298450" lvl="0" marL="457200" rtl="0" algn="l">
                        <a:spcBef>
                          <a:spcPts val="0"/>
                        </a:spcBef>
                        <a:spcAft>
                          <a:spcPts val="0"/>
                        </a:spcAft>
                        <a:buSzPts val="1100"/>
                        <a:buFont typeface="Inter"/>
                        <a:buAutoNum type="arabicPeriod"/>
                      </a:pPr>
                      <a:r>
                        <a:rPr lang="en" sz="1100">
                          <a:latin typeface="Inter"/>
                          <a:ea typeface="Inter"/>
                          <a:cs typeface="Inter"/>
                          <a:sym typeface="Inter"/>
                        </a:rPr>
                        <a:t>Aqueduct ____</a:t>
                      </a:r>
                      <a:endParaRPr sz="1100">
                        <a:latin typeface="Inter"/>
                        <a:ea typeface="Inter"/>
                        <a:cs typeface="Inter"/>
                        <a:sym typeface="Inter"/>
                      </a:endParaRPr>
                    </a:p>
                    <a:p>
                      <a:pPr indent="-298450" lvl="0" marL="457200" rtl="0" algn="l">
                        <a:spcBef>
                          <a:spcPts val="1000"/>
                        </a:spcBef>
                        <a:spcAft>
                          <a:spcPts val="0"/>
                        </a:spcAft>
                        <a:buSzPts val="1100"/>
                        <a:buFont typeface="Inter"/>
                        <a:buAutoNum type="arabicPeriod"/>
                      </a:pPr>
                      <a:r>
                        <a:rPr lang="en" sz="1100">
                          <a:latin typeface="Inter"/>
                          <a:ea typeface="Inter"/>
                          <a:cs typeface="Inter"/>
                          <a:sym typeface="Inter"/>
                        </a:rPr>
                        <a:t>Canal Prism </a:t>
                      </a:r>
                      <a:r>
                        <a:rPr lang="en" sz="1100">
                          <a:solidFill>
                            <a:schemeClr val="dk1"/>
                          </a:solidFill>
                          <a:latin typeface="Inter"/>
                          <a:ea typeface="Inter"/>
                          <a:cs typeface="Inter"/>
                          <a:sym typeface="Inter"/>
                        </a:rPr>
                        <a:t>____</a:t>
                      </a:r>
                      <a:endParaRPr sz="1100">
                        <a:solidFill>
                          <a:schemeClr val="dk1"/>
                        </a:solidFill>
                        <a:latin typeface="Inter"/>
                        <a:ea typeface="Inter"/>
                        <a:cs typeface="Inter"/>
                        <a:sym typeface="Inter"/>
                      </a:endParaRPr>
                    </a:p>
                    <a:p>
                      <a:pPr indent="-298450" lvl="0" marL="457200" rtl="0" algn="l">
                        <a:spcBef>
                          <a:spcPts val="100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Lockhouses ____</a:t>
                      </a:r>
                      <a:endParaRPr sz="1100">
                        <a:solidFill>
                          <a:schemeClr val="dk1"/>
                        </a:solidFill>
                        <a:latin typeface="Inter"/>
                        <a:ea typeface="Inter"/>
                        <a:cs typeface="Inter"/>
                        <a:sym typeface="Inter"/>
                      </a:endParaRPr>
                    </a:p>
                    <a:p>
                      <a:pPr indent="-298450" lvl="0" marL="457200" rtl="0" algn="l">
                        <a:spcBef>
                          <a:spcPts val="100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Lift Locks ____</a:t>
                      </a:r>
                      <a:endParaRPr sz="1100">
                        <a:solidFill>
                          <a:schemeClr val="dk1"/>
                        </a:solidFill>
                        <a:latin typeface="Inter"/>
                        <a:ea typeface="Inter"/>
                        <a:cs typeface="Inter"/>
                        <a:sym typeface="Inter"/>
                      </a:endParaRPr>
                    </a:p>
                    <a:p>
                      <a:pPr indent="-298450" lvl="0" marL="457200" rtl="0" algn="l">
                        <a:spcBef>
                          <a:spcPts val="100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Canallers ____</a:t>
                      </a:r>
                      <a:endParaRPr sz="1100">
                        <a:solidFill>
                          <a:schemeClr val="dk1"/>
                        </a:solidFill>
                        <a:latin typeface="Inter"/>
                        <a:ea typeface="Inter"/>
                        <a:cs typeface="Inter"/>
                        <a:sym typeface="Inter"/>
                      </a:endParaRPr>
                    </a:p>
                    <a:p>
                      <a:pPr indent="-298450" lvl="0" marL="457200" rtl="0" algn="l">
                        <a:spcBef>
                          <a:spcPts val="1000"/>
                        </a:spcBef>
                        <a:spcAft>
                          <a:spcPts val="1000"/>
                        </a:spcAft>
                        <a:buClr>
                          <a:schemeClr val="dk1"/>
                        </a:buClr>
                        <a:buSzPts val="1100"/>
                        <a:buFont typeface="Inter"/>
                        <a:buAutoNum type="arabicPeriod"/>
                      </a:pPr>
                      <a:r>
                        <a:rPr lang="en" sz="1100">
                          <a:solidFill>
                            <a:schemeClr val="dk1"/>
                          </a:solidFill>
                          <a:latin typeface="Inter"/>
                          <a:ea typeface="Inter"/>
                          <a:cs typeface="Inter"/>
                          <a:sym typeface="Inter"/>
                        </a:rPr>
                        <a:t>Lockkeepers ____</a:t>
                      </a:r>
                      <a:endParaRPr sz="1100">
                        <a:solidFill>
                          <a:schemeClr val="dk1"/>
                        </a:solidFill>
                        <a:latin typeface="Inter"/>
                        <a:ea typeface="Inter"/>
                        <a:cs typeface="Inter"/>
                        <a:sym typeface="Inter"/>
                      </a:endParaRPr>
                    </a:p>
                  </a:txBody>
                  <a:tcPr marT="91425" marB="91425" marR="91425" marL="91425"/>
                </a:tc>
                <a:tc>
                  <a:txBody>
                    <a:bodyPr/>
                    <a:lstStyle/>
                    <a:p>
                      <a:pPr indent="-298450" lvl="0" marL="457200" rtl="0" algn="l">
                        <a:spcBef>
                          <a:spcPts val="0"/>
                        </a:spcBef>
                        <a:spcAft>
                          <a:spcPts val="0"/>
                        </a:spcAft>
                        <a:buSzPts val="1100"/>
                        <a:buFont typeface="Inter"/>
                        <a:buAutoNum type="alphaUcPeriod"/>
                      </a:pPr>
                      <a:r>
                        <a:rPr lang="en" sz="1100">
                          <a:latin typeface="Inter"/>
                          <a:ea typeface="Inter"/>
                          <a:cs typeface="Inter"/>
                          <a:sym typeface="Inter"/>
                        </a:rPr>
                        <a:t>Boatmen who took the cargo through the canal</a:t>
                      </a:r>
                      <a:endParaRPr sz="1100">
                        <a:latin typeface="Inter"/>
                        <a:ea typeface="Inter"/>
                        <a:cs typeface="Inter"/>
                        <a:sym typeface="Inter"/>
                      </a:endParaRPr>
                    </a:p>
                    <a:p>
                      <a:pPr indent="-298450" lvl="0" marL="457200" rtl="0" algn="l">
                        <a:spcBef>
                          <a:spcPts val="1000"/>
                        </a:spcBef>
                        <a:spcAft>
                          <a:spcPts val="0"/>
                        </a:spcAft>
                        <a:buSzPts val="1100"/>
                        <a:buFont typeface="Inter"/>
                        <a:buAutoNum type="alphaUcPeriod"/>
                      </a:pPr>
                      <a:r>
                        <a:rPr lang="en" sz="1100">
                          <a:latin typeface="Inter"/>
                          <a:ea typeface="Inter"/>
                          <a:cs typeface="Inter"/>
                          <a:sym typeface="Inter"/>
                        </a:rPr>
                        <a:t>The vertical step between two levels of water</a:t>
                      </a:r>
                      <a:endParaRPr sz="1100">
                        <a:latin typeface="Inter"/>
                        <a:ea typeface="Inter"/>
                        <a:cs typeface="Inter"/>
                        <a:sym typeface="Inter"/>
                      </a:endParaRPr>
                    </a:p>
                    <a:p>
                      <a:pPr indent="-298450" lvl="0" marL="457200" rtl="0" algn="l">
                        <a:spcBef>
                          <a:spcPts val="1000"/>
                        </a:spcBef>
                        <a:spcAft>
                          <a:spcPts val="0"/>
                        </a:spcAft>
                        <a:buSzPts val="1100"/>
                        <a:buFont typeface="Inter"/>
                        <a:buAutoNum type="alphaUcPeriod"/>
                      </a:pPr>
                      <a:r>
                        <a:rPr lang="en" sz="1100">
                          <a:latin typeface="Inter"/>
                          <a:ea typeface="Inter"/>
                          <a:cs typeface="Inter"/>
                          <a:sym typeface="Inter"/>
                        </a:rPr>
                        <a:t>The cross-sectional shape of the canal that was designed to carry water and allow boat passage</a:t>
                      </a:r>
                      <a:endParaRPr sz="1100">
                        <a:latin typeface="Inter"/>
                        <a:ea typeface="Inter"/>
                        <a:cs typeface="Inter"/>
                        <a:sym typeface="Inter"/>
                      </a:endParaRPr>
                    </a:p>
                    <a:p>
                      <a:pPr indent="-298450" lvl="0" marL="457200" rtl="0" algn="l">
                        <a:spcBef>
                          <a:spcPts val="1000"/>
                        </a:spcBef>
                        <a:spcAft>
                          <a:spcPts val="0"/>
                        </a:spcAft>
                        <a:buSzPts val="1100"/>
                        <a:buFont typeface="Inter"/>
                        <a:buAutoNum type="alphaUcPeriod"/>
                      </a:pPr>
                      <a:r>
                        <a:rPr lang="en" sz="1100">
                          <a:latin typeface="Inter"/>
                          <a:ea typeface="Inter"/>
                          <a:cs typeface="Inter"/>
                          <a:sym typeface="Inter"/>
                        </a:rPr>
                        <a:t>The hired staff who operated the lift lock</a:t>
                      </a:r>
                      <a:endParaRPr sz="1100">
                        <a:latin typeface="Inter"/>
                        <a:ea typeface="Inter"/>
                        <a:cs typeface="Inter"/>
                        <a:sym typeface="Inter"/>
                      </a:endParaRPr>
                    </a:p>
                    <a:p>
                      <a:pPr indent="-298450" lvl="0" marL="457200" rtl="0" algn="l">
                        <a:spcBef>
                          <a:spcPts val="1000"/>
                        </a:spcBef>
                        <a:spcAft>
                          <a:spcPts val="0"/>
                        </a:spcAft>
                        <a:buSzPts val="1100"/>
                        <a:buFont typeface="Inter"/>
                        <a:buAutoNum type="alphaUcPeriod"/>
                      </a:pPr>
                      <a:r>
                        <a:rPr lang="en" sz="1100">
                          <a:latin typeface="Inter"/>
                          <a:ea typeface="Inter"/>
                          <a:cs typeface="Inter"/>
                          <a:sym typeface="Inter"/>
                        </a:rPr>
                        <a:t>The bridge-like structure that carries water over a gap</a:t>
                      </a:r>
                      <a:endParaRPr sz="1100">
                        <a:latin typeface="Inter"/>
                        <a:ea typeface="Inter"/>
                        <a:cs typeface="Inter"/>
                        <a:sym typeface="Inter"/>
                      </a:endParaRPr>
                    </a:p>
                    <a:p>
                      <a:pPr indent="-298450" lvl="0" marL="457200" rtl="0" algn="l">
                        <a:spcBef>
                          <a:spcPts val="1000"/>
                        </a:spcBef>
                        <a:spcAft>
                          <a:spcPts val="1000"/>
                        </a:spcAft>
                        <a:buSzPts val="1100"/>
                        <a:buFont typeface="Inter"/>
                        <a:buAutoNum type="alphaUcPeriod"/>
                      </a:pPr>
                      <a:r>
                        <a:rPr lang="en" sz="1100">
                          <a:latin typeface="Inter"/>
                          <a:ea typeface="Inter"/>
                          <a:cs typeface="Inter"/>
                          <a:sym typeface="Inter"/>
                        </a:rPr>
                        <a:t>The simple homes for the lockkeepers</a:t>
                      </a:r>
                      <a:endParaRPr sz="1100">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4" name="Shape 154"/>
        <p:cNvGrpSpPr/>
        <p:nvPr/>
      </p:nvGrpSpPr>
      <p:grpSpPr>
        <a:xfrm>
          <a:off x="0" y="0"/>
          <a:ext cx="0" cy="0"/>
          <a:chOff x="0" y="0"/>
          <a:chExt cx="0" cy="0"/>
        </a:xfrm>
      </p:grpSpPr>
      <p:sp>
        <p:nvSpPr>
          <p:cNvPr id="155" name="Google Shape;155;p30"/>
          <p:cNvSpPr txBox="1"/>
          <p:nvPr/>
        </p:nvSpPr>
        <p:spPr>
          <a:xfrm>
            <a:off x="1767625" y="770800"/>
            <a:ext cx="5277600" cy="8277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None/>
            </a:pPr>
            <a:r>
              <a:rPr b="1" lang="en" sz="1000">
                <a:latin typeface="Halant"/>
                <a:ea typeface="Halant"/>
                <a:cs typeface="Halant"/>
                <a:sym typeface="Halant"/>
              </a:rPr>
              <a:t>Historical Significance</a:t>
            </a:r>
            <a:endParaRPr b="1" sz="10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identifying and exploring the reasons why historical people, places, events, or ideas are worth remembering; that is, their historical significance.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p:txBody>
      </p:sp>
      <p:pic>
        <p:nvPicPr>
          <p:cNvPr id="156" name="Google Shape;156;p30"/>
          <p:cNvPicPr preferRelativeResize="0"/>
          <p:nvPr/>
        </p:nvPicPr>
        <p:blipFill>
          <a:blip r:embed="rId3">
            <a:alphaModFix/>
          </a:blip>
          <a:stretch>
            <a:fillRect/>
          </a:stretch>
        </p:blipFill>
        <p:spPr>
          <a:xfrm>
            <a:off x="969775" y="770800"/>
            <a:ext cx="827700" cy="827700"/>
          </a:xfrm>
          <a:prstGeom prst="rect">
            <a:avLst/>
          </a:prstGeom>
          <a:noFill/>
          <a:ln>
            <a:noFill/>
          </a:ln>
        </p:spPr>
      </p:pic>
      <p:pic>
        <p:nvPicPr>
          <p:cNvPr id="157" name="Google Shape;157;p30"/>
          <p:cNvPicPr preferRelativeResize="0"/>
          <p:nvPr/>
        </p:nvPicPr>
        <p:blipFill>
          <a:blip r:embed="rId4">
            <a:alphaModFix/>
          </a:blip>
          <a:stretch>
            <a:fillRect/>
          </a:stretch>
        </p:blipFill>
        <p:spPr>
          <a:xfrm>
            <a:off x="359100" y="8923350"/>
            <a:ext cx="405811" cy="405811"/>
          </a:xfrm>
          <a:prstGeom prst="rect">
            <a:avLst/>
          </a:prstGeom>
          <a:noFill/>
          <a:ln>
            <a:noFill/>
          </a:ln>
        </p:spPr>
      </p:pic>
      <p:sp>
        <p:nvSpPr>
          <p:cNvPr id="158" name="Google Shape;158;p30"/>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59" name="Google Shape;159;p30"/>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60" name="Google Shape;160;p30"/>
          <p:cNvGraphicFramePr/>
          <p:nvPr/>
        </p:nvGraphicFramePr>
        <p:xfrm>
          <a:off x="359094" y="2303686"/>
          <a:ext cx="3000000" cy="3000000"/>
        </p:xfrm>
        <a:graphic>
          <a:graphicData uri="http://schemas.openxmlformats.org/drawingml/2006/table">
            <a:tbl>
              <a:tblPr>
                <a:noFill/>
                <a:tableStyleId>{C2139229-892B-4569-A76B-651069956DF9}</a:tableStyleId>
              </a:tblPr>
              <a:tblGrid>
                <a:gridCol w="6624475"/>
              </a:tblGrid>
              <a:tr h="411525">
                <a:tc>
                  <a:txBody>
                    <a:bodyPr/>
                    <a:lstStyle/>
                    <a:p>
                      <a:pPr indent="0" lvl="0" marL="0" rtl="0" algn="l">
                        <a:spcBef>
                          <a:spcPts val="0"/>
                        </a:spcBef>
                        <a:spcAft>
                          <a:spcPts val="0"/>
                        </a:spcAft>
                        <a:buNone/>
                      </a:pPr>
                      <a:r>
                        <a:rPr b="1" lang="en" sz="1100" u="sng">
                          <a:solidFill>
                            <a:schemeClr val="hlink"/>
                          </a:solidFill>
                          <a:latin typeface="Halant"/>
                          <a:ea typeface="Halant"/>
                          <a:cs typeface="Halant"/>
                          <a:sym typeface="Halant"/>
                          <a:hlinkClick r:id="rId5"/>
                        </a:rPr>
                        <a:t>Video Transcript: </a:t>
                      </a:r>
                      <a:endParaRPr sz="1100">
                        <a:latin typeface="Halant"/>
                        <a:ea typeface="Halant"/>
                        <a:cs typeface="Halant"/>
                        <a:sym typeface="Halant"/>
                      </a:endParaRPr>
                    </a:p>
                    <a:p>
                      <a:pPr indent="0" lvl="0" marL="38100" marR="152400" rtl="0" algn="l">
                        <a:lnSpc>
                          <a:spcPct val="100000"/>
                        </a:lnSpc>
                        <a:spcBef>
                          <a:spcPts val="0"/>
                        </a:spcBef>
                        <a:spcAft>
                          <a:spcPts val="0"/>
                        </a:spcAft>
                        <a:buNone/>
                      </a:pPr>
                      <a:r>
                        <a:rPr lang="en" sz="1100">
                          <a:solidFill>
                            <a:schemeClr val="dk1"/>
                          </a:solidFill>
                          <a:latin typeface="Inter"/>
                          <a:ea typeface="Inter"/>
                          <a:cs typeface="Inter"/>
                          <a:sym typeface="Inter"/>
                        </a:rPr>
                        <a:t>Welcome to the C&amp;O Canal National Historical Park. The C&amp;O Canal is a special place because it has a little something for everybody. It has a fascinating history and a story to tell. We have wildlife and miles and miles of quiet in nature, so to me that is what makes our park special. We are a very long park that goes from DC all the way out to Western Maryland about 184.5 miles we have biking, we have hiking and we're a historical park. We were founded to preserve the transportation history of the United States. Groundbreaking happened in 1828. It was a time of really exciting optimism about the new trade with the western states and with the engineering technology that was canals. It is an engineering marvel, to say the least, really truly one of the first large scale civil works projects or civil engineering projects. What we're preserving here is a piece of American history. These are the stories that we want to preserve so we can better understand the ground that we walk on and the history of the places and people that were here. We're just seeing people connecting with this place in all kinds of different ways. We have the canal quarters program, where you can stay overnight where lock keepers used to live and we have the visitor focused boat ride. It's not a dead place, it's a place that is very much alive. It is truly a park that is in the backyard of the nation's capital, and so a lot of our visitors use the park for recreation. There's a lot of diverse locations on the canal. Wherever you go, no matter how many times you go, you'll probably notice something different. the C&amp;O Canal is not just a story of a canal, the C&amp;O Canal is the story of people and how amazing nature is. It's a story of how amazing engineering is. We hope that local communities come out here. We hope that folks travel here to visit here, and we hope folks fall in love with this place. It's a really easy place to fall in love with.</a:t>
                      </a:r>
                      <a:endParaRPr sz="1100">
                        <a:solidFill>
                          <a:schemeClr val="dk1"/>
                        </a:solidFill>
                        <a:highlight>
                          <a:srgbClr val="FFFFFF"/>
                        </a:highlight>
                        <a:latin typeface="Inter"/>
                        <a:ea typeface="Inter"/>
                        <a:cs typeface="Inter"/>
                        <a:sym typeface="Inter"/>
                      </a:endParaRPr>
                    </a:p>
                  </a:txBody>
                  <a:tcPr marT="87275" marB="87275" marR="86050" marL="114300"/>
                </a:tc>
              </a:tr>
            </a:tbl>
          </a:graphicData>
        </a:graphic>
      </p:graphicFrame>
      <p:sp>
        <p:nvSpPr>
          <p:cNvPr id="161" name="Google Shape;161;p30"/>
          <p:cNvSpPr txBox="1"/>
          <p:nvPr/>
        </p:nvSpPr>
        <p:spPr>
          <a:xfrm>
            <a:off x="428450" y="1625998"/>
            <a:ext cx="6511200" cy="5820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None/>
            </a:pPr>
            <a:r>
              <a:rPr b="1" lang="en" sz="1000">
                <a:latin typeface="Halant"/>
                <a:ea typeface="Halant"/>
                <a:cs typeface="Halant"/>
                <a:sym typeface="Halant"/>
              </a:rPr>
              <a:t>The Chesapeake and Ohio Canal Historical Park</a:t>
            </a:r>
            <a:endParaRPr b="1" sz="1000">
              <a:solidFill>
                <a:srgbClr val="000000"/>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The National Park Service preserves this aspect of American transportation history. The C &amp; O Canal operated for more than 100 years as a critical pathway to connect communities along the Potomac. </a:t>
            </a:r>
            <a:endParaRPr sz="1000">
              <a:solidFill>
                <a:schemeClr val="dk1"/>
              </a:solidFill>
              <a:latin typeface="Inter"/>
              <a:ea typeface="Inter"/>
              <a:cs typeface="Inter"/>
              <a:sym typeface="Inter"/>
            </a:endParaRPr>
          </a:p>
        </p:txBody>
      </p:sp>
      <p:sp>
        <p:nvSpPr>
          <p:cNvPr id="162" name="Google Shape;162;p30"/>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The Significance of Canals (Exemplar)</a:t>
            </a:r>
            <a:endParaRPr sz="1800">
              <a:solidFill>
                <a:schemeClr val="dk1"/>
              </a:solidFill>
              <a:latin typeface="Halant"/>
              <a:ea typeface="Halant"/>
              <a:cs typeface="Halant"/>
              <a:sym typeface="Halant"/>
            </a:endParaRPr>
          </a:p>
        </p:txBody>
      </p:sp>
      <p:sp>
        <p:nvSpPr>
          <p:cNvPr id="163" name="Google Shape;163;p30"/>
          <p:cNvSpPr txBox="1"/>
          <p:nvPr/>
        </p:nvSpPr>
        <p:spPr>
          <a:xfrm>
            <a:off x="374475" y="6123250"/>
            <a:ext cx="6624600" cy="2952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1"/>
                </a:solidFill>
                <a:latin typeface="Halant"/>
                <a:ea typeface="Halant"/>
                <a:cs typeface="Halant"/>
                <a:sym typeface="Halant"/>
              </a:rPr>
              <a:t>Questions:</a:t>
            </a:r>
            <a:endParaRPr b="1" sz="1000">
              <a:solidFill>
                <a:schemeClr val="dk1"/>
              </a:solidFill>
              <a:latin typeface="Halant"/>
              <a:ea typeface="Halant"/>
              <a:cs typeface="Halant"/>
              <a:sym typeface="Halant"/>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What is available to see and do at the </a:t>
            </a:r>
            <a:r>
              <a:rPr lang="en" sz="1000">
                <a:solidFill>
                  <a:schemeClr val="dk1"/>
                </a:solidFill>
                <a:latin typeface="Inter"/>
                <a:ea typeface="Inter"/>
                <a:cs typeface="Inter"/>
                <a:sym typeface="Inter"/>
              </a:rPr>
              <a:t>C&amp;O</a:t>
            </a:r>
            <a:r>
              <a:rPr lang="en" sz="1000">
                <a:solidFill>
                  <a:schemeClr val="dk1"/>
                </a:solidFill>
                <a:latin typeface="Inter"/>
                <a:ea typeface="Inter"/>
                <a:cs typeface="Inter"/>
                <a:sym typeface="Inter"/>
              </a:rPr>
              <a:t> Canal Historical Park?</a:t>
            </a:r>
            <a:endParaRPr sz="1000">
              <a:solidFill>
                <a:schemeClr val="dk1"/>
              </a:solidFill>
              <a:latin typeface="Inter"/>
              <a:ea typeface="Inter"/>
              <a:cs typeface="Inter"/>
              <a:sym typeface="Inter"/>
            </a:endParaRPr>
          </a:p>
          <a:p>
            <a:pPr indent="0" lvl="0" marL="457200" rtl="0" algn="l">
              <a:spcBef>
                <a:spcPts val="0"/>
              </a:spcBef>
              <a:spcAft>
                <a:spcPts val="0"/>
              </a:spcAft>
              <a:buNone/>
            </a:pPr>
            <a:r>
              <a:rPr b="1" lang="en" sz="1000">
                <a:solidFill>
                  <a:schemeClr val="accent1"/>
                </a:solidFill>
                <a:latin typeface="Inter"/>
                <a:ea typeface="Inter"/>
                <a:cs typeface="Inter"/>
                <a:sym typeface="Inter"/>
              </a:rPr>
              <a:t>There is wildlife and miles of quiet nature; engineering history; recreational activities.</a:t>
            </a:r>
            <a:endParaRPr b="1" sz="1000">
              <a:solidFill>
                <a:schemeClr val="accent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Circle the following learning opportunity that most interests you.</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457200" lvl="0" marL="0" rtl="0" algn="l">
              <a:spcBef>
                <a:spcPts val="0"/>
              </a:spcBef>
              <a:spcAft>
                <a:spcPts val="0"/>
              </a:spcAft>
              <a:buNone/>
            </a:pPr>
            <a:r>
              <a:rPr i="1" lang="en" sz="1000">
                <a:solidFill>
                  <a:schemeClr val="dk1"/>
                </a:solidFill>
                <a:latin typeface="Inter"/>
                <a:ea typeface="Inter"/>
                <a:cs typeface="Inter"/>
                <a:sym typeface="Inter"/>
              </a:rPr>
              <a:t>History &amp; Culture			Nature			Science and Engineering</a:t>
            </a:r>
            <a:endParaRPr i="1" sz="10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Write a question that you have for each of the learning opportunities.</a:t>
            </a:r>
            <a:endParaRPr sz="1000">
              <a:solidFill>
                <a:schemeClr val="dk1"/>
              </a:solidFill>
              <a:latin typeface="Inter"/>
              <a:ea typeface="Inter"/>
              <a:cs typeface="Inter"/>
              <a:sym typeface="Inter"/>
            </a:endParaRPr>
          </a:p>
          <a:p>
            <a:pPr indent="-292100" lvl="1" marL="914400" rtl="0" algn="l">
              <a:spcBef>
                <a:spcPts val="0"/>
              </a:spcBef>
              <a:spcAft>
                <a:spcPts val="0"/>
              </a:spcAft>
              <a:buClr>
                <a:schemeClr val="dk1"/>
              </a:buClr>
              <a:buSzPts val="1000"/>
              <a:buFont typeface="Inter"/>
              <a:buAutoNum type="alphaLcPeriod"/>
            </a:pPr>
            <a:r>
              <a:rPr i="1" lang="en" sz="1000">
                <a:solidFill>
                  <a:schemeClr val="dk1"/>
                </a:solidFill>
                <a:latin typeface="Inter"/>
                <a:ea typeface="Inter"/>
                <a:cs typeface="Inter"/>
                <a:sym typeface="Inter"/>
              </a:rPr>
              <a:t>History &amp; Culture:</a:t>
            </a:r>
            <a:endParaRPr i="1" sz="1000">
              <a:solidFill>
                <a:schemeClr val="dk1"/>
              </a:solidFill>
              <a:latin typeface="Inter"/>
              <a:ea typeface="Inter"/>
              <a:cs typeface="Inter"/>
              <a:sym typeface="Inter"/>
            </a:endParaRPr>
          </a:p>
          <a:p>
            <a:pPr indent="0" lvl="0" marL="914400" rtl="0" algn="l">
              <a:spcBef>
                <a:spcPts val="0"/>
              </a:spcBef>
              <a:spcAft>
                <a:spcPts val="0"/>
              </a:spcAft>
              <a:buNone/>
            </a:pPr>
            <a:r>
              <a:rPr b="1" lang="en" sz="1000">
                <a:solidFill>
                  <a:schemeClr val="accent1"/>
                </a:solidFill>
                <a:latin typeface="Inter"/>
                <a:ea typeface="Inter"/>
                <a:cs typeface="Inter"/>
                <a:sym typeface="Inter"/>
              </a:rPr>
              <a:t>How did the C&amp;O Canal impact transportation and trade?</a:t>
            </a:r>
            <a:endParaRPr b="1" sz="1000">
              <a:solidFill>
                <a:schemeClr val="accent1"/>
              </a:solidFill>
              <a:latin typeface="Inter"/>
              <a:ea typeface="Inter"/>
              <a:cs typeface="Inter"/>
              <a:sym typeface="Inter"/>
            </a:endParaRPr>
          </a:p>
          <a:p>
            <a:pPr indent="0" lvl="0" marL="914400" rtl="0" algn="l">
              <a:spcBef>
                <a:spcPts val="0"/>
              </a:spcBef>
              <a:spcAft>
                <a:spcPts val="0"/>
              </a:spcAft>
              <a:buNone/>
            </a:pPr>
            <a:r>
              <a:t/>
            </a:r>
            <a:endParaRPr i="1" sz="1000">
              <a:solidFill>
                <a:schemeClr val="dk1"/>
              </a:solidFill>
              <a:latin typeface="Inter"/>
              <a:ea typeface="Inter"/>
              <a:cs typeface="Inter"/>
              <a:sym typeface="Inter"/>
            </a:endParaRPr>
          </a:p>
          <a:p>
            <a:pPr indent="-292100" lvl="1" marL="914400" rtl="0" algn="l">
              <a:spcBef>
                <a:spcPts val="0"/>
              </a:spcBef>
              <a:spcAft>
                <a:spcPts val="0"/>
              </a:spcAft>
              <a:buClr>
                <a:schemeClr val="dk1"/>
              </a:buClr>
              <a:buSzPts val="1000"/>
              <a:buFont typeface="Inter"/>
              <a:buAutoNum type="alphaLcPeriod"/>
            </a:pPr>
            <a:r>
              <a:rPr i="1" lang="en" sz="1000">
                <a:solidFill>
                  <a:schemeClr val="dk1"/>
                </a:solidFill>
                <a:latin typeface="Inter"/>
                <a:ea typeface="Inter"/>
                <a:cs typeface="Inter"/>
                <a:sym typeface="Inter"/>
              </a:rPr>
              <a:t>Nature:</a:t>
            </a:r>
            <a:endParaRPr i="1" sz="1000">
              <a:solidFill>
                <a:schemeClr val="dk1"/>
              </a:solidFill>
              <a:latin typeface="Inter"/>
              <a:ea typeface="Inter"/>
              <a:cs typeface="Inter"/>
              <a:sym typeface="Inter"/>
            </a:endParaRPr>
          </a:p>
          <a:p>
            <a:pPr indent="0" lvl="0" marL="914400" rtl="0" algn="l">
              <a:spcBef>
                <a:spcPts val="0"/>
              </a:spcBef>
              <a:spcAft>
                <a:spcPts val="0"/>
              </a:spcAft>
              <a:buNone/>
            </a:pPr>
            <a:r>
              <a:rPr b="1" lang="en" sz="1000">
                <a:solidFill>
                  <a:schemeClr val="accent1"/>
                </a:solidFill>
                <a:latin typeface="Inter"/>
                <a:ea typeface="Inter"/>
                <a:cs typeface="Inter"/>
                <a:sym typeface="Inter"/>
              </a:rPr>
              <a:t>What types of wildlife can be found along the canal today?</a:t>
            </a:r>
            <a:endParaRPr b="1" sz="1000">
              <a:solidFill>
                <a:schemeClr val="accent1"/>
              </a:solidFill>
              <a:latin typeface="Inter"/>
              <a:ea typeface="Inter"/>
              <a:cs typeface="Inter"/>
              <a:sym typeface="Inter"/>
            </a:endParaRPr>
          </a:p>
          <a:p>
            <a:pPr indent="0" lvl="0" marL="914400" rtl="0" algn="l">
              <a:spcBef>
                <a:spcPts val="0"/>
              </a:spcBef>
              <a:spcAft>
                <a:spcPts val="0"/>
              </a:spcAft>
              <a:buNone/>
            </a:pPr>
            <a:r>
              <a:t/>
            </a:r>
            <a:endParaRPr i="1" sz="1000">
              <a:solidFill>
                <a:schemeClr val="dk1"/>
              </a:solidFill>
              <a:latin typeface="Inter"/>
              <a:ea typeface="Inter"/>
              <a:cs typeface="Inter"/>
              <a:sym typeface="Inter"/>
            </a:endParaRPr>
          </a:p>
          <a:p>
            <a:pPr indent="-292100" lvl="1" marL="914400" rtl="0" algn="l">
              <a:spcBef>
                <a:spcPts val="0"/>
              </a:spcBef>
              <a:spcAft>
                <a:spcPts val="0"/>
              </a:spcAft>
              <a:buClr>
                <a:schemeClr val="dk1"/>
              </a:buClr>
              <a:buSzPts val="1000"/>
              <a:buFont typeface="Inter"/>
              <a:buAutoNum type="alphaLcPeriod"/>
            </a:pPr>
            <a:r>
              <a:rPr i="1" lang="en" sz="1000">
                <a:solidFill>
                  <a:schemeClr val="dk1"/>
                </a:solidFill>
                <a:latin typeface="Inter"/>
                <a:ea typeface="Inter"/>
                <a:cs typeface="Inter"/>
                <a:sym typeface="Inter"/>
              </a:rPr>
              <a:t>Science &amp; Research:</a:t>
            </a:r>
            <a:endParaRPr i="1" sz="1000">
              <a:solidFill>
                <a:schemeClr val="dk1"/>
              </a:solidFill>
              <a:latin typeface="Inter"/>
              <a:ea typeface="Inter"/>
              <a:cs typeface="Inter"/>
              <a:sym typeface="Inter"/>
            </a:endParaRPr>
          </a:p>
          <a:p>
            <a:pPr indent="0" lvl="0" marL="914400" rtl="0" algn="l">
              <a:spcBef>
                <a:spcPts val="0"/>
              </a:spcBef>
              <a:spcAft>
                <a:spcPts val="0"/>
              </a:spcAft>
              <a:buNone/>
            </a:pPr>
            <a:r>
              <a:rPr b="1" lang="en" sz="1000">
                <a:solidFill>
                  <a:schemeClr val="accent1"/>
                </a:solidFill>
                <a:latin typeface="Inter"/>
                <a:ea typeface="Inter"/>
                <a:cs typeface="Inter"/>
                <a:sym typeface="Inter"/>
              </a:rPr>
              <a:t>What engineering challenges were faced when constructing the canal?</a:t>
            </a:r>
            <a:endParaRPr b="1" sz="1000">
              <a:solidFill>
                <a:schemeClr val="accent1"/>
              </a:solidFill>
              <a:latin typeface="Inter"/>
              <a:ea typeface="Inter"/>
              <a:cs typeface="Inter"/>
              <a:sym typeface="Inter"/>
            </a:endParaRPr>
          </a:p>
        </p:txBody>
      </p:sp>
      <p:sp>
        <p:nvSpPr>
          <p:cNvPr id="164" name="Google Shape;164;p30"/>
          <p:cNvSpPr txBox="1"/>
          <p:nvPr/>
        </p:nvSpPr>
        <p:spPr>
          <a:xfrm>
            <a:off x="338625" y="4710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65" name="Google Shape;165;p30"/>
          <p:cNvSpPr/>
          <p:nvPr/>
        </p:nvSpPr>
        <p:spPr>
          <a:xfrm>
            <a:off x="764900" y="7052625"/>
            <a:ext cx="1392000" cy="2934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9" name="Shape 169"/>
        <p:cNvGrpSpPr/>
        <p:nvPr/>
      </p:nvGrpSpPr>
      <p:grpSpPr>
        <a:xfrm>
          <a:off x="0" y="0"/>
          <a:ext cx="0" cy="0"/>
          <a:chOff x="0" y="0"/>
          <a:chExt cx="0" cy="0"/>
        </a:xfrm>
      </p:grpSpPr>
      <p:sp>
        <p:nvSpPr>
          <p:cNvPr id="170" name="Google Shape;170;p31"/>
          <p:cNvSpPr txBox="1"/>
          <p:nvPr/>
        </p:nvSpPr>
        <p:spPr>
          <a:xfrm>
            <a:off x="0" y="0"/>
            <a:ext cx="7315200" cy="625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800">
                <a:solidFill>
                  <a:schemeClr val="dk1"/>
                </a:solidFill>
                <a:latin typeface="Halant"/>
                <a:ea typeface="Halant"/>
                <a:cs typeface="Halant"/>
                <a:sym typeface="Halant"/>
              </a:rPr>
              <a:t>The Significance of Canals (Exemplar)</a:t>
            </a:r>
            <a:endParaRPr sz="1800">
              <a:solidFill>
                <a:schemeClr val="dk1"/>
              </a:solidFill>
              <a:latin typeface="Halant"/>
              <a:ea typeface="Halant"/>
              <a:cs typeface="Halant"/>
              <a:sym typeface="Halant"/>
            </a:endParaRPr>
          </a:p>
        </p:txBody>
      </p:sp>
      <p:pic>
        <p:nvPicPr>
          <p:cNvPr id="171" name="Google Shape;171;p31"/>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72" name="Google Shape;172;p31"/>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73" name="Google Shape;173;p31"/>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74" name="Google Shape;174;p31"/>
          <p:cNvPicPr preferRelativeResize="0"/>
          <p:nvPr/>
        </p:nvPicPr>
        <p:blipFill>
          <a:blip r:embed="rId4">
            <a:alphaModFix/>
          </a:blip>
          <a:stretch>
            <a:fillRect/>
          </a:stretch>
        </p:blipFill>
        <p:spPr>
          <a:xfrm>
            <a:off x="213159" y="73235"/>
            <a:ext cx="768389" cy="318629"/>
          </a:xfrm>
          <a:prstGeom prst="rect">
            <a:avLst/>
          </a:prstGeom>
          <a:noFill/>
          <a:ln>
            <a:noFill/>
          </a:ln>
        </p:spPr>
      </p:pic>
      <p:sp>
        <p:nvSpPr>
          <p:cNvPr id="175" name="Google Shape;175;p31"/>
          <p:cNvSpPr txBox="1"/>
          <p:nvPr/>
        </p:nvSpPr>
        <p:spPr>
          <a:xfrm>
            <a:off x="359100" y="618575"/>
            <a:ext cx="6625800" cy="7802400"/>
          </a:xfrm>
          <a:prstGeom prst="rect">
            <a:avLst/>
          </a:prstGeom>
          <a:noFill/>
          <a:ln>
            <a:noFill/>
          </a:ln>
        </p:spPr>
        <p:txBody>
          <a:bodyPr anchorCtr="0" anchor="t" bIns="86450" lIns="86450" spcFirstLastPara="1" rIns="86450" wrap="square" tIns="86450">
            <a:spAutoFit/>
          </a:bodyPr>
          <a:lstStyle/>
          <a:p>
            <a:pPr indent="0" lvl="0" marL="0" rtl="0" algn="l">
              <a:lnSpc>
                <a:spcPct val="115000"/>
              </a:lnSpc>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Instructions:</a:t>
            </a:r>
            <a:r>
              <a:rPr lang="en" sz="1100">
                <a:solidFill>
                  <a:schemeClr val="dk1"/>
                </a:solidFill>
                <a:latin typeface="Halant"/>
                <a:ea typeface="Halant"/>
                <a:cs typeface="Halant"/>
                <a:sym typeface="Halant"/>
              </a:rPr>
              <a:t> Answer the questions as you view the topic materials. All students must complete Topic 1, then choose either topic 2 or 3.</a:t>
            </a:r>
            <a:endParaRPr sz="11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100">
                <a:solidFill>
                  <a:schemeClr val="dk1"/>
                </a:solidFill>
                <a:latin typeface="Inter"/>
                <a:ea typeface="Inter"/>
                <a:cs typeface="Inter"/>
                <a:sym typeface="Inter"/>
              </a:rPr>
              <a:t>Topic</a:t>
            </a:r>
            <a:r>
              <a:rPr b="1" lang="en" sz="1100">
                <a:solidFill>
                  <a:schemeClr val="dk1"/>
                </a:solidFill>
                <a:latin typeface="Inter"/>
                <a:ea typeface="Inter"/>
                <a:cs typeface="Inter"/>
                <a:sym typeface="Inter"/>
              </a:rPr>
              <a:t> 1- History &amp; Culture (ALL STUDENTS)</a:t>
            </a:r>
            <a:endParaRPr b="1" sz="11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i="1" lang="en" sz="1100">
                <a:solidFill>
                  <a:schemeClr val="dk1"/>
                </a:solidFill>
                <a:latin typeface="Inter"/>
                <a:ea typeface="Inter"/>
                <a:cs typeface="Inter"/>
                <a:sym typeface="Inter"/>
              </a:rPr>
              <a:t>What can the history and culture of the canals tell us about work, family, and everyday life in 19th century America?</a:t>
            </a:r>
            <a:endParaRPr i="1"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i="1" sz="1100">
              <a:solidFill>
                <a:schemeClr val="dk1"/>
              </a:solidFill>
              <a:latin typeface="Inter"/>
              <a:ea typeface="Inter"/>
              <a:cs typeface="Inter"/>
              <a:sym typeface="Inter"/>
            </a:endParaRPr>
          </a:p>
          <a:p>
            <a:pPr indent="-285750" lvl="0" marL="431800" rtl="0" algn="l">
              <a:lnSpc>
                <a:spcPct val="100000"/>
              </a:lnSpc>
              <a:spcBef>
                <a:spcPts val="0"/>
              </a:spcBef>
              <a:spcAft>
                <a:spcPts val="0"/>
              </a:spcAft>
              <a:buClr>
                <a:schemeClr val="dk1"/>
              </a:buClr>
              <a:buSzPts val="1100"/>
              <a:buFont typeface="Inter"/>
              <a:buAutoNum type="arabicPeriod"/>
            </a:pPr>
            <a:r>
              <a:rPr b="1" lang="en" sz="1100">
                <a:solidFill>
                  <a:schemeClr val="dk1"/>
                </a:solidFill>
                <a:latin typeface="Inter"/>
                <a:ea typeface="Inter"/>
                <a:cs typeface="Inter"/>
                <a:sym typeface="Inter"/>
              </a:rPr>
              <a:t>Background and Role of George Washington: </a:t>
            </a:r>
            <a:r>
              <a:rPr lang="en" sz="1100">
                <a:solidFill>
                  <a:schemeClr val="dk1"/>
                </a:solidFill>
                <a:latin typeface="Inter"/>
                <a:ea typeface="Inter"/>
                <a:cs typeface="Inter"/>
                <a:sym typeface="Inter"/>
              </a:rPr>
              <a:t>Read about the </a:t>
            </a:r>
            <a:r>
              <a:rPr lang="en" sz="1100" u="sng">
                <a:solidFill>
                  <a:schemeClr val="hlink"/>
                </a:solidFill>
                <a:latin typeface="Inter"/>
                <a:ea typeface="Inter"/>
                <a:cs typeface="Inter"/>
                <a:sym typeface="Inter"/>
                <a:hlinkClick r:id="rId5"/>
              </a:rPr>
              <a:t>Patowmack Canal</a:t>
            </a:r>
            <a:r>
              <a:rPr lang="en" sz="1100">
                <a:solidFill>
                  <a:schemeClr val="dk1"/>
                </a:solidFill>
                <a:latin typeface="Inter"/>
                <a:ea typeface="Inter"/>
                <a:cs typeface="Inter"/>
                <a:sym typeface="Inter"/>
              </a:rPr>
              <a:t> (a predecessor to the C&amp;O Canal).</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Why did George Washington want to develop a canal system?</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rPr b="1" lang="en" sz="1100">
                <a:solidFill>
                  <a:srgbClr val="E95C3D"/>
                </a:solidFill>
                <a:latin typeface="Inter"/>
                <a:ea typeface="Inter"/>
                <a:cs typeface="Inter"/>
                <a:sym typeface="Inter"/>
              </a:rPr>
              <a:t>George Washington wanted to develop transportation routes from the eastern seaboard to the western territories as part of a broader strategy to unite the new country and promote economic growth.</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What leadership role did George Washington play in the planning and construction of the Patowmack Canal?</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rPr b="1" lang="en" sz="1100">
                <a:solidFill>
                  <a:srgbClr val="E95C3D"/>
                </a:solidFill>
                <a:latin typeface="Inter"/>
                <a:ea typeface="Inter"/>
                <a:cs typeface="Inter"/>
                <a:sym typeface="Inter"/>
              </a:rPr>
              <a:t>George Washington was elected the first president of the Patowmack Company in May 1785. He often visited construction sites to observe and direct the work until he resigned in 1789 to become the first President of the United States.</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How did efforts to build the Patowmack Canal influence the movement toward creating the U.S. Constitution?</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rPr b="1" lang="en" sz="1100">
                <a:solidFill>
                  <a:srgbClr val="E95C3D"/>
                </a:solidFill>
                <a:latin typeface="Inter"/>
                <a:ea typeface="Inter"/>
                <a:cs typeface="Inter"/>
                <a:sym typeface="Inter"/>
              </a:rPr>
              <a:t>The canal project led to the Mount Vernon Conference in 1785 and then the Annapolis Convention in 1786, where states discussed commercial cooperation. These meetings highlighted the need for a stronger central government and helped lead to the Constitutional Convention of 1787.</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How did the Patowmack Canal influence the development of the C&amp;O Canal?</a:t>
            </a:r>
            <a:br>
              <a:rPr lang="en" sz="1100">
                <a:solidFill>
                  <a:schemeClr val="dk1"/>
                </a:solidFill>
                <a:latin typeface="Inter"/>
                <a:ea typeface="Inter"/>
                <a:cs typeface="Inter"/>
                <a:sym typeface="Inter"/>
              </a:rPr>
            </a:br>
            <a:r>
              <a:rPr b="1" lang="en" sz="1100">
                <a:solidFill>
                  <a:srgbClr val="E95C3D"/>
                </a:solidFill>
                <a:latin typeface="Inter"/>
                <a:ea typeface="Inter"/>
                <a:cs typeface="Inter"/>
                <a:sym typeface="Inter"/>
              </a:rPr>
              <a:t>The Patowmack Canal served as a predecessor to the Chesapeake and Ohio (C&amp;O) Canal. In the 1820s, political leaders called for a new canal to further connect the Chesapeake Bay to the Ohio River. After the C&amp;O Canal was chartered in 1825, it took over the Patowmack Canal and operated it until 1830, when the locks were dismantled.</a:t>
            </a:r>
            <a:br>
              <a:rPr lang="en" sz="1100">
                <a:solidFill>
                  <a:schemeClr val="dk1"/>
                </a:solidFill>
                <a:latin typeface="Inter"/>
                <a:ea typeface="Inter"/>
                <a:cs typeface="Inter"/>
                <a:sym typeface="Inter"/>
              </a:rPr>
            </a:br>
            <a:endParaRPr sz="1100">
              <a:solidFill>
                <a:schemeClr val="dk1"/>
              </a:solidFill>
              <a:latin typeface="Inter"/>
              <a:ea typeface="Inter"/>
              <a:cs typeface="Inter"/>
              <a:sym typeface="Inter"/>
            </a:endParaRPr>
          </a:p>
          <a:p>
            <a:pPr indent="-285750" lvl="0" marL="431800" rtl="0" algn="l">
              <a:lnSpc>
                <a:spcPct val="100000"/>
              </a:lnSpc>
              <a:spcBef>
                <a:spcPts val="0"/>
              </a:spcBef>
              <a:spcAft>
                <a:spcPts val="0"/>
              </a:spcAft>
              <a:buClr>
                <a:schemeClr val="dk1"/>
              </a:buClr>
              <a:buSzPts val="1100"/>
              <a:buFont typeface="Inter"/>
              <a:buAutoNum type="arabicPeriod"/>
            </a:pPr>
            <a:r>
              <a:rPr b="1" lang="en" sz="1100">
                <a:solidFill>
                  <a:schemeClr val="dk1"/>
                </a:solidFill>
                <a:latin typeface="Inter"/>
                <a:ea typeface="Inter"/>
                <a:cs typeface="Inter"/>
                <a:sym typeface="Inter"/>
              </a:rPr>
              <a:t>The Need for Canals: </a:t>
            </a:r>
            <a:r>
              <a:rPr lang="en" sz="1100">
                <a:solidFill>
                  <a:schemeClr val="dk1"/>
                </a:solidFill>
                <a:latin typeface="Inter"/>
                <a:ea typeface="Inter"/>
                <a:cs typeface="Inter"/>
                <a:sym typeface="Inter"/>
              </a:rPr>
              <a:t>Read about </a:t>
            </a:r>
            <a:r>
              <a:rPr lang="en" sz="1100" u="sng">
                <a:solidFill>
                  <a:schemeClr val="hlink"/>
                </a:solidFill>
                <a:latin typeface="Inter"/>
                <a:ea typeface="Inter"/>
                <a:cs typeface="Inter"/>
                <a:sym typeface="Inter"/>
                <a:hlinkClick r:id="rId6"/>
              </a:rPr>
              <a:t>Lumber Shortages and Two-Way Navigation</a:t>
            </a:r>
            <a:r>
              <a:rPr lang="en" sz="1100">
                <a:solidFill>
                  <a:schemeClr val="dk1"/>
                </a:solidFill>
                <a:latin typeface="Inter"/>
                <a:ea typeface="Inter"/>
                <a:cs typeface="Inter"/>
                <a:sym typeface="Inter"/>
              </a:rPr>
              <a:t>.</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Explain the problem of the lumber shortage.</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rPr b="1" lang="en" sz="1100">
                <a:solidFill>
                  <a:srgbClr val="E95C3D"/>
                </a:solidFill>
                <a:latin typeface="Inter"/>
                <a:ea typeface="Inter"/>
                <a:cs typeface="Inter"/>
                <a:sym typeface="Inter"/>
              </a:rPr>
              <a:t>Single-use coal arks were built for each trip and dismantled after use, requiring large amounts of timber. This led to rapid deforestation in the Lehigh Gorge and Pocono regions, making the system unsustainable.</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Why was two-way navigation by a canal a significant economic improvement?</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rPr b="1" lang="en" sz="1100">
                <a:solidFill>
                  <a:srgbClr val="E95C3D"/>
                </a:solidFill>
                <a:latin typeface="Inter"/>
                <a:ea typeface="Inter"/>
                <a:cs typeface="Inter"/>
                <a:sym typeface="Inter"/>
              </a:rPr>
              <a:t>Two-way navigation allowed boats to return upstream, reducing the need to build new boats each trip. This saved lumber and made coal transport more efficient and cost-effective.</a:t>
            </a:r>
            <a:endParaRPr sz="1100">
              <a:solidFill>
                <a:schemeClr val="dk1"/>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9" name="Shape 179"/>
        <p:cNvGrpSpPr/>
        <p:nvPr/>
      </p:nvGrpSpPr>
      <p:grpSpPr>
        <a:xfrm>
          <a:off x="0" y="0"/>
          <a:ext cx="0" cy="0"/>
          <a:chOff x="0" y="0"/>
          <a:chExt cx="0" cy="0"/>
        </a:xfrm>
      </p:grpSpPr>
      <p:sp>
        <p:nvSpPr>
          <p:cNvPr id="180" name="Google Shape;180;p32"/>
          <p:cNvSpPr txBox="1"/>
          <p:nvPr/>
        </p:nvSpPr>
        <p:spPr>
          <a:xfrm>
            <a:off x="0" y="0"/>
            <a:ext cx="7315200" cy="625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800">
                <a:solidFill>
                  <a:schemeClr val="dk1"/>
                </a:solidFill>
                <a:latin typeface="Halant"/>
                <a:ea typeface="Halant"/>
                <a:cs typeface="Halant"/>
                <a:sym typeface="Halant"/>
              </a:rPr>
              <a:t>The Significance of Canals (Exemplar)</a:t>
            </a:r>
            <a:endParaRPr sz="1800">
              <a:solidFill>
                <a:schemeClr val="dk1"/>
              </a:solidFill>
              <a:latin typeface="Halant"/>
              <a:ea typeface="Halant"/>
              <a:cs typeface="Halant"/>
              <a:sym typeface="Halant"/>
            </a:endParaRPr>
          </a:p>
        </p:txBody>
      </p:sp>
      <p:pic>
        <p:nvPicPr>
          <p:cNvPr id="181" name="Google Shape;181;p32"/>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82" name="Google Shape;182;p32"/>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83" name="Google Shape;183;p32"/>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84" name="Google Shape;184;p32"/>
          <p:cNvPicPr preferRelativeResize="0"/>
          <p:nvPr/>
        </p:nvPicPr>
        <p:blipFill>
          <a:blip r:embed="rId4">
            <a:alphaModFix/>
          </a:blip>
          <a:stretch>
            <a:fillRect/>
          </a:stretch>
        </p:blipFill>
        <p:spPr>
          <a:xfrm>
            <a:off x="213159" y="73235"/>
            <a:ext cx="768389" cy="318629"/>
          </a:xfrm>
          <a:prstGeom prst="rect">
            <a:avLst/>
          </a:prstGeom>
          <a:noFill/>
          <a:ln>
            <a:noFill/>
          </a:ln>
        </p:spPr>
      </p:pic>
      <p:sp>
        <p:nvSpPr>
          <p:cNvPr id="185" name="Google Shape;185;p32"/>
          <p:cNvSpPr txBox="1"/>
          <p:nvPr/>
        </p:nvSpPr>
        <p:spPr>
          <a:xfrm>
            <a:off x="359100" y="618575"/>
            <a:ext cx="6625800" cy="8566800"/>
          </a:xfrm>
          <a:prstGeom prst="rect">
            <a:avLst/>
          </a:prstGeom>
          <a:noFill/>
          <a:ln>
            <a:noFill/>
          </a:ln>
        </p:spPr>
        <p:txBody>
          <a:bodyPr anchorCtr="0" anchor="t" bIns="86450" lIns="86450" spcFirstLastPara="1" rIns="86450" wrap="square" tIns="86450">
            <a:spAutoFit/>
          </a:bodyPr>
          <a:lstStyle/>
          <a:p>
            <a:pPr indent="0" lvl="0" marL="0" rtl="0" algn="l">
              <a:lnSpc>
                <a:spcPct val="115000"/>
              </a:lnSpc>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Instructions:</a:t>
            </a:r>
            <a:r>
              <a:rPr lang="en" sz="1100">
                <a:solidFill>
                  <a:schemeClr val="dk1"/>
                </a:solidFill>
                <a:latin typeface="Halant"/>
                <a:ea typeface="Halant"/>
                <a:cs typeface="Halant"/>
                <a:sym typeface="Halant"/>
              </a:rPr>
              <a:t> Answer the questions as you view the topic materials. All students must complete Topic 1, then choose either topic 2 or 3.</a:t>
            </a:r>
            <a:endParaRPr sz="11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100">
                <a:solidFill>
                  <a:schemeClr val="dk1"/>
                </a:solidFill>
                <a:latin typeface="Inter"/>
                <a:ea typeface="Inter"/>
                <a:cs typeface="Inter"/>
                <a:sym typeface="Inter"/>
              </a:rPr>
              <a:t>Topic</a:t>
            </a:r>
            <a:r>
              <a:rPr b="1" lang="en" sz="1100">
                <a:solidFill>
                  <a:schemeClr val="dk1"/>
                </a:solidFill>
                <a:latin typeface="Inter"/>
                <a:ea typeface="Inter"/>
                <a:cs typeface="Inter"/>
                <a:sym typeface="Inter"/>
              </a:rPr>
              <a:t> 1- History &amp; Culture (ALL STUDENTS)</a:t>
            </a:r>
            <a:endParaRPr b="1" sz="11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i="1" lang="en" sz="1100">
                <a:solidFill>
                  <a:schemeClr val="dk1"/>
                </a:solidFill>
                <a:latin typeface="Inter"/>
                <a:ea typeface="Inter"/>
                <a:cs typeface="Inter"/>
                <a:sym typeface="Inter"/>
              </a:rPr>
              <a:t>What can the history and culture of the canals tell us about work, family, and everyday life in 19th century America?</a:t>
            </a:r>
            <a:endParaRPr i="1"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i="1" sz="1100">
              <a:solidFill>
                <a:schemeClr val="dk1"/>
              </a:solidFill>
              <a:latin typeface="Inter"/>
              <a:ea typeface="Inter"/>
              <a:cs typeface="Inter"/>
              <a:sym typeface="Inter"/>
            </a:endParaRPr>
          </a:p>
          <a:p>
            <a:pPr indent="-285750" lvl="0" marL="431800" rtl="0" algn="l">
              <a:lnSpc>
                <a:spcPct val="100000"/>
              </a:lnSpc>
              <a:spcBef>
                <a:spcPts val="0"/>
              </a:spcBef>
              <a:spcAft>
                <a:spcPts val="0"/>
              </a:spcAft>
              <a:buClr>
                <a:schemeClr val="dk1"/>
              </a:buClr>
              <a:buSzPts val="1100"/>
              <a:buFont typeface="Inter"/>
              <a:buAutoNum type="arabicPeriod" startAt="3"/>
            </a:pPr>
            <a:r>
              <a:rPr b="1" lang="en" sz="1100">
                <a:solidFill>
                  <a:schemeClr val="dk1"/>
                </a:solidFill>
                <a:latin typeface="Inter"/>
                <a:ea typeface="Inter"/>
                <a:cs typeface="Inter"/>
                <a:sym typeface="Inter"/>
              </a:rPr>
              <a:t>Building of the C&amp;O Canal: </a:t>
            </a:r>
            <a:r>
              <a:rPr lang="en" sz="1100">
                <a:solidFill>
                  <a:schemeClr val="dk1"/>
                </a:solidFill>
                <a:latin typeface="Inter"/>
                <a:ea typeface="Inter"/>
                <a:cs typeface="Inter"/>
                <a:sym typeface="Inter"/>
              </a:rPr>
              <a:t>Read about the </a:t>
            </a:r>
            <a:r>
              <a:rPr lang="en" sz="1100" u="sng">
                <a:solidFill>
                  <a:schemeClr val="hlink"/>
                </a:solidFill>
                <a:latin typeface="Inter"/>
                <a:ea typeface="Inter"/>
                <a:cs typeface="Inter"/>
                <a:sym typeface="Inter"/>
                <a:hlinkClick r:id="rId5"/>
              </a:rPr>
              <a:t>construction of the canal.</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What were some of the challenges faced during the construction of the C&amp;O canal?</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rPr b="1" lang="en" sz="1100">
                <a:solidFill>
                  <a:srgbClr val="E95C3D"/>
                </a:solidFill>
                <a:latin typeface="Inter"/>
                <a:ea typeface="Inter"/>
                <a:cs typeface="Inter"/>
                <a:sym typeface="Inter"/>
              </a:rPr>
              <a:t>Construction was delayed by rocky terrain, labor shortages, landowner disputes, legal battles with the B&amp;O Railroad, inflation, labor unrest, and the financial panic of 1837.</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What were some of the major goods shipped along the route?</a:t>
            </a:r>
            <a:endParaRPr sz="1100">
              <a:solidFill>
                <a:schemeClr val="dk1"/>
              </a:solidFill>
              <a:latin typeface="Inter"/>
              <a:ea typeface="Inter"/>
              <a:cs typeface="Inter"/>
              <a:sym typeface="Inter"/>
            </a:endParaRPr>
          </a:p>
          <a:p>
            <a:pPr indent="0" lvl="0" marL="863600" rtl="0" algn="l">
              <a:spcBef>
                <a:spcPts val="0"/>
              </a:spcBef>
              <a:spcAft>
                <a:spcPts val="0"/>
              </a:spcAft>
              <a:buNone/>
            </a:pPr>
            <a:r>
              <a:rPr b="1" lang="en" sz="1100">
                <a:solidFill>
                  <a:srgbClr val="E95C3D"/>
                </a:solidFill>
                <a:latin typeface="Inter"/>
                <a:ea typeface="Inter"/>
                <a:cs typeface="Inter"/>
                <a:sym typeface="Inter"/>
              </a:rPr>
              <a:t>The canal carried coal, flour, grain, building stone, whiskey, and other goods, especially as it reached western Maryland and Cumberland.</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What were the factors that contributed to a decline in the usage of the canal?</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rPr b="1" lang="en" sz="1100">
                <a:solidFill>
                  <a:srgbClr val="E95C3D"/>
                </a:solidFill>
                <a:latin typeface="Inter"/>
                <a:ea typeface="Inter"/>
                <a:cs typeface="Inter"/>
                <a:sym typeface="Inter"/>
              </a:rPr>
              <a:t>The rise of the B&amp;O Railroad, economic depressions in the 1870s, and severe floods in 1877, 1886, and 1924 led to reduced trade and ultimately ended the canal’s operation.</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85750" lvl="0" marL="431800" rtl="0" algn="l">
              <a:lnSpc>
                <a:spcPct val="100000"/>
              </a:lnSpc>
              <a:spcBef>
                <a:spcPts val="0"/>
              </a:spcBef>
              <a:spcAft>
                <a:spcPts val="0"/>
              </a:spcAft>
              <a:buClr>
                <a:schemeClr val="dk1"/>
              </a:buClr>
              <a:buSzPts val="1100"/>
              <a:buFont typeface="Inter"/>
              <a:buAutoNum type="arabicPeriod" startAt="3"/>
            </a:pPr>
            <a:r>
              <a:rPr b="1" lang="en" sz="1100">
                <a:solidFill>
                  <a:schemeClr val="dk1"/>
                </a:solidFill>
                <a:latin typeface="Inter"/>
                <a:ea typeface="Inter"/>
                <a:cs typeface="Inter"/>
                <a:sym typeface="Inter"/>
              </a:rPr>
              <a:t>Running the Canal: </a:t>
            </a:r>
            <a:r>
              <a:rPr lang="en" sz="1100">
                <a:solidFill>
                  <a:schemeClr val="dk1"/>
                </a:solidFill>
                <a:latin typeface="Inter"/>
                <a:ea typeface="Inter"/>
                <a:cs typeface="Inter"/>
                <a:sym typeface="Inter"/>
              </a:rPr>
              <a:t>Read about </a:t>
            </a:r>
            <a:r>
              <a:rPr lang="en" sz="1100" u="sng">
                <a:solidFill>
                  <a:schemeClr val="hlink"/>
                </a:solidFill>
                <a:latin typeface="Inter"/>
                <a:ea typeface="Inter"/>
                <a:cs typeface="Inter"/>
                <a:sym typeface="Inter"/>
                <a:hlinkClick r:id="rId6"/>
              </a:rPr>
              <a:t>canal operations.</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Describe the family quarters on a boat.</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rPr b="1" lang="en" sz="1100">
                <a:solidFill>
                  <a:srgbClr val="E95C3D"/>
                </a:solidFill>
                <a:latin typeface="Inter"/>
                <a:ea typeface="Inter"/>
                <a:cs typeface="Inter"/>
                <a:sym typeface="Inter"/>
              </a:rPr>
              <a:t>The family lived in a small 12'x12' cabin that included bunk beds with hay mattresses, a coal-burning stove, a table, and a cupboard. It provided the basic necessities during the long journey.</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What was the role of the lock tender?</a:t>
            </a:r>
            <a:endParaRPr sz="1100">
              <a:solidFill>
                <a:schemeClr val="dk1"/>
              </a:solidFill>
              <a:latin typeface="Inter"/>
              <a:ea typeface="Inter"/>
              <a:cs typeface="Inter"/>
              <a:sym typeface="Inter"/>
            </a:endParaRPr>
          </a:p>
          <a:p>
            <a:pPr indent="0" lvl="0" marL="863600" rtl="0" algn="l">
              <a:spcBef>
                <a:spcPts val="0"/>
              </a:spcBef>
              <a:spcAft>
                <a:spcPts val="0"/>
              </a:spcAft>
              <a:buNone/>
            </a:pPr>
            <a:r>
              <a:rPr b="1" lang="en" sz="1100">
                <a:solidFill>
                  <a:srgbClr val="E95C3D"/>
                </a:solidFill>
                <a:latin typeface="Inter"/>
                <a:ea typeface="Inter"/>
                <a:cs typeface="Inter"/>
                <a:sym typeface="Inter"/>
              </a:rPr>
              <a:t>Lock tenders lived beside the locks and worked long hours to operate them, responding to boat horns and helping boats pass through at all hours of the day and night.</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How did the construction of the canal benefit local landowners and workers?</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rPr b="1" lang="en" sz="1100">
                <a:solidFill>
                  <a:srgbClr val="E95C3D"/>
                </a:solidFill>
                <a:latin typeface="Inter"/>
                <a:ea typeface="Inter"/>
                <a:cs typeface="Inter"/>
                <a:sym typeface="Inter"/>
              </a:rPr>
              <a:t>Landowners profited from selling land and increased property values. Workers gained jobs in construction and related industries, and local businesses grew by providing food, shelter, and materials to the growing workforce.</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85750" lvl="0" marL="431800" rtl="0" algn="l">
              <a:lnSpc>
                <a:spcPct val="100000"/>
              </a:lnSpc>
              <a:spcBef>
                <a:spcPts val="0"/>
              </a:spcBef>
              <a:spcAft>
                <a:spcPts val="0"/>
              </a:spcAft>
              <a:buClr>
                <a:schemeClr val="dk1"/>
              </a:buClr>
              <a:buSzPts val="1100"/>
              <a:buFont typeface="Inter"/>
              <a:buAutoNum type="arabicPeriod" startAt="3"/>
            </a:pPr>
            <a:r>
              <a:rPr b="1" lang="en" sz="1100">
                <a:solidFill>
                  <a:schemeClr val="dk1"/>
                </a:solidFill>
                <a:latin typeface="Inter"/>
                <a:ea typeface="Inter"/>
                <a:cs typeface="Inter"/>
                <a:sym typeface="Inter"/>
              </a:rPr>
              <a:t>People of the Canal: </a:t>
            </a:r>
            <a:r>
              <a:rPr lang="en" sz="1100">
                <a:solidFill>
                  <a:schemeClr val="dk1"/>
                </a:solidFill>
                <a:latin typeface="Inter"/>
                <a:ea typeface="Inter"/>
                <a:cs typeface="Inter"/>
                <a:sym typeface="Inter"/>
              </a:rPr>
              <a:t>Read one of the </a:t>
            </a:r>
            <a:r>
              <a:rPr lang="en" sz="1100" u="sng">
                <a:solidFill>
                  <a:schemeClr val="hlink"/>
                </a:solidFill>
                <a:latin typeface="Inter"/>
                <a:ea typeface="Inter"/>
                <a:cs typeface="Inter"/>
                <a:sym typeface="Inter"/>
                <a:hlinkClick r:id="rId7"/>
              </a:rPr>
              <a:t>canaller interviews</a:t>
            </a:r>
            <a:r>
              <a:rPr lang="en" sz="1100">
                <a:solidFill>
                  <a:schemeClr val="dk1"/>
                </a:solidFill>
                <a:latin typeface="Inter"/>
                <a:ea typeface="Inter"/>
                <a:cs typeface="Inter"/>
                <a:sym typeface="Inter"/>
              </a:rPr>
              <a:t>.</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Circle the interview you read:</a:t>
            </a:r>
            <a:endParaRPr sz="1100">
              <a:solidFill>
                <a:schemeClr val="dk1"/>
              </a:solidFill>
              <a:latin typeface="Inter"/>
              <a:ea typeface="Inter"/>
              <a:cs typeface="Inter"/>
              <a:sym typeface="Inter"/>
            </a:endParaRPr>
          </a:p>
          <a:p>
            <a:pPr indent="-285750" lvl="2" marL="1295400" rtl="0" algn="l">
              <a:lnSpc>
                <a:spcPct val="100000"/>
              </a:lnSpc>
              <a:spcBef>
                <a:spcPts val="0"/>
              </a:spcBef>
              <a:spcAft>
                <a:spcPts val="0"/>
              </a:spcAft>
              <a:buClr>
                <a:schemeClr val="dk1"/>
              </a:buClr>
              <a:buSzPts val="1100"/>
              <a:buFont typeface="Inter"/>
              <a:buAutoNum type="romanLcPeriod"/>
            </a:pPr>
            <a:r>
              <a:rPr lang="en" sz="1100">
                <a:solidFill>
                  <a:schemeClr val="dk1"/>
                </a:solidFill>
                <a:latin typeface="Inter"/>
                <a:ea typeface="Inter"/>
                <a:cs typeface="Inter"/>
                <a:sym typeface="Inter"/>
              </a:rPr>
              <a:t>Lambie Benner &amp; Boogie Grove</a:t>
            </a:r>
            <a:endParaRPr sz="1100">
              <a:solidFill>
                <a:schemeClr val="dk1"/>
              </a:solidFill>
              <a:latin typeface="Inter"/>
              <a:ea typeface="Inter"/>
              <a:cs typeface="Inter"/>
              <a:sym typeface="Inter"/>
            </a:endParaRPr>
          </a:p>
          <a:p>
            <a:pPr indent="-285750" lvl="2" marL="1295400" rtl="0" algn="l">
              <a:lnSpc>
                <a:spcPct val="100000"/>
              </a:lnSpc>
              <a:spcBef>
                <a:spcPts val="1000"/>
              </a:spcBef>
              <a:spcAft>
                <a:spcPts val="0"/>
              </a:spcAft>
              <a:buClr>
                <a:schemeClr val="dk1"/>
              </a:buClr>
              <a:buSzPts val="1100"/>
              <a:buFont typeface="Inter"/>
              <a:buAutoNum type="romanLcPeriod"/>
            </a:pPr>
            <a:r>
              <a:rPr lang="en" sz="1100">
                <a:solidFill>
                  <a:schemeClr val="dk1"/>
                </a:solidFill>
                <a:latin typeface="Inter"/>
                <a:ea typeface="Inter"/>
                <a:cs typeface="Inter"/>
                <a:sym typeface="Inter"/>
              </a:rPr>
              <a:t>Theodore Hebb</a:t>
            </a:r>
            <a:endParaRPr sz="1100">
              <a:solidFill>
                <a:schemeClr val="dk1"/>
              </a:solidFill>
              <a:latin typeface="Inter"/>
              <a:ea typeface="Inter"/>
              <a:cs typeface="Inter"/>
              <a:sym typeface="Inter"/>
            </a:endParaRPr>
          </a:p>
          <a:p>
            <a:pPr indent="-285750" lvl="1" marL="863600" rtl="0" algn="l">
              <a:lnSpc>
                <a:spcPct val="100000"/>
              </a:lnSpc>
              <a:spcBef>
                <a:spcPts val="100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What is something you found interesting or surprising about the life of a canaller?</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rPr b="1" lang="en" sz="1100">
                <a:solidFill>
                  <a:srgbClr val="E95C3D"/>
                </a:solidFill>
                <a:latin typeface="Inter"/>
                <a:ea typeface="Inter"/>
                <a:cs typeface="Inter"/>
                <a:sym typeface="Inter"/>
              </a:rPr>
              <a:t>Answers will vary but could include: Kids working alongside their parents; Singing at night; Long workdays; Tiny living spaces: No school for much of the year; Eating turtles, eels and fish; Dangerous sections and drowning; Flood devastation; Rough lifestyle</a:t>
            </a:r>
            <a:endParaRPr b="1" sz="1100">
              <a:solidFill>
                <a:srgbClr val="E95C3D"/>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9" name="Shape 189"/>
        <p:cNvGrpSpPr/>
        <p:nvPr/>
      </p:nvGrpSpPr>
      <p:grpSpPr>
        <a:xfrm>
          <a:off x="0" y="0"/>
          <a:ext cx="0" cy="0"/>
          <a:chOff x="0" y="0"/>
          <a:chExt cx="0" cy="0"/>
        </a:xfrm>
      </p:grpSpPr>
      <p:sp>
        <p:nvSpPr>
          <p:cNvPr id="190" name="Google Shape;190;p33"/>
          <p:cNvSpPr txBox="1"/>
          <p:nvPr/>
        </p:nvSpPr>
        <p:spPr>
          <a:xfrm>
            <a:off x="0" y="0"/>
            <a:ext cx="7315200" cy="625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800">
                <a:solidFill>
                  <a:schemeClr val="dk1"/>
                </a:solidFill>
                <a:latin typeface="Halant"/>
                <a:ea typeface="Halant"/>
                <a:cs typeface="Halant"/>
                <a:sym typeface="Halant"/>
              </a:rPr>
              <a:t>The Significance of Canals (Exemplar)</a:t>
            </a:r>
            <a:endParaRPr sz="1800">
              <a:solidFill>
                <a:schemeClr val="dk1"/>
              </a:solidFill>
              <a:latin typeface="Halant"/>
              <a:ea typeface="Halant"/>
              <a:cs typeface="Halant"/>
              <a:sym typeface="Halant"/>
            </a:endParaRPr>
          </a:p>
        </p:txBody>
      </p:sp>
      <p:pic>
        <p:nvPicPr>
          <p:cNvPr id="191" name="Google Shape;191;p33"/>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92" name="Google Shape;192;p33"/>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93" name="Google Shape;193;p33"/>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94" name="Google Shape;194;p33"/>
          <p:cNvPicPr preferRelativeResize="0"/>
          <p:nvPr/>
        </p:nvPicPr>
        <p:blipFill>
          <a:blip r:embed="rId4">
            <a:alphaModFix/>
          </a:blip>
          <a:stretch>
            <a:fillRect/>
          </a:stretch>
        </p:blipFill>
        <p:spPr>
          <a:xfrm>
            <a:off x="213159" y="73235"/>
            <a:ext cx="768389" cy="318629"/>
          </a:xfrm>
          <a:prstGeom prst="rect">
            <a:avLst/>
          </a:prstGeom>
          <a:noFill/>
          <a:ln>
            <a:noFill/>
          </a:ln>
        </p:spPr>
      </p:pic>
      <p:sp>
        <p:nvSpPr>
          <p:cNvPr id="195" name="Google Shape;195;p33"/>
          <p:cNvSpPr txBox="1"/>
          <p:nvPr/>
        </p:nvSpPr>
        <p:spPr>
          <a:xfrm>
            <a:off x="359100" y="618575"/>
            <a:ext cx="6625800" cy="4585200"/>
          </a:xfrm>
          <a:prstGeom prst="rect">
            <a:avLst/>
          </a:prstGeom>
          <a:noFill/>
          <a:ln>
            <a:noFill/>
          </a:ln>
        </p:spPr>
        <p:txBody>
          <a:bodyPr anchorCtr="0" anchor="t" bIns="86450" lIns="86450" spcFirstLastPara="1" rIns="86450" wrap="square" tIns="86450">
            <a:spAutoFit/>
          </a:bodyPr>
          <a:lstStyle/>
          <a:p>
            <a:pPr indent="0" lvl="0" marL="0" rtl="0" algn="l">
              <a:lnSpc>
                <a:spcPct val="115000"/>
              </a:lnSpc>
              <a:spcBef>
                <a:spcPts val="0"/>
              </a:spcBef>
              <a:spcAft>
                <a:spcPts val="0"/>
              </a:spcAft>
              <a:buNone/>
            </a:pPr>
            <a:r>
              <a:rPr b="1" lang="en" sz="1100">
                <a:solidFill>
                  <a:schemeClr val="dk1"/>
                </a:solidFill>
                <a:latin typeface="Halant"/>
                <a:ea typeface="Halant"/>
                <a:cs typeface="Halant"/>
                <a:sym typeface="Halant"/>
              </a:rPr>
              <a:t>Instructions:</a:t>
            </a:r>
            <a:r>
              <a:rPr lang="en" sz="1100">
                <a:solidFill>
                  <a:schemeClr val="dk1"/>
                </a:solidFill>
                <a:latin typeface="Halant"/>
                <a:ea typeface="Halant"/>
                <a:cs typeface="Halant"/>
                <a:sym typeface="Halant"/>
              </a:rPr>
              <a:t> Answer the questions as you view the topic materials. All students must complete Topic 1, then choose either topic 2 or 3.</a:t>
            </a:r>
            <a:endParaRPr sz="11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100">
                <a:solidFill>
                  <a:schemeClr val="dk1"/>
                </a:solidFill>
                <a:latin typeface="Inter"/>
                <a:ea typeface="Inter"/>
                <a:cs typeface="Inter"/>
                <a:sym typeface="Inter"/>
              </a:rPr>
              <a:t>Topic 2- Nature (OPTION 1)</a:t>
            </a:r>
            <a:endParaRPr b="1" sz="11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i="1" lang="en" sz="1100">
                <a:solidFill>
                  <a:schemeClr val="dk1"/>
                </a:solidFill>
                <a:latin typeface="Inter"/>
                <a:ea typeface="Inter"/>
                <a:cs typeface="Inter"/>
                <a:sym typeface="Inter"/>
              </a:rPr>
              <a:t>What can the history and culture of the canals tell us about work, family, and everyday life in 19th century America?</a:t>
            </a:r>
            <a:endParaRPr i="1"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i="1" sz="1100">
              <a:solidFill>
                <a:schemeClr val="dk1"/>
              </a:solidFill>
              <a:latin typeface="Inter"/>
              <a:ea typeface="Inter"/>
              <a:cs typeface="Inter"/>
              <a:sym typeface="Inter"/>
            </a:endParaRPr>
          </a:p>
          <a:p>
            <a:pPr indent="-285750" lvl="0" marL="431800" rtl="0" algn="l">
              <a:lnSpc>
                <a:spcPct val="100000"/>
              </a:lnSpc>
              <a:spcBef>
                <a:spcPts val="0"/>
              </a:spcBef>
              <a:spcAft>
                <a:spcPts val="0"/>
              </a:spcAft>
              <a:buClr>
                <a:schemeClr val="dk1"/>
              </a:buClr>
              <a:buSzPts val="1100"/>
              <a:buFont typeface="Inter"/>
              <a:buAutoNum type="arabicPeriod"/>
            </a:pPr>
            <a:r>
              <a:rPr b="1" lang="en" sz="1100">
                <a:solidFill>
                  <a:schemeClr val="dk1"/>
                </a:solidFill>
                <a:latin typeface="Inter"/>
                <a:ea typeface="Inter"/>
                <a:cs typeface="Inter"/>
                <a:sym typeface="Inter"/>
              </a:rPr>
              <a:t>The National Historic Park: </a:t>
            </a:r>
            <a:r>
              <a:rPr lang="en" sz="1100">
                <a:solidFill>
                  <a:schemeClr val="dk1"/>
                </a:solidFill>
                <a:latin typeface="Inter"/>
                <a:ea typeface="Inter"/>
                <a:cs typeface="Inter"/>
                <a:sym typeface="Inter"/>
              </a:rPr>
              <a:t>Read about the </a:t>
            </a:r>
            <a:r>
              <a:rPr lang="en" sz="1100" u="sng">
                <a:solidFill>
                  <a:schemeClr val="hlink"/>
                </a:solidFill>
                <a:latin typeface="Inter"/>
                <a:ea typeface="Inter"/>
                <a:cs typeface="Inter"/>
                <a:sym typeface="Inter"/>
                <a:hlinkClick r:id="rId5"/>
              </a:rPr>
              <a:t>natural resources and environment</a:t>
            </a:r>
            <a:r>
              <a:rPr lang="en" sz="1100">
                <a:solidFill>
                  <a:schemeClr val="dk1"/>
                </a:solidFill>
                <a:latin typeface="Inter"/>
                <a:ea typeface="Inter"/>
                <a:cs typeface="Inter"/>
                <a:sym typeface="Inter"/>
              </a:rPr>
              <a:t> of the C&amp;O Canal Park.</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Why is the area home to such a wide variety of plants and wildlife?</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rPr b="1" lang="en" sz="1100">
                <a:solidFill>
                  <a:srgbClr val="E95C3D"/>
                </a:solidFill>
                <a:latin typeface="Inter"/>
                <a:ea typeface="Inter"/>
                <a:cs typeface="Inter"/>
                <a:sym typeface="Inter"/>
              </a:rPr>
              <a:t>Because the canal crosses through multiple physiographic regions—like the Atlantic Coastal Plain, Piedmont, Blue Ridge, and Valley and Ridge—it supports a diverse range of habitats. The influence of the Potomac River also contributes to its rich geological, ecological, and biological diversity.</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What two unique natural features are found in the park?</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rPr b="1" lang="en" sz="1100">
                <a:solidFill>
                  <a:srgbClr val="E95C3D"/>
                </a:solidFill>
                <a:latin typeface="Inter"/>
                <a:ea typeface="Inter"/>
                <a:cs typeface="Inter"/>
                <a:sym typeface="Inter"/>
              </a:rPr>
              <a:t>Two unique natural features in the park are Great Falls and limestone caves.</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How does the park contribute to the health of the Chesapeake Bay ecosystem?</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rPr b="1" lang="en" sz="1100">
                <a:solidFill>
                  <a:srgbClr val="E95C3D"/>
                </a:solidFill>
                <a:latin typeface="Inter"/>
                <a:ea typeface="Inter"/>
                <a:cs typeface="Inter"/>
                <a:sym typeface="Inter"/>
              </a:rPr>
              <a:t>The park helps by preserving floodplain forests and wetlands that act like sponges during floods and absorb excess nutrients from runoff, which helps prevent harm to the Potomac River and Chesapeake Bay ecosystems.</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85750" lvl="0" marL="431800" rtl="0" algn="l">
              <a:lnSpc>
                <a:spcPct val="100000"/>
              </a:lnSpc>
              <a:spcBef>
                <a:spcPts val="0"/>
              </a:spcBef>
              <a:spcAft>
                <a:spcPts val="0"/>
              </a:spcAft>
              <a:buClr>
                <a:schemeClr val="dk1"/>
              </a:buClr>
              <a:buSzPts val="1100"/>
              <a:buFont typeface="Inter"/>
              <a:buAutoNum type="arabicPeriod"/>
            </a:pPr>
            <a:r>
              <a:rPr b="1" lang="en" sz="1100">
                <a:solidFill>
                  <a:schemeClr val="dk1"/>
                </a:solidFill>
                <a:latin typeface="Inter"/>
                <a:ea typeface="Inter"/>
                <a:cs typeface="Inter"/>
                <a:sym typeface="Inter"/>
              </a:rPr>
              <a:t>Plants: </a:t>
            </a:r>
            <a:r>
              <a:rPr lang="en" sz="1100">
                <a:solidFill>
                  <a:schemeClr val="dk1"/>
                </a:solidFill>
                <a:latin typeface="Inter"/>
                <a:ea typeface="Inter"/>
                <a:cs typeface="Inter"/>
                <a:sym typeface="Inter"/>
              </a:rPr>
              <a:t>Read about </a:t>
            </a:r>
            <a:r>
              <a:rPr lang="en" sz="1100" u="sng">
                <a:solidFill>
                  <a:schemeClr val="hlink"/>
                </a:solidFill>
                <a:latin typeface="Inter"/>
                <a:ea typeface="Inter"/>
                <a:cs typeface="Inter"/>
                <a:sym typeface="Inter"/>
                <a:hlinkClick r:id="rId6"/>
              </a:rPr>
              <a:t>native trees and shrubs</a:t>
            </a:r>
            <a:r>
              <a:rPr lang="en" sz="1100">
                <a:solidFill>
                  <a:schemeClr val="dk1"/>
                </a:solidFill>
                <a:latin typeface="Inter"/>
                <a:ea typeface="Inter"/>
                <a:cs typeface="Inter"/>
                <a:sym typeface="Inter"/>
              </a:rPr>
              <a:t>, </a:t>
            </a:r>
            <a:r>
              <a:rPr lang="en" sz="1100" u="sng">
                <a:solidFill>
                  <a:schemeClr val="hlink"/>
                </a:solidFill>
                <a:latin typeface="Inter"/>
                <a:ea typeface="Inter"/>
                <a:cs typeface="Inter"/>
                <a:sym typeface="Inter"/>
                <a:hlinkClick r:id="rId7"/>
              </a:rPr>
              <a:t>wildflowers</a:t>
            </a:r>
            <a:r>
              <a:rPr lang="en" sz="1100">
                <a:solidFill>
                  <a:schemeClr val="dk1"/>
                </a:solidFill>
                <a:latin typeface="Inter"/>
                <a:ea typeface="Inter"/>
                <a:cs typeface="Inter"/>
                <a:sym typeface="Inter"/>
              </a:rPr>
              <a:t>, and </a:t>
            </a:r>
            <a:r>
              <a:rPr lang="en" sz="1100" u="sng">
                <a:solidFill>
                  <a:schemeClr val="hlink"/>
                </a:solidFill>
                <a:latin typeface="Inter"/>
                <a:ea typeface="Inter"/>
                <a:cs typeface="Inter"/>
                <a:sym typeface="Inter"/>
                <a:hlinkClick r:id="rId8"/>
              </a:rPr>
              <a:t>non-native plants</a:t>
            </a:r>
            <a:r>
              <a:rPr lang="en" sz="1100">
                <a:solidFill>
                  <a:schemeClr val="dk1"/>
                </a:solidFill>
                <a:latin typeface="Inter"/>
                <a:ea typeface="Inter"/>
                <a:cs typeface="Inter"/>
                <a:sym typeface="Inter"/>
              </a:rPr>
              <a:t> that exist at the park.</a:t>
            </a:r>
            <a:endParaRPr sz="1100">
              <a:solidFill>
                <a:schemeClr val="dk1"/>
              </a:solidFill>
              <a:latin typeface="Inter"/>
              <a:ea typeface="Inter"/>
              <a:cs typeface="Inter"/>
              <a:sym typeface="Inter"/>
            </a:endParaRPr>
          </a:p>
        </p:txBody>
      </p:sp>
      <p:graphicFrame>
        <p:nvGraphicFramePr>
          <p:cNvPr id="196" name="Google Shape;196;p33"/>
          <p:cNvGraphicFramePr/>
          <p:nvPr/>
        </p:nvGraphicFramePr>
        <p:xfrm>
          <a:off x="359100" y="5143500"/>
          <a:ext cx="3000000" cy="3000000"/>
        </p:xfrm>
        <a:graphic>
          <a:graphicData uri="http://schemas.openxmlformats.org/drawingml/2006/table">
            <a:tbl>
              <a:tblPr>
                <a:noFill/>
                <a:tableStyleId>{C2139229-892B-4569-A76B-651069956DF9}</a:tableStyleId>
              </a:tblPr>
              <a:tblGrid>
                <a:gridCol w="1189725"/>
                <a:gridCol w="1812025"/>
                <a:gridCol w="1812025"/>
                <a:gridCol w="1812025"/>
              </a:tblGrid>
              <a:tr h="381000">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100">
                          <a:latin typeface="Inter"/>
                          <a:ea typeface="Inter"/>
                          <a:cs typeface="Inter"/>
                          <a:sym typeface="Inter"/>
                        </a:rPr>
                        <a:t>Native Trees and Shrubs</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100">
                          <a:latin typeface="Inter"/>
                          <a:ea typeface="Inter"/>
                          <a:cs typeface="Inter"/>
                          <a:sym typeface="Inter"/>
                        </a:rPr>
                        <a:t>Wildflowers</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100">
                          <a:latin typeface="Inter"/>
                          <a:ea typeface="Inter"/>
                          <a:cs typeface="Inter"/>
                          <a:sym typeface="Inter"/>
                        </a:rPr>
                        <a:t>Non-Native Plants</a:t>
                      </a:r>
                      <a:endParaRPr b="1" sz="11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100">
                          <a:latin typeface="Inter"/>
                          <a:ea typeface="Inter"/>
                          <a:cs typeface="Inter"/>
                          <a:sym typeface="Inter"/>
                        </a:rPr>
                        <a:t>Plant 1: Name</a:t>
                      </a:r>
                      <a:endParaRPr sz="11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Silver Maple</a:t>
                      </a:r>
                      <a:endParaRPr b="1" sz="11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Jack-in-the-Pulpit</a:t>
                      </a:r>
                      <a:endParaRPr b="1" sz="11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Japanese Honeysuckle</a:t>
                      </a:r>
                      <a:endParaRPr b="1" sz="11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100">
                          <a:latin typeface="Inter"/>
                          <a:ea typeface="Inter"/>
                          <a:cs typeface="Inter"/>
                          <a:sym typeface="Inter"/>
                        </a:rPr>
                        <a:t>Plant 1: Description</a:t>
                      </a:r>
                      <a:endParaRPr sz="11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One of the most abundant species at the park. They have a silvery underside to their leaves.</a:t>
                      </a:r>
                      <a:endParaRPr b="1" sz="11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It is poisonous but was used as medicine by the Chippewa. </a:t>
                      </a:r>
                      <a:endParaRPr b="1" sz="11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It is invasive and highly adaptable. It will entangle other plants and smother it from receiving sunlight.</a:t>
                      </a:r>
                      <a:endParaRPr b="1" sz="11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100">
                          <a:latin typeface="Inter"/>
                          <a:ea typeface="Inter"/>
                          <a:cs typeface="Inter"/>
                          <a:sym typeface="Inter"/>
                        </a:rPr>
                        <a:t>Plant 2: Name</a:t>
                      </a:r>
                      <a:endParaRPr sz="11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American Bladdernut</a:t>
                      </a:r>
                      <a:endParaRPr b="1" sz="11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Bloodroot</a:t>
                      </a:r>
                      <a:endParaRPr b="1" sz="11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Garlic Mustard</a:t>
                      </a:r>
                      <a:endParaRPr b="1" sz="11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100">
                          <a:latin typeface="Inter"/>
                          <a:ea typeface="Inter"/>
                          <a:cs typeface="Inter"/>
                          <a:sym typeface="Inter"/>
                        </a:rPr>
                        <a:t>Plant 2: Description</a:t>
                      </a:r>
                      <a:endParaRPr sz="11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A large shrub that can grow to 15 feet tall. It produces flowers and fruit.</a:t>
                      </a:r>
                      <a:endParaRPr b="1" sz="11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It is a white and yellow flower. It contains a juice that was used as dye. It was used to make “cough drops” and treat ringworm.</a:t>
                      </a:r>
                      <a:endParaRPr b="1" sz="11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It is invasive and displaces many wildflowers and the butterflies that depend on those wildflowers.</a:t>
                      </a:r>
                      <a:endParaRPr b="1" sz="1100">
                        <a:solidFill>
                          <a:srgbClr val="E95C3D"/>
                        </a:solidFill>
                        <a:latin typeface="Inter"/>
                        <a:ea typeface="Inter"/>
                        <a:cs typeface="Inter"/>
                        <a:sym typeface="Inter"/>
                      </a:endParaRPr>
                    </a:p>
                  </a:txBody>
                  <a:tcPr marT="91425" marB="91425" marR="91425" marL="91425"/>
                </a:tc>
              </a:tr>
            </a:tbl>
          </a:graphicData>
        </a:graphic>
      </p:graphicFrame>
      <p:sp>
        <p:nvSpPr>
          <p:cNvPr id="197" name="Google Shape;197;p33"/>
          <p:cNvSpPr txBox="1"/>
          <p:nvPr/>
        </p:nvSpPr>
        <p:spPr>
          <a:xfrm>
            <a:off x="2914800" y="8690725"/>
            <a:ext cx="1514400" cy="293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rgbClr val="E95C3D"/>
                </a:solidFill>
                <a:latin typeface="Inter"/>
                <a:ea typeface="Inter"/>
                <a:cs typeface="Inter"/>
                <a:sym typeface="Inter"/>
              </a:rPr>
              <a:t>Answers will vary.</a:t>
            </a:r>
            <a:endParaRPr b="1" sz="1100">
              <a:solidFill>
                <a:srgbClr val="E95C3D"/>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