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F363A7-322B-4523-8CC4-866CB16C4B50}">
  <a:tblStyle styleId="{35F363A7-322B-4523-8CC4-866CB16C4B5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333499e7f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333499e7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b2aa82a53_0_5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b2aa82a53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b2aa82a53_0_1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b2aa82a53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3b2aa82a53_0_14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3b2aa82a53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b2aa82a53_0_1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b2aa82a53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SwnIMtWYd6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places/potomac-canal-historic-district.htm" TargetMode="External"/><Relationship Id="rId6" Type="http://schemas.openxmlformats.org/officeDocument/2006/relationships/hyperlink" Target="https://canals.org/2021/07/21/lumber-shortages-two-way-navig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nstruction.htm" TargetMode="External"/><Relationship Id="rId6" Type="http://schemas.openxmlformats.org/officeDocument/2006/relationships/hyperlink" Target="https://www.nps.gov/choh/learn/historyculture/canaloperation.htm" TargetMode="External"/><Relationship Id="rId7" Type="http://schemas.openxmlformats.org/officeDocument/2006/relationships/hyperlink" Target="https://www.nps.gov/choh/learn/historyculture/canallerinterviews.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nature/index.htm" TargetMode="External"/><Relationship Id="rId6" Type="http://schemas.openxmlformats.org/officeDocument/2006/relationships/hyperlink" Target="https://www.nps.gov/choh/learn/nature/native-trees-and-shrubs.htm" TargetMode="External"/><Relationship Id="rId7" Type="http://schemas.openxmlformats.org/officeDocument/2006/relationships/hyperlink" Target="https://www.nps.gov/choh/learn/nature/wildflowers.htm" TargetMode="External"/><Relationship Id="rId8" Type="http://schemas.openxmlformats.org/officeDocument/2006/relationships/hyperlink" Target="https://www.nps.gov/choh/learn/nature/nonnative-plants.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mponents.htm" TargetMode="External"/><Relationship Id="rId6" Type="http://schemas.openxmlformats.org/officeDocument/2006/relationships/hyperlink" Target="https://www.nps.gov/choh/learn/historyculture/mule-history.ht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1767625" y="770800"/>
            <a:ext cx="5277600" cy="8277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969775" y="770800"/>
            <a:ext cx="827700" cy="827700"/>
          </a:xfrm>
          <a:prstGeom prst="rect">
            <a:avLst/>
          </a:prstGeom>
          <a:noFill/>
          <a:ln>
            <a:noFill/>
          </a:ln>
        </p:spPr>
      </p:pic>
      <p:pic>
        <p:nvPicPr>
          <p:cNvPr id="101" name="Google Shape;101;p25"/>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02" name="Google Shape;102;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3" name="Google Shape;103;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4" name="Google Shape;104;p25"/>
          <p:cNvGraphicFramePr/>
          <p:nvPr/>
        </p:nvGraphicFramePr>
        <p:xfrm>
          <a:off x="359094" y="2303686"/>
          <a:ext cx="3000000" cy="3000000"/>
        </p:xfrm>
        <a:graphic>
          <a:graphicData uri="http://schemas.openxmlformats.org/drawingml/2006/table">
            <a:tbl>
              <a:tblPr>
                <a:noFill/>
                <a:tableStyleId>{35F363A7-322B-4523-8CC4-866CB16C4B50}</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Welcome to the C&amp;O Canal National Historical Park. The C&amp;O Canal is a special place because it has a little something for everybody. It has a fascinating history and a story to tell. We have wildlife and miles and miles of quiet in nature, so to me that is what makes our park special. We are a very long park that goes from DC all the way out to Western Maryland about 184.5 miles we have biking, we have hiking and we're a historical park. We were founded to preserve the transportation history of the United States. Groundbreaking happened in 1828. It was a time of really exciting optimism about the new trade with the western states and with the engineering technology that was canals. It is an engineering marvel, to say the least, really truly one of the first large scale civil works projects or civil engineering projects. What we're preserving here is a piece of American history. These are the stories that we want to preserve so we can better understand the ground that we walk on and the history of the places and people that were here. We're just seeing people connecting with this place in all kinds of different ways. We have the canal quarter</a:t>
                      </a:r>
                      <a:r>
                        <a:rPr lang="en" sz="1100">
                          <a:solidFill>
                            <a:schemeClr val="dk1"/>
                          </a:solidFill>
                          <a:latin typeface="Inter"/>
                          <a:ea typeface="Inter"/>
                          <a:cs typeface="Inter"/>
                          <a:sym typeface="Inter"/>
                        </a:rPr>
                        <a:t>s </a:t>
                      </a:r>
                      <a:r>
                        <a:rPr lang="en" sz="1100">
                          <a:solidFill>
                            <a:schemeClr val="dk1"/>
                          </a:solidFill>
                          <a:latin typeface="Inter"/>
                          <a:ea typeface="Inter"/>
                          <a:cs typeface="Inter"/>
                          <a:sym typeface="Inter"/>
                        </a:rPr>
                        <a:t>program, where you can stay overnight where lock keepers used to live and we have the visitor focused boat ride. It's not a dead place, it's a place that is very much alive. It is truly a park that is in the backyard of the nation's capital, and so a lot of our visitors use the park for recreation. There's a lot of diverse locations on the canal. Wherever you go, no matter how many times you go, you'll probably notice something different. the C&amp;O Canal is not just a story of a canal, the C&amp;O Canal is the story of people and how amazing nature is. It's a story of how amazing engineering is. We hope that local communities come out here. We hope that folks travel here to visit here, and we hope folks fall in love with this place. It's a really easy place to fall in love with.</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5" name="Google Shape;105;p25"/>
          <p:cNvSpPr txBox="1"/>
          <p:nvPr/>
        </p:nvSpPr>
        <p:spPr>
          <a:xfrm>
            <a:off x="428450" y="1625998"/>
            <a:ext cx="6511200" cy="582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The </a:t>
            </a:r>
            <a:r>
              <a:rPr b="1" lang="en" sz="1000">
                <a:latin typeface="Halant"/>
                <a:ea typeface="Halant"/>
                <a:cs typeface="Halant"/>
                <a:sym typeface="Halant"/>
              </a:rPr>
              <a:t>Chesapeake</a:t>
            </a:r>
            <a:r>
              <a:rPr b="1" lang="en" sz="1000">
                <a:latin typeface="Halant"/>
                <a:ea typeface="Halant"/>
                <a:cs typeface="Halant"/>
                <a:sym typeface="Halant"/>
              </a:rPr>
              <a:t> and Ohio Canal Historical Park</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The National Park Service preserves this aspect of American transportation history. The C &amp; O Canal operated for more than 100 years as a critical pathway to connect communities along the Potomac. </a:t>
            </a:r>
            <a:endParaRPr sz="1000">
              <a:solidFill>
                <a:schemeClr val="dk1"/>
              </a:solidFill>
              <a:latin typeface="Inter"/>
              <a:ea typeface="Inter"/>
              <a:cs typeface="Inter"/>
              <a:sym typeface="Inter"/>
            </a:endParaRPr>
          </a:p>
        </p:txBody>
      </p:sp>
      <p:sp>
        <p:nvSpPr>
          <p:cNvPr id="106" name="Google Shape;106;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sp>
        <p:nvSpPr>
          <p:cNvPr id="107" name="Google Shape;107;p25"/>
          <p:cNvSpPr txBox="1"/>
          <p:nvPr/>
        </p:nvSpPr>
        <p:spPr>
          <a:xfrm>
            <a:off x="374475" y="6123250"/>
            <a:ext cx="6624600" cy="295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is available to see and do at the </a:t>
            </a:r>
            <a:r>
              <a:rPr lang="en" sz="1000">
                <a:solidFill>
                  <a:schemeClr val="dk1"/>
                </a:solidFill>
                <a:latin typeface="Inter"/>
                <a:ea typeface="Inter"/>
                <a:cs typeface="Inter"/>
                <a:sym typeface="Inter"/>
              </a:rPr>
              <a:t>C&amp;O</a:t>
            </a:r>
            <a:r>
              <a:rPr lang="en" sz="1000">
                <a:solidFill>
                  <a:schemeClr val="dk1"/>
                </a:solidFill>
                <a:latin typeface="Inter"/>
                <a:ea typeface="Inter"/>
                <a:cs typeface="Inter"/>
                <a:sym typeface="Inter"/>
              </a:rPr>
              <a:t> Canal Historical Park?</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Circle the following learning opportunity that most interests you.</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457200" lvl="0" marL="0" rtl="0" algn="l">
              <a:spcBef>
                <a:spcPts val="0"/>
              </a:spcBef>
              <a:spcAft>
                <a:spcPts val="0"/>
              </a:spcAft>
              <a:buNone/>
            </a:pPr>
            <a:r>
              <a:rPr i="1" lang="en" sz="1000">
                <a:solidFill>
                  <a:schemeClr val="dk1"/>
                </a:solidFill>
                <a:latin typeface="Inter"/>
                <a:ea typeface="Inter"/>
                <a:cs typeface="Inter"/>
                <a:sym typeface="Inter"/>
              </a:rPr>
              <a:t>History &amp; Culture			Nature			Science and Engineering</a:t>
            </a:r>
            <a:endParaRPr i="1"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Write a question that you have for each of the learning opportunities.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History &amp; Culture: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Nature: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Science &amp; Research:</a:t>
            </a:r>
            <a:endParaRPr i="1" sz="1000">
              <a:solidFill>
                <a:schemeClr val="dk1"/>
              </a:solidFill>
              <a:latin typeface="Inter"/>
              <a:ea typeface="Inter"/>
              <a:cs typeface="Inter"/>
              <a:sym typeface="Inter"/>
            </a:endParaRPr>
          </a:p>
        </p:txBody>
      </p:sp>
      <p:sp>
        <p:nvSpPr>
          <p:cNvPr id="108" name="Google Shape;108;p25"/>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6" name="Google Shape;116;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18" name="Google Shape;118;p26"/>
          <p:cNvSpPr txBox="1"/>
          <p:nvPr/>
        </p:nvSpPr>
        <p:spPr>
          <a:xfrm>
            <a:off x="359100" y="618575"/>
            <a:ext cx="6625800" cy="74637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Background and Role of George Washington: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Patowmack Canal</a:t>
            </a:r>
            <a:r>
              <a:rPr lang="en" sz="1100">
                <a:solidFill>
                  <a:schemeClr val="dk1"/>
                </a:solidFill>
                <a:latin typeface="Inter"/>
                <a:ea typeface="Inter"/>
                <a:cs typeface="Inter"/>
                <a:sym typeface="Inter"/>
              </a:rPr>
              <a:t> (a predecessor to the C&amp;O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George Washington want to </a:t>
            </a:r>
            <a:r>
              <a:rPr lang="en" sz="1100">
                <a:solidFill>
                  <a:schemeClr val="dk1"/>
                </a:solidFill>
                <a:latin typeface="Inter"/>
                <a:ea typeface="Inter"/>
                <a:cs typeface="Inter"/>
                <a:sym typeface="Inter"/>
              </a:rPr>
              <a:t>develop</a:t>
            </a:r>
            <a:r>
              <a:rPr lang="en" sz="1100">
                <a:solidFill>
                  <a:schemeClr val="dk1"/>
                </a:solidFill>
                <a:latin typeface="Inter"/>
                <a:ea typeface="Inter"/>
                <a:cs typeface="Inter"/>
                <a:sym typeface="Inter"/>
              </a:rPr>
              <a:t> a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leadership role did George Washington play in the planning and construction of the Patowmack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efforts to build the Patowmack Canal influence the movement toward creating the U.S. Constitution?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Patowmack Canal influence the development of the C&amp;O Canal?</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Need for Canals: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Lumber Shortages and Two-Way Navigation</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 the problem of the lumber shortage.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was two-way navigation by a canal a significant economic improvement?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28" name="Google Shape;128;p27"/>
          <p:cNvSpPr txBox="1"/>
          <p:nvPr/>
        </p:nvSpPr>
        <p:spPr>
          <a:xfrm>
            <a:off x="359100" y="618575"/>
            <a:ext cx="6625800" cy="80589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Building of the C&amp;O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construction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challenges faced during the construction of the C&amp;O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major goods shipped along the route?</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factors that contributed to a decline in the usage of the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Running the Canal: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canal operations.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Describe the family quarters on a boat.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was the role of the lock tender?</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construction of the canal benefit local landowners and workers?</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People of the Canal: </a:t>
            </a:r>
            <a:r>
              <a:rPr lang="en" sz="1100">
                <a:solidFill>
                  <a:schemeClr val="dk1"/>
                </a:solidFill>
                <a:latin typeface="Inter"/>
                <a:ea typeface="Inter"/>
                <a:cs typeface="Inter"/>
                <a:sym typeface="Inter"/>
              </a:rPr>
              <a:t>Read one of the </a:t>
            </a:r>
            <a:r>
              <a:rPr lang="en" sz="1100" u="sng">
                <a:solidFill>
                  <a:schemeClr val="hlink"/>
                </a:solidFill>
                <a:latin typeface="Inter"/>
                <a:ea typeface="Inter"/>
                <a:cs typeface="Inter"/>
                <a:sym typeface="Inter"/>
                <a:hlinkClick r:id="rId7"/>
              </a:rPr>
              <a:t>canaller interviews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Circle the interview you read:</a:t>
            </a:r>
            <a:endParaRPr sz="1100">
              <a:solidFill>
                <a:schemeClr val="dk1"/>
              </a:solidFill>
              <a:latin typeface="Inter"/>
              <a:ea typeface="Inter"/>
              <a:cs typeface="Inter"/>
              <a:sym typeface="Inter"/>
            </a:endParaRPr>
          </a:p>
          <a:p>
            <a:pPr indent="-285750" lvl="2" marL="1295400" rtl="0" algn="l">
              <a:lnSpc>
                <a:spcPct val="100000"/>
              </a:lnSpc>
              <a:spcBef>
                <a:spcPts val="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Lambie Benner &amp; Boogie Grove</a:t>
            </a:r>
            <a:endParaRPr sz="1100">
              <a:solidFill>
                <a:schemeClr val="dk1"/>
              </a:solidFill>
              <a:latin typeface="Inter"/>
              <a:ea typeface="Inter"/>
              <a:cs typeface="Inter"/>
              <a:sym typeface="Inter"/>
            </a:endParaRPr>
          </a:p>
          <a:p>
            <a:pPr indent="-285750" lvl="2" marL="1295400" rtl="0" algn="l">
              <a:lnSpc>
                <a:spcPct val="100000"/>
              </a:lnSpc>
              <a:spcBef>
                <a:spcPts val="100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Theodore Hebb</a:t>
            </a:r>
            <a:endParaRPr sz="1100">
              <a:solidFill>
                <a:schemeClr val="dk1"/>
              </a:solidFill>
              <a:latin typeface="Inter"/>
              <a:ea typeface="Inter"/>
              <a:cs typeface="Inter"/>
              <a:sym typeface="Inter"/>
            </a:endParaRPr>
          </a:p>
          <a:p>
            <a:pPr indent="-285750" lvl="1" marL="863600" rtl="0" algn="l">
              <a:lnSpc>
                <a:spcPct val="100000"/>
              </a:lnSpc>
              <a:spcBef>
                <a:spcPts val="100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something you found interesting or surprising about the life of a canaller?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38" name="Google Shape;138;p28"/>
          <p:cNvSpPr txBox="1"/>
          <p:nvPr/>
        </p:nvSpPr>
        <p:spPr>
          <a:xfrm>
            <a:off x="359100" y="618575"/>
            <a:ext cx="6625800" cy="45852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2- Nature (OPTION 1)</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natural features of the C&amp;O National Historical Park tell us about how the environment changes over time?</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National Historic Park</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natural resources and environment</a:t>
            </a:r>
            <a:r>
              <a:rPr lang="en" sz="1100">
                <a:solidFill>
                  <a:schemeClr val="dk1"/>
                </a:solidFill>
                <a:latin typeface="Inter"/>
                <a:ea typeface="Inter"/>
                <a:cs typeface="Inter"/>
                <a:sym typeface="Inter"/>
              </a:rPr>
              <a:t> of the C&amp;O Canal Park.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is the area home to such a wide variety of plants and wildlife?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two unique natural features are found in the park?</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does the park contribute to the health of the Chesapeake Bay ecosystem?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Plant</a:t>
            </a:r>
            <a:r>
              <a:rPr b="1" lang="en" sz="1100">
                <a:solidFill>
                  <a:schemeClr val="dk1"/>
                </a:solidFill>
                <a:latin typeface="Inter"/>
                <a:ea typeface="Inter"/>
                <a:cs typeface="Inter"/>
                <a:sym typeface="Inter"/>
              </a:rPr>
              <a:t>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native trees and shrubs</a:t>
            </a:r>
            <a:r>
              <a:rPr lang="en" sz="1100">
                <a:solidFill>
                  <a:schemeClr val="dk1"/>
                </a:solidFill>
                <a:latin typeface="Inter"/>
                <a:ea typeface="Inter"/>
                <a:cs typeface="Inter"/>
                <a:sym typeface="Inter"/>
              </a:rPr>
              <a:t>, </a:t>
            </a:r>
            <a:r>
              <a:rPr lang="en" sz="1100" u="sng">
                <a:solidFill>
                  <a:schemeClr val="hlink"/>
                </a:solidFill>
                <a:latin typeface="Inter"/>
                <a:ea typeface="Inter"/>
                <a:cs typeface="Inter"/>
                <a:sym typeface="Inter"/>
                <a:hlinkClick r:id="rId7"/>
              </a:rPr>
              <a:t>wildflowers</a:t>
            </a:r>
            <a:r>
              <a:rPr lang="en" sz="1100">
                <a:solidFill>
                  <a:schemeClr val="dk1"/>
                </a:solidFill>
                <a:latin typeface="Inter"/>
                <a:ea typeface="Inter"/>
                <a:cs typeface="Inter"/>
                <a:sym typeface="Inter"/>
              </a:rPr>
              <a:t>, and </a:t>
            </a:r>
            <a:r>
              <a:rPr lang="en" sz="1100" u="sng">
                <a:solidFill>
                  <a:schemeClr val="hlink"/>
                </a:solidFill>
                <a:latin typeface="Inter"/>
                <a:ea typeface="Inter"/>
                <a:cs typeface="Inter"/>
                <a:sym typeface="Inter"/>
                <a:hlinkClick r:id="rId8"/>
              </a:rPr>
              <a:t>non-native plants</a:t>
            </a:r>
            <a:r>
              <a:rPr lang="en" sz="1100">
                <a:solidFill>
                  <a:schemeClr val="dk1"/>
                </a:solidFill>
                <a:latin typeface="Inter"/>
                <a:ea typeface="Inter"/>
                <a:cs typeface="Inter"/>
                <a:sym typeface="Inter"/>
              </a:rPr>
              <a:t> that exist at the park.</a:t>
            </a:r>
            <a:endParaRPr sz="1100">
              <a:solidFill>
                <a:schemeClr val="dk1"/>
              </a:solidFill>
              <a:latin typeface="Inter"/>
              <a:ea typeface="Inter"/>
              <a:cs typeface="Inter"/>
              <a:sym typeface="Inter"/>
            </a:endParaRPr>
          </a:p>
        </p:txBody>
      </p:sp>
      <p:graphicFrame>
        <p:nvGraphicFramePr>
          <p:cNvPr id="139" name="Google Shape;139;p28"/>
          <p:cNvGraphicFramePr/>
          <p:nvPr/>
        </p:nvGraphicFramePr>
        <p:xfrm>
          <a:off x="359100" y="5143500"/>
          <a:ext cx="3000000" cy="3000000"/>
        </p:xfrm>
        <a:graphic>
          <a:graphicData uri="http://schemas.openxmlformats.org/drawingml/2006/table">
            <a:tbl>
              <a:tblPr>
                <a:noFill/>
                <a:tableStyleId>{35F363A7-322B-4523-8CC4-866CB16C4B50}</a:tableStyleId>
              </a:tblPr>
              <a:tblGrid>
                <a:gridCol w="1189725"/>
                <a:gridCol w="1812025"/>
                <a:gridCol w="1812025"/>
                <a:gridCol w="1812025"/>
              </a:tblGrid>
              <a:tr h="381000">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Native Trees and Shrubs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Wildflowers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Non-Native Plants</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8" name="Google Shape;148;p29"/>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49" name="Google Shape;149;p29"/>
          <p:cNvSpPr txBox="1"/>
          <p:nvPr/>
        </p:nvSpPr>
        <p:spPr>
          <a:xfrm>
            <a:off x="359100" y="618575"/>
            <a:ext cx="6625800" cy="84543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3- Science &amp; Engineering (OPTION 2)</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i="1" lang="en" sz="1100">
                <a:solidFill>
                  <a:schemeClr val="dk1"/>
                </a:solidFill>
                <a:latin typeface="Inter"/>
                <a:ea typeface="Inter"/>
                <a:cs typeface="Inter"/>
                <a:sym typeface="Inter"/>
              </a:rPr>
              <a:t>How did technology and animals work together along the canals?</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Canal</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components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goals of the canal’s water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Click each of the component squares. Match the canal component to its description.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Canal Workings: </a:t>
            </a:r>
            <a:r>
              <a:rPr lang="en" sz="1100">
                <a:solidFill>
                  <a:schemeClr val="dk1"/>
                </a:solidFill>
                <a:latin typeface="Inter"/>
                <a:ea typeface="Inter"/>
                <a:cs typeface="Inter"/>
                <a:sym typeface="Inter"/>
              </a:rPr>
              <a:t>Read about how a canal lock works by scrolling and clicking “How do Lift Locks work?”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keeps the water from crashing through the gate?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happens after the boat enters the lock and is secured?</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318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Engines of</a:t>
            </a:r>
            <a:r>
              <a:rPr b="1" lang="en" sz="1100">
                <a:solidFill>
                  <a:schemeClr val="dk1"/>
                </a:solidFill>
                <a:latin typeface="Inter"/>
                <a:ea typeface="Inter"/>
                <a:cs typeface="Inter"/>
                <a:sym typeface="Inter"/>
              </a:rPr>
              <a:t> the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6"/>
              </a:rPr>
              <a:t>mules of the canal</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a:t>
            </a:r>
            <a:r>
              <a:rPr lang="en" sz="1100">
                <a:solidFill>
                  <a:schemeClr val="dk1"/>
                </a:solidFill>
                <a:latin typeface="Inter"/>
                <a:ea typeface="Inter"/>
                <a:cs typeface="Inter"/>
                <a:sym typeface="Inter"/>
              </a:rPr>
              <a:t> the role of mules on the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one statistic that was interesting or surprising you about mules and their role on the canal?</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p:txBody>
      </p:sp>
      <p:graphicFrame>
        <p:nvGraphicFramePr>
          <p:cNvPr id="150" name="Google Shape;150;p29"/>
          <p:cNvGraphicFramePr/>
          <p:nvPr/>
        </p:nvGraphicFramePr>
        <p:xfrm>
          <a:off x="359100" y="3314700"/>
          <a:ext cx="3000000" cy="3000000"/>
        </p:xfrm>
        <a:graphic>
          <a:graphicData uri="http://schemas.openxmlformats.org/drawingml/2006/table">
            <a:tbl>
              <a:tblPr>
                <a:noFill/>
                <a:tableStyleId>{35F363A7-322B-4523-8CC4-866CB16C4B50}</a:tableStyleId>
              </a:tblPr>
              <a:tblGrid>
                <a:gridCol w="1995050"/>
                <a:gridCol w="4630750"/>
              </a:tblGrid>
              <a:tr h="381000">
                <a:tc>
                  <a:txBody>
                    <a:bodyPr/>
                    <a:lstStyle/>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Aqueduct ____</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rabicPeriod"/>
                      </a:pPr>
                      <a:r>
                        <a:rPr lang="en" sz="1100">
                          <a:latin typeface="Inter"/>
                          <a:ea typeface="Inter"/>
                          <a:cs typeface="Inter"/>
                          <a:sym typeface="Inter"/>
                        </a:rPr>
                        <a:t>Canal Prism </a:t>
                      </a:r>
                      <a:r>
                        <a:rPr lang="en" sz="1100">
                          <a:solidFill>
                            <a:schemeClr val="dk1"/>
                          </a:solidFill>
                          <a:latin typeface="Inter"/>
                          <a:ea typeface="Inter"/>
                          <a:cs typeface="Inter"/>
                          <a:sym typeface="Inter"/>
                        </a:rPr>
                        <a:t>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Lockhouses 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Lift Locks 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Canallers ____</a:t>
                      </a:r>
                      <a:endParaRPr sz="1100">
                        <a:solidFill>
                          <a:schemeClr val="dk1"/>
                        </a:solidFill>
                        <a:latin typeface="Inter"/>
                        <a:ea typeface="Inter"/>
                        <a:cs typeface="Inter"/>
                        <a:sym typeface="Inter"/>
                      </a:endParaRPr>
                    </a:p>
                    <a:p>
                      <a:pPr indent="-298450" lvl="0" marL="457200" rtl="0" algn="l">
                        <a:spcBef>
                          <a:spcPts val="1000"/>
                        </a:spcBef>
                        <a:spcAft>
                          <a:spcPts val="1000"/>
                        </a:spcAft>
                        <a:buClr>
                          <a:schemeClr val="dk1"/>
                        </a:buClr>
                        <a:buSzPts val="1100"/>
                        <a:buFont typeface="Inter"/>
                        <a:buAutoNum type="arabicPeriod"/>
                      </a:pPr>
                      <a:r>
                        <a:rPr lang="en" sz="1100">
                          <a:solidFill>
                            <a:schemeClr val="dk1"/>
                          </a:solidFill>
                          <a:latin typeface="Inter"/>
                          <a:ea typeface="Inter"/>
                          <a:cs typeface="Inter"/>
                          <a:sym typeface="Inter"/>
                        </a:rPr>
                        <a:t>Lockkeepers ____</a:t>
                      </a:r>
                      <a:endParaRPr sz="1100">
                        <a:solidFill>
                          <a:schemeClr val="dk1"/>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SzPts val="1100"/>
                        <a:buFont typeface="Inter"/>
                        <a:buAutoNum type="alphaUcPeriod"/>
                      </a:pPr>
                      <a:r>
                        <a:rPr lang="en" sz="1100">
                          <a:latin typeface="Inter"/>
                          <a:ea typeface="Inter"/>
                          <a:cs typeface="Inter"/>
                          <a:sym typeface="Inter"/>
                        </a:rPr>
                        <a:t>Boatmen who took the cargo through the canal</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vertical step between two levels of water</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cross-sectional shape of the canal that was designed to carry water and allow boat passage</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hired staff who operated the lift lock</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bridge-like structure that carries water over a gap</a:t>
                      </a:r>
                      <a:endParaRPr sz="1100">
                        <a:latin typeface="Inter"/>
                        <a:ea typeface="Inter"/>
                        <a:cs typeface="Inter"/>
                        <a:sym typeface="Inter"/>
                      </a:endParaRPr>
                    </a:p>
                    <a:p>
                      <a:pPr indent="-298450" lvl="0" marL="457200" rtl="0" algn="l">
                        <a:spcBef>
                          <a:spcPts val="1000"/>
                        </a:spcBef>
                        <a:spcAft>
                          <a:spcPts val="1000"/>
                        </a:spcAft>
                        <a:buSzPts val="1100"/>
                        <a:buFont typeface="Inter"/>
                        <a:buAutoNum type="alphaUcPeriod"/>
                      </a:pPr>
                      <a:r>
                        <a:rPr lang="en" sz="1100">
                          <a:latin typeface="Inter"/>
                          <a:ea typeface="Inter"/>
                          <a:cs typeface="Inter"/>
                          <a:sym typeface="Inter"/>
                        </a:rPr>
                        <a:t>The simple homes for the lockkeepers</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