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10058400" cx="7772400"/>
  <p:notesSz cx="6858000" cy="9144000"/>
  <p:embeddedFontLst>
    <p:embeddedFont>
      <p:font typeface="Halant"/>
      <p:regular r:id="rId9"/>
      <p:bold r:id="rId10"/>
    </p:embeddedFon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8A74F29-F0BD-4C72-8D3D-CBC9E47023B9}">
  <a:tblStyle styleId="{98A74F29-F0BD-4C72-8D3D-CBC9E47023B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font" Target="fonts/Halant-bold.fntdata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Halant-regular.fntdata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schemas.openxmlformats.org/officeDocument/2006/relationships/font" Target="fonts/PlusJakartaSans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435f4fa262_0_396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435f4fa262_0_3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435f4fa262_0_498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435f4fa262_0_4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692703" y="307633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{98A74F29-F0BD-4C72-8D3D-CBC9E47023B9}</a:tableStyleId>
              </a:tblPr>
              <a:tblGrid>
                <a:gridCol w="2374650"/>
                <a:gridCol w="4013500"/>
              </a:tblGrid>
              <a:tr h="702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was happening during this time period?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53275" marB="153275" marR="155450" marL="155450">
                    <a:lnL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Continuity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stayed the same from earlier periods?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53275" marB="153275" marR="155450" marL="155450">
                    <a:lnL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20925">
                <a:tc rowSpan="2">
                  <a:txBody>
                    <a:bodyPr/>
                    <a:lstStyle/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53275" marB="153275" marR="155450" marL="155450">
                    <a:lnL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24546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Change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changed (significant events, major turning points, developments)?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53275" marB="153275" marR="155450" marL="155450">
                    <a:lnL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5" name="Google Shape;55;p13"/>
          <p:cNvSpPr/>
          <p:nvPr/>
        </p:nvSpPr>
        <p:spPr>
          <a:xfrm>
            <a:off x="469616" y="2525962"/>
            <a:ext cx="6834300" cy="3837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6484F3"/>
          </a:solidFill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Historical Thinking Skill 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Continuity and Change over Time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25136" cy="425136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41739" cy="431978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/>
          <p:nvPr/>
        </p:nvSpPr>
        <p:spPr>
          <a:xfrm>
            <a:off x="1204425" y="1017650"/>
            <a:ext cx="2858100" cy="146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100">
                <a:latin typeface="Plus Jakarta Sans"/>
                <a:ea typeface="Plus Jakarta Sans"/>
                <a:cs typeface="Plus Jakarta Sans"/>
                <a:sym typeface="Plus Jakarta Sans"/>
              </a:rPr>
              <a:t>Directions</a:t>
            </a:r>
            <a:r>
              <a:rPr b="1" lang="en" sz="1100">
                <a:latin typeface="Plus Jakarta Sans"/>
                <a:ea typeface="Plus Jakarta Sans"/>
                <a:cs typeface="Plus Jakarta Sans"/>
                <a:sym typeface="Plus Jakarta Sans"/>
              </a:rPr>
              <a:t>:</a:t>
            </a:r>
            <a:r>
              <a:rPr i="1" lang="en" sz="1100">
                <a:latin typeface="Plus Jakarta Sans"/>
                <a:ea typeface="Plus Jakarta Sans"/>
                <a:cs typeface="Plus Jakarta Sans"/>
                <a:sym typeface="Plus Jakarta Sans"/>
              </a:rPr>
              <a:t> List historical events and ideas from this period in the first column. Then, in the boxes, write which ones demonstrate a change or continuity from the earlier period. At the bottom, describe whether the events in this period demonstrate a major change or continuity in history.</a:t>
            </a:r>
            <a:endParaRPr i="1" sz="11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550" y="1141550"/>
            <a:ext cx="811350" cy="81135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3"/>
          <p:cNvSpPr txBox="1"/>
          <p:nvPr/>
        </p:nvSpPr>
        <p:spPr>
          <a:xfrm>
            <a:off x="4183228" y="1057552"/>
            <a:ext cx="2962800" cy="9909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Historical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 Event/Topic/Idea:</a:t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Institution of Slavery in the United States (1789-1844)</a:t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469050" y="8196650"/>
            <a:ext cx="6834300" cy="10782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Justify why one of the above events represents a major continuity or change in history.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" name="Google Shape;69;p14"/>
          <p:cNvGraphicFramePr/>
          <p:nvPr/>
        </p:nvGraphicFramePr>
        <p:xfrm>
          <a:off x="692703" y="292393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{98A74F29-F0BD-4C72-8D3D-CBC9E47023B9}</a:tableStyleId>
              </a:tblPr>
              <a:tblGrid>
                <a:gridCol w="2374650"/>
                <a:gridCol w="4013500"/>
              </a:tblGrid>
              <a:tr h="605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was happening during this time period?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53275" marB="153275" marR="155450" marL="155450">
                    <a:lnL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Continuity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stayed the same from earlier periods?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Enslaved people continued to be treated as property.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Forced migration and brutal conditions remained common.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economy continued to depend heavily on enslaved labor.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Families were separated, just as during the original Middle Passage.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53275" marB="153275" marR="155450" marL="155450">
                    <a:lnL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74700">
                <a:tc rowSpan="2">
                  <a:txBody>
                    <a:bodyPr/>
                    <a:lstStyle/>
                    <a:p>
                      <a:pPr indent="-3111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300"/>
                        <a:buFont typeface="Inter"/>
                        <a:buChar char="●"/>
                      </a:pPr>
                      <a:r>
                        <a:rPr b="1" lang="en" sz="13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Early Republic</a:t>
                      </a:r>
                      <a:endParaRPr b="1" sz="13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300"/>
                        <a:buFont typeface="Inter"/>
                        <a:buChar char="●"/>
                      </a:pPr>
                      <a:r>
                        <a:rPr b="1" lang="en" sz="13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Ban on importation of slaves</a:t>
                      </a:r>
                      <a:endParaRPr b="1" sz="13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300"/>
                        <a:buFont typeface="Inter"/>
                        <a:buChar char="●"/>
                      </a:pPr>
                      <a:r>
                        <a:rPr b="1" lang="en" sz="13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Westward Expansion</a:t>
                      </a:r>
                      <a:endParaRPr b="1" sz="13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300"/>
                        <a:buFont typeface="Inter"/>
                        <a:buChar char="●"/>
                      </a:pPr>
                      <a:r>
                        <a:rPr b="1" lang="en" sz="13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Cotton Gin</a:t>
                      </a:r>
                      <a:endParaRPr b="1" sz="13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300"/>
                        <a:buFont typeface="Inter"/>
                        <a:buChar char="●"/>
                      </a:pPr>
                      <a:r>
                        <a:rPr b="1" lang="en" sz="13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Northwest Ordinance bans slavery</a:t>
                      </a:r>
                      <a:endParaRPr b="1" sz="13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300"/>
                        <a:buFont typeface="Inter"/>
                        <a:buChar char="●"/>
                      </a:pPr>
                      <a:r>
                        <a:rPr b="1" lang="en" sz="13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Second Middle Passage</a:t>
                      </a:r>
                      <a:endParaRPr b="1" sz="13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53275" marB="153275" marR="155450" marL="155450">
                    <a:lnL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25715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Change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changed (significant events, major turning points, developments)?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Slave trade shifted from international (transatlantic) to internal (domestic).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Movement of enslaved people happened over land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New trade centers like New Orleans, Natchez, and Memphis became important.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Enslaved people were sold at public auctions and transported long distances across states.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53275" marB="153275" marR="155450" marL="155450">
                    <a:lnL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/>
          <p:nvPr/>
        </p:nvSpPr>
        <p:spPr>
          <a:xfrm>
            <a:off x="469616" y="2525962"/>
            <a:ext cx="6834300" cy="3837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6484F3"/>
          </a:solidFill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4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Historical Thinking Skill 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Continuity and Change over Time (Exemplar)</a:t>
            </a:r>
            <a:endParaRPr sz="2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25136" cy="425136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41739" cy="431978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4"/>
          <p:cNvSpPr txBox="1"/>
          <p:nvPr/>
        </p:nvSpPr>
        <p:spPr>
          <a:xfrm>
            <a:off x="1204425" y="1017650"/>
            <a:ext cx="2858100" cy="146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100">
                <a:latin typeface="Plus Jakarta Sans"/>
                <a:ea typeface="Plus Jakarta Sans"/>
                <a:cs typeface="Plus Jakarta Sans"/>
                <a:sym typeface="Plus Jakarta Sans"/>
              </a:rPr>
              <a:t>Directions</a:t>
            </a:r>
            <a:r>
              <a:rPr b="1" lang="en" sz="1100">
                <a:latin typeface="Plus Jakarta Sans"/>
                <a:ea typeface="Plus Jakarta Sans"/>
                <a:cs typeface="Plus Jakarta Sans"/>
                <a:sym typeface="Plus Jakarta Sans"/>
              </a:rPr>
              <a:t>:</a:t>
            </a:r>
            <a:r>
              <a:rPr i="1" lang="en" sz="1100">
                <a:latin typeface="Plus Jakarta Sans"/>
                <a:ea typeface="Plus Jakarta Sans"/>
                <a:cs typeface="Plus Jakarta Sans"/>
                <a:sym typeface="Plus Jakarta Sans"/>
              </a:rPr>
              <a:t> List historical events and ideas from this period in the first column. Then, in the boxes, write which ones demonstrate a change or continuity from the earlier period. At the bottom, describe whether the events in this period demonstrate a major change or continuity in history.</a:t>
            </a:r>
            <a:endParaRPr i="1" sz="11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pic>
        <p:nvPicPr>
          <p:cNvPr id="77" name="Google Shape;77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550" y="1141550"/>
            <a:ext cx="811350" cy="81135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4"/>
          <p:cNvSpPr txBox="1"/>
          <p:nvPr/>
        </p:nvSpPr>
        <p:spPr>
          <a:xfrm>
            <a:off x="4183228" y="1057552"/>
            <a:ext cx="2962800" cy="9909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Historical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 Event/Topic/Idea:</a:t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Institution of Slavery in the United States (1789-1844)</a:t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9" name="Google Shape;79;p14"/>
          <p:cNvSpPr txBox="1"/>
          <p:nvPr/>
        </p:nvSpPr>
        <p:spPr>
          <a:xfrm>
            <a:off x="469050" y="8060937"/>
            <a:ext cx="6834300" cy="12141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Justify why one of the above events represents a major continuity or change in history.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shift from the Transatlantic Slave Trade to the Domestic Slave Trade represents a major change because it shows how slavery adapted to new laws and economic demands—enslaved people were no longer imported from Africa but were instead traded within the U.S. on a massive scale.</a:t>
            </a:r>
            <a:endParaRPr b="1" sz="13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