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75F49EC-3451-4C0F-891B-8871A221D71F}">
  <a:tblStyle styleId="{875F49EC-3451-4C0F-891B-8871A221D71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13247E3-E8D6-47F7-B03D-B29001D1708E}"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Medium-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4d7077e167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4d7077e167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4d7077e167_0_4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4d7077e167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4d8f3ae720_0_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4d8f3ae720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d8f3ae720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d8f3ae720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db9fc8298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4db9fc8298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40" Type="http://schemas.openxmlformats.org/officeDocument/2006/relationships/hyperlink" Target="https://www.britannica.com/technology/telegraph" TargetMode="External"/><Relationship Id="rId20" Type="http://schemas.openxmlformats.org/officeDocument/2006/relationships/hyperlink" Target="https://www.nationalgeographic.com/science/article/news-clipper-ship-opium-trade-gold-rush" TargetMode="External"/><Relationship Id="rId22" Type="http://schemas.openxmlformats.org/officeDocument/2006/relationships/hyperlink" Target="https://www.britannica.com/technology/clipper-ship" TargetMode="External"/><Relationship Id="rId21" Type="http://schemas.openxmlformats.org/officeDocument/2006/relationships/hyperlink" Target="https://www.gutenberg.org/files/69154/69154-h/69154-h.htm" TargetMode="External"/><Relationship Id="rId24" Type="http://schemas.openxmlformats.org/officeDocument/2006/relationships/hyperlink" Target="https://www.britannica.com/technology/interchangeable-parts" TargetMode="External"/><Relationship Id="rId23" Type="http://schemas.openxmlformats.org/officeDocument/2006/relationships/hyperlink" Target="https://www.history.com/topics/inventions/interchangeable-parts"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hyperlink" Target="https://www.britannica.com/technology/steamboat" TargetMode="External"/><Relationship Id="rId26" Type="http://schemas.openxmlformats.org/officeDocument/2006/relationships/hyperlink" Target="https://www.britannica.com/topic/factory-system" TargetMode="External"/><Relationship Id="rId25" Type="http://schemas.openxmlformats.org/officeDocument/2006/relationships/hyperlink" Target="https://www.ecmag.com/magazine/articles/article-detail/your-business-rest-history-learning-significance-interchangeable-parts-manufacturings-past" TargetMode="External"/><Relationship Id="rId28" Type="http://schemas.openxmlformats.org/officeDocument/2006/relationships/hyperlink" Target="https://www.economic-historian.com/p/the-lowell-system" TargetMode="External"/><Relationship Id="rId27" Type="http://schemas.openxmlformats.org/officeDocument/2006/relationships/hyperlink" Target="https://www.atlasobscura.com/places/old-slater-mill-historic-site" TargetMode="External"/><Relationship Id="rId5" Type="http://schemas.openxmlformats.org/officeDocument/2006/relationships/hyperlink" Target="https://constitutioncenter.org/blog/the-cotton-gin-a-game-changing-social-and-economic-invention" TargetMode="External"/><Relationship Id="rId6" Type="http://schemas.openxmlformats.org/officeDocument/2006/relationships/hyperlink" Target="https://www.history.com/topics/inventions/cotton-gin-and-eli-whitney" TargetMode="External"/><Relationship Id="rId29" Type="http://schemas.openxmlformats.org/officeDocument/2006/relationships/hyperlink" Target="https://www.britannica.com/biography/Cyrus-McCormick" TargetMode="External"/><Relationship Id="rId7" Type="http://schemas.openxmlformats.org/officeDocument/2006/relationships/hyperlink" Target="https://freedomcenter.org/voice/eli-whitney-cotton-gin/" TargetMode="External"/><Relationship Id="rId8" Type="http://schemas.openxmlformats.org/officeDocument/2006/relationships/hyperlink" Target="https://www.smithsonianmag.com/history/unbelievable-success-american-steamship-180953963/" TargetMode="External"/><Relationship Id="rId31" Type="http://schemas.openxmlformats.org/officeDocument/2006/relationships/hyperlink" Target="https://interestingengineering.com/lists/6-facts-cyrus-mccormick-mechanical-reaper?group=test_a" TargetMode="External"/><Relationship Id="rId30" Type="http://schemas.openxmlformats.org/officeDocument/2006/relationships/hyperlink" Target="https://www.morningagclips.com/the-mechanical-reaper-the-impact-of-an-important-farming-invention/" TargetMode="External"/><Relationship Id="rId11" Type="http://schemas.openxmlformats.org/officeDocument/2006/relationships/hyperlink" Target="https://mechanical.strasburgrailroad.com/blog/history-steam-locomotive/" TargetMode="External"/><Relationship Id="rId33" Type="http://schemas.openxmlformats.org/officeDocument/2006/relationships/hyperlink" Target="https://www.deere.eu/en/financial/our-company/history/john-deere-plow/" TargetMode="External"/><Relationship Id="rId10" Type="http://schemas.openxmlformats.org/officeDocument/2006/relationships/hyperlink" Target="https://digital.lib.niu.edu/twain/steamboat" TargetMode="External"/><Relationship Id="rId32" Type="http://schemas.openxmlformats.org/officeDocument/2006/relationships/hyperlink" Target="https://www.smithsonianmag.com/smithsonian-institution/did-john-deeres-best-invention-spark-revolution-or-environmental-disaster-180957080/" TargetMode="External"/><Relationship Id="rId13" Type="http://schemas.openxmlformats.org/officeDocument/2006/relationships/hyperlink" Target="https://www.britannica.com/technology/railroad/Early-American-railroads" TargetMode="External"/><Relationship Id="rId35" Type="http://schemas.openxmlformats.org/officeDocument/2006/relationships/hyperlink" Target="https://science.howstuffworks.com/innovation/inventions/power-loom.htm" TargetMode="External"/><Relationship Id="rId12" Type="http://schemas.openxmlformats.org/officeDocument/2006/relationships/hyperlink" Target="https://www.loc.gov/collections/railroad-maps-1828-to-1900/articles-and-essays/history-of-railroads-and-maps/the-beginnings-of-american-railroads-and-mapping/#:~:text=John%20Stevens%20is%20considered%20to,on%20the%20first%20operational%20railroads." TargetMode="External"/><Relationship Id="rId34" Type="http://schemas.openxmlformats.org/officeDocument/2006/relationships/hyperlink" Target="https://www.gutenberg.org/cache/epub/34562/pg34562-images.html" TargetMode="External"/><Relationship Id="rId15" Type="http://schemas.openxmlformats.org/officeDocument/2006/relationships/hyperlink" Target="https://heald.nga.gov/mediawiki/index.php/Canal" TargetMode="External"/><Relationship Id="rId37" Type="http://schemas.openxmlformats.org/officeDocument/2006/relationships/hyperlink" Target="https://www.si.edu/object/1837-cromptons-patent-model-power-loom%3Anmah_1071095" TargetMode="External"/><Relationship Id="rId14" Type="http://schemas.openxmlformats.org/officeDocument/2006/relationships/hyperlink" Target="https://transportgeography.org/contents/chapter1/emergence-of-mechanized-transportation-systems/american-canals-19th-century/" TargetMode="External"/><Relationship Id="rId36" Type="http://schemas.openxmlformats.org/officeDocument/2006/relationships/hyperlink" Target="https://www.nps.gov/lowe/learn/photosmultimedia/power_looms.htm" TargetMode="External"/><Relationship Id="rId17" Type="http://schemas.openxmlformats.org/officeDocument/2006/relationships/hyperlink" Target="https://education.nationalgeographic.org/resource/effects-transportation-economy/" TargetMode="External"/><Relationship Id="rId39" Type="http://schemas.openxmlformats.org/officeDocument/2006/relationships/hyperlink" Target="https://www.history.com/articles/telegraph" TargetMode="External"/><Relationship Id="rId16" Type="http://schemas.openxmlformats.org/officeDocument/2006/relationships/hyperlink" Target="https://eriecanalway.org/learn/history-culture" TargetMode="External"/><Relationship Id="rId38" Type="http://schemas.openxmlformats.org/officeDocument/2006/relationships/hyperlink" Target="https://www.elon.edu/u/imagining/time-capsule/150-years/back-1830-1860/#:~:text=The%20Development%20of%20the%20Telegraph&amp;text=New%20York%20University%20professor%20Samuel,concept%20to%20the%20U.S.%20Congress." TargetMode="External"/><Relationship Id="rId19" Type="http://schemas.openxmlformats.org/officeDocument/2006/relationships/hyperlink" Target="https://home.nps.gov/articles/000/early-19th-century-roads-and-turnpikes-transportation-during-the-cherokee-removal-1837-1839.htm" TargetMode="External"/><Relationship Id="rId18" Type="http://schemas.openxmlformats.org/officeDocument/2006/relationships/hyperlink" Target="https://steelmuseum.org/railroad_exhibit_2015/experiments-canals.cfm#:~:text=As%20Americans%20began%20to%20explore,Philadelphia%20and%20Pittsburgh%20in%20185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graphicFrame>
        <p:nvGraphicFramePr>
          <p:cNvPr id="99" name="Google Shape;99;p25"/>
          <p:cNvGraphicFramePr/>
          <p:nvPr/>
        </p:nvGraphicFramePr>
        <p:xfrm>
          <a:off x="469041" y="1410920"/>
          <a:ext cx="3000000" cy="3000000"/>
        </p:xfrm>
        <a:graphic>
          <a:graphicData uri="http://schemas.openxmlformats.org/drawingml/2006/table">
            <a:tbl>
              <a:tblPr>
                <a:noFill/>
                <a:tableStyleId>{875F49EC-3451-4C0F-891B-8871A221D71F}</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Historian Jill Lepore lists several changes that occurred in the United States from 1815 to 1848. Which of the ones identified do you think could be the most significant?</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Say-it-in-Six: What was the Market Revolution?</a:t>
                      </a:r>
                      <a:endParaRPr sz="1200">
                        <a:solidFill>
                          <a:schemeClr val="dk1"/>
                        </a:solidFill>
                        <a:latin typeface="Inter"/>
                        <a:ea typeface="Inter"/>
                        <a:cs typeface="Inter"/>
                        <a:sym typeface="Inter"/>
                      </a:endParaRPr>
                    </a:p>
                    <a:p>
                      <a:pPr indent="0" lvl="0" marL="48260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What were some opportunities and risks people faced on the frontier?</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a:t>
                      </a:r>
                      <a:endParaRPr sz="1200">
                        <a:solidFill>
                          <a:schemeClr val="dk1"/>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are the three big changes that happened during the Market Revolution?</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do you think </a:t>
                      </a:r>
                      <a:r>
                        <a:rPr lang="en" sz="1200">
                          <a:solidFill>
                            <a:schemeClr val="dk1"/>
                          </a:solidFill>
                          <a:latin typeface="Inter"/>
                          <a:ea typeface="Inter"/>
                          <a:cs typeface="Inter"/>
                          <a:sym typeface="Inter"/>
                        </a:rPr>
                        <a:t>transportation</a:t>
                      </a:r>
                      <a:r>
                        <a:rPr lang="en" sz="1200">
                          <a:solidFill>
                            <a:schemeClr val="dk1"/>
                          </a:solidFill>
                          <a:latin typeface="Inter"/>
                          <a:ea typeface="Inter"/>
                          <a:cs typeface="Inter"/>
                          <a:sym typeface="Inter"/>
                        </a:rPr>
                        <a:t> helped connect these changes?</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6-9) Summarize the significance of each of these developments.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10) In what ways did people’s lives get better and harder during this period?</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0" name="Google Shape;100;p2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01" name="Google Shape;101;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Market Revolution and Technology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graphicFrame>
        <p:nvGraphicFramePr>
          <p:cNvPr id="104" name="Google Shape;104;p25"/>
          <p:cNvGraphicFramePr/>
          <p:nvPr/>
        </p:nvGraphicFramePr>
        <p:xfrm>
          <a:off x="952500" y="6623975"/>
          <a:ext cx="3000000" cy="3000000"/>
        </p:xfrm>
        <a:graphic>
          <a:graphicData uri="http://schemas.openxmlformats.org/drawingml/2006/table">
            <a:tbl>
              <a:tblPr>
                <a:noFill/>
                <a:tableStyleId>{613247E3-E8D6-47F7-B03D-B29001D1708E}</a:tableStyleId>
              </a:tblPr>
              <a:tblGrid>
                <a:gridCol w="2933700"/>
                <a:gridCol w="2933700"/>
              </a:tblGrid>
              <a:tr h="381000">
                <a:tc>
                  <a:txBody>
                    <a:bodyPr/>
                    <a:lstStyle/>
                    <a:p>
                      <a:pPr indent="0" lvl="0" marL="0" rtl="0" algn="ctr">
                        <a:spcBef>
                          <a:spcPts val="0"/>
                        </a:spcBef>
                        <a:spcAft>
                          <a:spcPts val="0"/>
                        </a:spcAft>
                        <a:buNone/>
                      </a:pPr>
                      <a:r>
                        <a:rPr b="1" lang="en" sz="1200">
                          <a:latin typeface="Inter"/>
                          <a:ea typeface="Inter"/>
                          <a:cs typeface="Inter"/>
                          <a:sym typeface="Inter"/>
                        </a:rPr>
                        <a:t>Industrialization</a:t>
                      </a:r>
                      <a:endParaRPr b="1"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Urbanization</a:t>
                      </a:r>
                      <a:endParaRPr b="1"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Technology</a:t>
                      </a:r>
                      <a:endParaRPr b="1"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Transportation</a:t>
                      </a:r>
                      <a:endParaRPr b="1"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“Fund it or Forget it” Research Instructions</a:t>
            </a:r>
            <a:endParaRPr sz="1900">
              <a:solidFill>
                <a:schemeClr val="dk1"/>
              </a:solidFill>
              <a:latin typeface="Halant"/>
              <a:ea typeface="Halant"/>
              <a:cs typeface="Halant"/>
              <a:sym typeface="Halant"/>
            </a:endParaRPr>
          </a:p>
        </p:txBody>
      </p:sp>
      <p:pic>
        <p:nvPicPr>
          <p:cNvPr id="110" name="Google Shape;110;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14" name="Google Shape;114;p26"/>
          <p:cNvGraphicFramePr/>
          <p:nvPr/>
        </p:nvGraphicFramePr>
        <p:xfrm>
          <a:off x="351750" y="752350"/>
          <a:ext cx="3000000" cy="3000000"/>
        </p:xfrm>
        <a:graphic>
          <a:graphicData uri="http://schemas.openxmlformats.org/drawingml/2006/table">
            <a:tbl>
              <a:tblPr>
                <a:noFill/>
                <a:tableStyleId>{613247E3-E8D6-47F7-B03D-B29001D1708E}</a:tableStyleId>
              </a:tblPr>
              <a:tblGrid>
                <a:gridCol w="3534500"/>
                <a:gridCol w="3534500"/>
              </a:tblGrid>
              <a:tr h="573925">
                <a:tc grid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a innovation or invention from the Market Revolution that you want to learn more about.  You will research your topic, using the curated resources below, and create a proposal asking a panel of “Fund it or Forget it” investors to fund your invention.</a:t>
                      </a: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tcPr>
                </a:tc>
                <a:tc hMerge="1"/>
              </a:tr>
            </a:tbl>
          </a:graphicData>
        </a:graphic>
      </p:graphicFrame>
      <p:sp>
        <p:nvSpPr>
          <p:cNvPr id="115" name="Google Shape;115;p26"/>
          <p:cNvSpPr txBox="1"/>
          <p:nvPr/>
        </p:nvSpPr>
        <p:spPr>
          <a:xfrm>
            <a:off x="351750" y="1571450"/>
            <a:ext cx="70689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Potential Inventions and Innovations: </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Cotton Gin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Steam Engine/Steam Ship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Railroads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Canals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Turnpikes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Clipper Ships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aseline="30000"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Other (Get teacher permission)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Resources: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Cotton Gin</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5">
                  <a:extLst>
                    <a:ext uri="{A12FA001-AC4F-418D-AE19-62706E023703}">
                      <ahyp:hlinkClr val="tx"/>
                    </a:ext>
                  </a:extLst>
                </a:hlinkClick>
              </a:rPr>
              <a:t>National Constitution Center</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6">
                  <a:extLst>
                    <a:ext uri="{A12FA001-AC4F-418D-AE19-62706E023703}">
                      <ahyp:hlinkClr val="tx"/>
                    </a:ext>
                  </a:extLst>
                </a:hlinkClick>
              </a:rPr>
              <a:t>Cotton Gin and Eli Whitney</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7">
                  <a:extLst>
                    <a:ext uri="{A12FA001-AC4F-418D-AE19-62706E023703}">
                      <ahyp:hlinkClr val="tx"/>
                    </a:ext>
                  </a:extLst>
                </a:hlinkClick>
              </a:rPr>
              <a:t>Freedom Center</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Steam Engine/Steam Ship</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8">
                  <a:extLst>
                    <a:ext uri="{A12FA001-AC4F-418D-AE19-62706E023703}">
                      <ahyp:hlinkClr val="tx"/>
                    </a:ext>
                  </a:extLst>
                </a:hlinkClick>
              </a:rPr>
              <a:t>Smithsonian</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9">
                  <a:extLst>
                    <a:ext uri="{A12FA001-AC4F-418D-AE19-62706E023703}">
                      <ahyp:hlinkClr val="tx"/>
                    </a:ext>
                  </a:extLst>
                </a:hlinkClick>
              </a:rPr>
              <a:t>Britannica</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0">
                  <a:extLst>
                    <a:ext uri="{A12FA001-AC4F-418D-AE19-62706E023703}">
                      <ahyp:hlinkClr val="tx"/>
                    </a:ext>
                  </a:extLst>
                </a:hlinkClick>
              </a:rPr>
              <a:t>Northern Illinois University</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Railroads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1">
                  <a:extLst>
                    <a:ext uri="{A12FA001-AC4F-418D-AE19-62706E023703}">
                      <ahyp:hlinkClr val="tx"/>
                    </a:ext>
                  </a:extLst>
                </a:hlinkClick>
              </a:rPr>
              <a:t>Strasburg Railroad</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2">
                  <a:extLst>
                    <a:ext uri="{A12FA001-AC4F-418D-AE19-62706E023703}">
                      <ahyp:hlinkClr val="tx"/>
                    </a:ext>
                  </a:extLst>
                </a:hlinkClick>
              </a:rPr>
              <a:t>Library of Congress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3">
                  <a:extLst>
                    <a:ext uri="{A12FA001-AC4F-418D-AE19-62706E023703}">
                      <ahyp:hlinkClr val="tx"/>
                    </a:ext>
                  </a:extLst>
                </a:hlinkClick>
              </a:rPr>
              <a:t>Britannica</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Canals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4">
                  <a:extLst>
                    <a:ext uri="{A12FA001-AC4F-418D-AE19-62706E023703}">
                      <ahyp:hlinkClr val="tx"/>
                    </a:ext>
                  </a:extLst>
                </a:hlinkClick>
              </a:rPr>
              <a:t>Geography of Transport Systems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5">
                  <a:extLst>
                    <a:ext uri="{A12FA001-AC4F-418D-AE19-62706E023703}">
                      <ahyp:hlinkClr val="tx"/>
                    </a:ext>
                  </a:extLst>
                </a:hlinkClick>
              </a:rPr>
              <a:t>National Gallery of Art</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6">
                  <a:extLst>
                    <a:ext uri="{A12FA001-AC4F-418D-AE19-62706E023703}">
                      <ahyp:hlinkClr val="tx"/>
                    </a:ext>
                  </a:extLst>
                </a:hlinkClick>
              </a:rPr>
              <a:t>Erie Canal National Heritage Corridor</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Turnpikes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7">
                  <a:extLst>
                    <a:ext uri="{A12FA001-AC4F-418D-AE19-62706E023703}">
                      <ahyp:hlinkClr val="tx"/>
                    </a:ext>
                  </a:extLst>
                </a:hlinkClick>
              </a:rPr>
              <a:t>National Geographic</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8">
                  <a:extLst>
                    <a:ext uri="{A12FA001-AC4F-418D-AE19-62706E023703}">
                      <ahyp:hlinkClr val="tx"/>
                    </a:ext>
                  </a:extLst>
                </a:hlinkClick>
              </a:rPr>
              <a:t>National Iron and Steel Heritage Museum</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9">
                  <a:extLst>
                    <a:ext uri="{A12FA001-AC4F-418D-AE19-62706E023703}">
                      <ahyp:hlinkClr val="tx"/>
                    </a:ext>
                  </a:extLst>
                </a:hlinkClick>
              </a:rPr>
              <a:t>National Park Service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Clipper Ships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0">
                  <a:extLst>
                    <a:ext uri="{A12FA001-AC4F-418D-AE19-62706E023703}">
                      <ahyp:hlinkClr val="tx"/>
                    </a:ext>
                  </a:extLst>
                </a:hlinkClick>
              </a:rPr>
              <a:t>National Geographic</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1">
                  <a:extLst>
                    <a:ext uri="{A12FA001-AC4F-418D-AE19-62706E023703}">
                      <ahyp:hlinkClr val="tx"/>
                    </a:ext>
                  </a:extLst>
                </a:hlinkClick>
              </a:rPr>
              <a:t>Project Gutenberg</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2">
                  <a:extLst>
                    <a:ext uri="{A12FA001-AC4F-418D-AE19-62706E023703}">
                      <ahyp:hlinkClr val="tx"/>
                    </a:ext>
                  </a:extLst>
                </a:hlinkClick>
              </a:rPr>
              <a:t>Britannica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116" name="Google Shape;116;p26"/>
          <p:cNvSpPr txBox="1"/>
          <p:nvPr/>
        </p:nvSpPr>
        <p:spPr>
          <a:xfrm>
            <a:off x="3968800" y="1755525"/>
            <a:ext cx="3000000" cy="1293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Interchangeable Parts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Factory System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Mechanical Reaper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Steel Plow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Power Loom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Telegraph</a:t>
            </a:r>
            <a:endParaRPr sz="1200">
              <a:solidFill>
                <a:schemeClr val="dk1"/>
              </a:solidFill>
              <a:latin typeface="Inter"/>
              <a:ea typeface="Inter"/>
              <a:cs typeface="Inter"/>
              <a:sym typeface="Inter"/>
            </a:endParaRPr>
          </a:p>
        </p:txBody>
      </p:sp>
      <p:sp>
        <p:nvSpPr>
          <p:cNvPr id="117" name="Google Shape;117;p26"/>
          <p:cNvSpPr txBox="1"/>
          <p:nvPr/>
        </p:nvSpPr>
        <p:spPr>
          <a:xfrm>
            <a:off x="3968800" y="3761725"/>
            <a:ext cx="3452100" cy="55413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Interchangeable Parts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3">
                  <a:extLst>
                    <a:ext uri="{A12FA001-AC4F-418D-AE19-62706E023703}">
                      <ahyp:hlinkClr val="tx"/>
                    </a:ext>
                  </a:extLst>
                </a:hlinkClick>
              </a:rPr>
              <a:t>Interchangeable Parts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4">
                  <a:extLst>
                    <a:ext uri="{A12FA001-AC4F-418D-AE19-62706E023703}">
                      <ahyp:hlinkClr val="tx"/>
                    </a:ext>
                  </a:extLst>
                </a:hlinkClick>
              </a:rPr>
              <a:t>Britannica</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5">
                  <a:extLst>
                    <a:ext uri="{A12FA001-AC4F-418D-AE19-62706E023703}">
                      <ahyp:hlinkClr val="tx"/>
                    </a:ext>
                  </a:extLst>
                </a:hlinkClick>
              </a:rPr>
              <a:t>Electrical Contractor Magazine</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Factory System</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6"/>
              </a:rPr>
              <a:t>Britannica</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7"/>
              </a:rPr>
              <a:t>Old Slater Mill</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8"/>
              </a:rPr>
              <a:t>The Lowell System</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Mechanical Reaper</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9"/>
              </a:rPr>
              <a:t>Britannica</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0"/>
              </a:rPr>
              <a:t>Morning Ag Clips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1"/>
              </a:rPr>
              <a:t>Interesting Engineering</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Steel Plow</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2"/>
              </a:rPr>
              <a:t>Smithsonian</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3"/>
              </a:rPr>
              <a:t>John Deere</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4"/>
              </a:rPr>
              <a:t>Project Gutenberg</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Power Loom</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5"/>
              </a:rPr>
              <a:t>How Stuff Works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6"/>
              </a:rPr>
              <a:t>National Park Service</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7"/>
              </a:rPr>
              <a:t>Smithsonian</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Telegraph</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8"/>
              </a:rPr>
              <a:t>Elon University</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9"/>
              </a:rPr>
              <a:t>History.com</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40"/>
              </a:rPr>
              <a:t>Britannica</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“Fund it or Forget it” Research Instructions</a:t>
            </a:r>
            <a:endParaRPr sz="1900">
              <a:solidFill>
                <a:schemeClr val="dk1"/>
              </a:solidFill>
              <a:latin typeface="Halant"/>
              <a:ea typeface="Halant"/>
              <a:cs typeface="Halant"/>
              <a:sym typeface="Halant"/>
            </a:endParaRPr>
          </a:p>
        </p:txBody>
      </p:sp>
      <p:pic>
        <p:nvPicPr>
          <p:cNvPr id="123" name="Google Shape;12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27" name="Google Shape;127;p27"/>
          <p:cNvGraphicFramePr/>
          <p:nvPr/>
        </p:nvGraphicFramePr>
        <p:xfrm>
          <a:off x="351750" y="752350"/>
          <a:ext cx="3000000" cy="3000000"/>
        </p:xfrm>
        <a:graphic>
          <a:graphicData uri="http://schemas.openxmlformats.org/drawingml/2006/table">
            <a:tbl>
              <a:tblPr>
                <a:noFill/>
                <a:tableStyleId>{613247E3-E8D6-47F7-B03D-B29001D1708E}</a:tableStyleId>
              </a:tblPr>
              <a:tblGrid>
                <a:gridCol w="3534500"/>
                <a:gridCol w="3534500"/>
              </a:tblGrid>
              <a:tr h="417175">
                <a:tc grid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b="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Use this page to organize your notes and prepare your pitch.</a:t>
                      </a: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tcPr>
                </a:tc>
                <a:tc hMerge="1"/>
              </a:tr>
            </a:tbl>
          </a:graphicData>
        </a:graphic>
      </p:graphicFrame>
      <p:sp>
        <p:nvSpPr>
          <p:cNvPr id="128" name="Google Shape;128;p27"/>
          <p:cNvSpPr txBox="1"/>
          <p:nvPr/>
        </p:nvSpPr>
        <p:spPr>
          <a:xfrm>
            <a:off x="351750" y="1226475"/>
            <a:ext cx="70689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Research Notes:</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Proposal Requirements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short and engaging title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1 paragraph description of the invention or innovation that includes:</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Specs (dimensions, materials, etc.)</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it does and how it is unique</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short argument for why this invention will revolutionize the American economy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Two Images with Captions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One Quote from a primary or secondary source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list of potential (3) questions you anticipate your investors will ask of you</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“Elevator Pitch”</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 elevator pitch is a quick and exciting way to “sell” your idea. It should be 30-45 seconds.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Outline: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romanUcPeriod"/>
            </a:pPr>
            <a:r>
              <a:rPr lang="en" sz="1200">
                <a:solidFill>
                  <a:schemeClr val="dk1"/>
                </a:solidFill>
                <a:latin typeface="Inter"/>
                <a:ea typeface="Inter"/>
                <a:cs typeface="Inter"/>
                <a:sym typeface="Inter"/>
              </a:rPr>
              <a:t>Invention or Innovation Name: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romanUcPeriod"/>
            </a:pPr>
            <a:r>
              <a:rPr lang="en" sz="1200">
                <a:solidFill>
                  <a:schemeClr val="dk1"/>
                </a:solidFill>
                <a:latin typeface="Inter"/>
                <a:ea typeface="Inter"/>
                <a:cs typeface="Inter"/>
                <a:sym typeface="Inter"/>
              </a:rPr>
              <a:t>Problem it Solves: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romanUcPeriod"/>
            </a:pPr>
            <a:r>
              <a:rPr lang="en" sz="1200">
                <a:solidFill>
                  <a:schemeClr val="dk1"/>
                </a:solidFill>
                <a:latin typeface="Inter"/>
                <a:ea typeface="Inter"/>
                <a:cs typeface="Inter"/>
                <a:sym typeface="Inter"/>
              </a:rPr>
              <a:t>Why It’s Better or Different: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romanUcPeriod"/>
            </a:pPr>
            <a:r>
              <a:rPr lang="en" sz="1200">
                <a:solidFill>
                  <a:schemeClr val="dk1"/>
                </a:solidFill>
                <a:latin typeface="Inter"/>
                <a:ea typeface="Inter"/>
                <a:cs typeface="Inter"/>
                <a:sym typeface="Inter"/>
              </a:rPr>
              <a:t>Slogan or Catchphrase:</a:t>
            </a:r>
            <a:endParaRPr b="1"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“Fund it or Forget it” Proposal and Elevator Pitch</a:t>
            </a:r>
            <a:endParaRPr sz="1900">
              <a:solidFill>
                <a:schemeClr val="dk1"/>
              </a:solidFill>
              <a:latin typeface="Halant"/>
              <a:ea typeface="Halant"/>
              <a:cs typeface="Halant"/>
              <a:sym typeface="Halant"/>
            </a:endParaRPr>
          </a:p>
        </p:txBody>
      </p:sp>
      <p:pic>
        <p:nvPicPr>
          <p:cNvPr id="134" name="Google Shape;134;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7" name="Google Shape;137;p28"/>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38" name="Google Shape;138;p28"/>
          <p:cNvGraphicFramePr/>
          <p:nvPr/>
        </p:nvGraphicFramePr>
        <p:xfrm>
          <a:off x="351750" y="752350"/>
          <a:ext cx="3000000" cy="3000000"/>
        </p:xfrm>
        <a:graphic>
          <a:graphicData uri="http://schemas.openxmlformats.org/drawingml/2006/table">
            <a:tbl>
              <a:tblPr>
                <a:noFill/>
                <a:tableStyleId>{613247E3-E8D6-47F7-B03D-B29001D1708E}</a:tableStyleId>
              </a:tblPr>
              <a:tblGrid>
                <a:gridCol w="3534500"/>
                <a:gridCol w="3534500"/>
              </a:tblGrid>
              <a:tr h="417175">
                <a:tc grid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this page for your Formal Proposal and Elevator Pitch.</a:t>
                      </a: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tcPr>
                </a:tc>
                <a:tc hMerge="1"/>
              </a:tr>
            </a:tbl>
          </a:graphicData>
        </a:graphic>
      </p:graphicFrame>
      <p:sp>
        <p:nvSpPr>
          <p:cNvPr id="139" name="Google Shape;139;p28"/>
          <p:cNvSpPr txBox="1"/>
          <p:nvPr/>
        </p:nvSpPr>
        <p:spPr>
          <a:xfrm>
            <a:off x="351750" y="1226475"/>
            <a:ext cx="7068900" cy="752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Formal Proposal: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Title: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Paragraph: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Images: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Quote: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Potential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Elevator Pitch: </a:t>
            </a:r>
            <a:endParaRPr b="1" sz="1200">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t/>
            </a:r>
            <a:endParaRPr i="1" sz="1100">
              <a:solidFill>
                <a:schemeClr val="dk1"/>
              </a:solidFill>
            </a:endParaRPr>
          </a:p>
          <a:p>
            <a:pPr indent="0" lvl="0" marL="0" rtl="0" algn="l">
              <a:spcBef>
                <a:spcPts val="120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“Fund it or Forget it” Presentation Notes</a:t>
            </a:r>
            <a:endParaRPr sz="1900">
              <a:solidFill>
                <a:schemeClr val="dk1"/>
              </a:solidFill>
              <a:latin typeface="Halant"/>
              <a:ea typeface="Halant"/>
              <a:cs typeface="Halant"/>
              <a:sym typeface="Halant"/>
            </a:endParaRPr>
          </a:p>
        </p:txBody>
      </p:sp>
      <p:pic>
        <p:nvPicPr>
          <p:cNvPr id="145" name="Google Shape;145;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29"/>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49" name="Google Shape;149;p29"/>
          <p:cNvGraphicFramePr/>
          <p:nvPr/>
        </p:nvGraphicFramePr>
        <p:xfrm>
          <a:off x="351750" y="752350"/>
          <a:ext cx="3000000" cy="3000000"/>
        </p:xfrm>
        <a:graphic>
          <a:graphicData uri="http://schemas.openxmlformats.org/drawingml/2006/table">
            <a:tbl>
              <a:tblPr>
                <a:noFill/>
                <a:tableStyleId>{613247E3-E8D6-47F7-B03D-B29001D1708E}</a:tableStyleId>
              </a:tblPr>
              <a:tblGrid>
                <a:gridCol w="3534500"/>
                <a:gridCol w="3534500"/>
              </a:tblGrid>
              <a:tr h="417175">
                <a:tc grid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this page to </a:t>
                      </a:r>
                      <a:r>
                        <a:rPr lang="en" sz="1200">
                          <a:solidFill>
                            <a:schemeClr val="dk1"/>
                          </a:solidFill>
                          <a:latin typeface="Halant"/>
                          <a:ea typeface="Halant"/>
                          <a:cs typeface="Halant"/>
                          <a:sym typeface="Halant"/>
                        </a:rPr>
                        <a:t>take</a:t>
                      </a:r>
                      <a:r>
                        <a:rPr lang="en" sz="1200">
                          <a:solidFill>
                            <a:schemeClr val="dk1"/>
                          </a:solidFill>
                          <a:latin typeface="Halant"/>
                          <a:ea typeface="Halant"/>
                          <a:cs typeface="Halant"/>
                          <a:sym typeface="Halant"/>
                        </a:rPr>
                        <a:t> notes on the Elevator Pitches of your classmates.</a:t>
                      </a: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tcPr>
                </a:tc>
                <a:tc hMerge="1"/>
              </a:tr>
            </a:tbl>
          </a:graphicData>
        </a:graphic>
      </p:graphicFrame>
      <p:graphicFrame>
        <p:nvGraphicFramePr>
          <p:cNvPr id="150" name="Google Shape;150;p29"/>
          <p:cNvGraphicFramePr/>
          <p:nvPr/>
        </p:nvGraphicFramePr>
        <p:xfrm>
          <a:off x="351750" y="1506600"/>
          <a:ext cx="3000000" cy="3000000"/>
        </p:xfrm>
        <a:graphic>
          <a:graphicData uri="http://schemas.openxmlformats.org/drawingml/2006/table">
            <a:tbl>
              <a:tblPr>
                <a:noFill/>
                <a:tableStyleId>{613247E3-E8D6-47F7-B03D-B29001D1708E}</a:tableStyleId>
              </a:tblPr>
              <a:tblGrid>
                <a:gridCol w="1767250"/>
                <a:gridCol w="1767250"/>
                <a:gridCol w="1767250"/>
                <a:gridCol w="1767250"/>
              </a:tblGrid>
              <a:tr h="381000">
                <a:tc>
                  <a:txBody>
                    <a:bodyPr/>
                    <a:lstStyle/>
                    <a:p>
                      <a:pPr indent="0" lvl="0" marL="0" rtl="0" algn="l">
                        <a:spcBef>
                          <a:spcPts val="0"/>
                        </a:spcBef>
                        <a:spcAft>
                          <a:spcPts val="0"/>
                        </a:spcAft>
                        <a:buNone/>
                      </a:pPr>
                      <a:r>
                        <a:rPr b="1" lang="en" sz="1200">
                          <a:latin typeface="Inter"/>
                          <a:ea typeface="Inter"/>
                          <a:cs typeface="Inter"/>
                          <a:sym typeface="Inter"/>
                        </a:rPr>
                        <a:t>Invention Name:</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 Fund it!</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Forget it!</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Invention Name: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Question: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 Fund it!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Forget it!</a:t>
                      </a: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pic>
        <p:nvPicPr>
          <p:cNvPr id="155" name="Google Shape;155;p30"/>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56" name="Google Shape;156;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8" name="Google Shape;158;p30"/>
          <p:cNvSpPr txBox="1"/>
          <p:nvPr/>
        </p:nvSpPr>
        <p:spPr>
          <a:xfrm>
            <a:off x="455300" y="3028400"/>
            <a:ext cx="6861900" cy="1123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Respond to the quickwrite prompt below in 3-5 sentences.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invention would you fund? Why?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p:txBody>
      </p:sp>
      <p:sp>
        <p:nvSpPr>
          <p:cNvPr id="159" name="Google Shape;159;p30"/>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200"/>
              <a:buFont typeface="Arial"/>
              <a:buNone/>
            </a:pPr>
            <a:r>
              <a:rPr i="1" lang="en" sz="1700">
                <a:solidFill>
                  <a:schemeClr val="dk1"/>
                </a:solidFill>
                <a:latin typeface="Inter"/>
                <a:ea typeface="Inter"/>
                <a:cs typeface="Inter"/>
                <a:sym typeface="Inter"/>
              </a:rPr>
              <a:t>How did inventions and innovations during the Market Revolution change daily life and shape the U.S. economy?</a:t>
            </a:r>
            <a:endParaRPr b="1" i="1" sz="1700">
              <a:solidFill>
                <a:schemeClr val="dk1"/>
              </a:solidFill>
              <a:latin typeface="Inter"/>
              <a:ea typeface="Inter"/>
              <a:cs typeface="Inter"/>
              <a:sym typeface="Inter"/>
            </a:endParaRPr>
          </a:p>
        </p:txBody>
      </p:sp>
      <p:sp>
        <p:nvSpPr>
          <p:cNvPr id="160" name="Google Shape;160;p30"/>
          <p:cNvSpPr txBox="1"/>
          <p:nvPr/>
        </p:nvSpPr>
        <p:spPr>
          <a:xfrm>
            <a:off x="219350" y="1320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61" name="Google Shape;161;p30"/>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6: Early Republic (1789-1844)</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5</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62" name="Google Shape;162;p30"/>
          <p:cNvPicPr preferRelativeResize="0"/>
          <p:nvPr/>
        </p:nvPicPr>
        <p:blipFill>
          <a:blip r:embed="rId4">
            <a:alphaModFix/>
          </a:blip>
          <a:stretch>
            <a:fillRect/>
          </a:stretch>
        </p:blipFill>
        <p:spPr>
          <a:xfrm>
            <a:off x="216272" y="230997"/>
            <a:ext cx="630865" cy="2616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