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7772400" cx="10058400"/>
  <p:notesSz cx="6858000" cy="9144000"/>
  <p:embeddedFontLst>
    <p:embeddedFont>
      <p:font typeface="Inter"/>
      <p:regular r:id="rId9"/>
      <p:bold r:id="rId10"/>
      <p:italic r:id="rId11"/>
      <p:boldItalic r:id="rId12"/>
    </p:embeddedFont>
    <p:embeddedFont>
      <p:font typeface="Plus Jakarta Sans Medium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2429E06-41A0-4305-AA15-219A2D8FB982}">
  <a:tblStyle styleId="{22429E06-41A0-4305-AA15-219A2D8FB98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italic.fntdata"/><Relationship Id="rId10" Type="http://schemas.openxmlformats.org/officeDocument/2006/relationships/font" Target="fonts/Inter-bold.fntdata"/><Relationship Id="rId13" Type="http://schemas.openxmlformats.org/officeDocument/2006/relationships/font" Target="fonts/PlusJakartaSansMedium-regular.fntdata"/><Relationship Id="rId12" Type="http://schemas.openxmlformats.org/officeDocument/2006/relationships/font" Target="fonts/Inter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Inter-regular.fntdata"/><Relationship Id="rId15" Type="http://schemas.openxmlformats.org/officeDocument/2006/relationships/font" Target="fonts/PlusJakartaSansMedium-italic.fntdata"/><Relationship Id="rId14" Type="http://schemas.openxmlformats.org/officeDocument/2006/relationships/font" Target="fonts/PlusJakartaSansMedium-bold.fntdata"/><Relationship Id="rId16" Type="http://schemas.openxmlformats.org/officeDocument/2006/relationships/font" Target="fonts/PlusJakartaSansMedium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043551cf01_0_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043551cf0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043551cf01_0_11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043551cf01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1" Type="http://schemas.openxmlformats.org/officeDocument/2006/relationships/hyperlink" Target="https://www.youtube.com/watch?v=SwnIMtWYd6w" TargetMode="External"/><Relationship Id="rId10" Type="http://schemas.openxmlformats.org/officeDocument/2006/relationships/hyperlink" Target="https://docs.google.com/presentation/d/1BjxnYQTBKGlcTOJbRrZyUAkMJnNKjv6-PvRFEwyA-Gs/copy" TargetMode="External"/><Relationship Id="rId9" Type="http://schemas.openxmlformats.org/officeDocument/2006/relationships/hyperlink" Target="https://docs.google.com/presentation/d/1qW2aKLFnCfpto7c_R4F8INNzvW3LV7DMqthy8Hlsj8Q/copy" TargetMode="External"/><Relationship Id="rId5" Type="http://schemas.openxmlformats.org/officeDocument/2006/relationships/hyperlink" Target="https://docs.google.com/presentation/d/1qW2aKLFnCfpto7c_R4F8INNzvW3LV7DMqthy8Hlsj8Q/copy" TargetMode="External"/><Relationship Id="rId6" Type="http://schemas.openxmlformats.org/officeDocument/2006/relationships/hyperlink" Target="https://docs.google.com/presentation/d/1BjxnYQTBKGlcTOJbRrZyUAkMJnNKjv6-PvRFEwyA-Gs/copy" TargetMode="External"/><Relationship Id="rId7" Type="http://schemas.openxmlformats.org/officeDocument/2006/relationships/hyperlink" Target="https://docs.google.com/presentation/d/1v38QJYN8cocjzkg-YHRQ8zYZVpnwmjo1ybL6MNA9tAw/copy" TargetMode="External"/><Relationship Id="rId8" Type="http://schemas.openxmlformats.org/officeDocument/2006/relationships/hyperlink" Target="https://docs.google.com/presentation/d/11kqYPuGDxcPBZJbFxSIGuxzrDz0YIg5ZAhtMDSUV7Ms/copy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s://docs.google.com/presentation/d/1YGVcfVG1z0FhO7Ut92fl9lsEl_trUcurGZ1o2H5IvNw/copy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8" name="Google Shape;58;p13"/>
          <p:cNvGraphicFramePr/>
          <p:nvPr/>
        </p:nvGraphicFramePr>
        <p:xfrm>
          <a:off x="355863" y="658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{22429E06-41A0-4305-AA15-219A2D8FB982}</a:tableStyleId>
              </a:tblPr>
              <a:tblGrid>
                <a:gridCol w="1633350"/>
                <a:gridCol w="4045800"/>
                <a:gridCol w="3669725"/>
              </a:tblGrid>
              <a:tr h="3534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6: The Significance of Canals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09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does the history of canals reveal about innovation and expansion in the Early Republic?</a:t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339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7.34, 7.42, 7.55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509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Contextualization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Historical Significance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6787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MATERIALS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TEACHER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Do Firsts + Exemplars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The Significance of Canals Student Worksheet + Exemplars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Do First Options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Printed Student Handouts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Access to Inquiry Journal (already handed out in Lesson 1)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090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1- Frayer: Canal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2- A-Z Guide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10181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Select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9"/>
                        </a:rPr>
                        <a:t>“Do First”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Play “Song of the Unit” or alternative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visual, online, or print access to “Do First”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“Do First” either online or by hand.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51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LAUNCH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 the C&amp;O Canal National HIstoric Park to students with an introductory video Students will follow along with the transcript and answer reflection questions at the end.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6787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0"/>
                        </a:rPr>
                        <a:t>The Significance of Canals Student Worksheet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1"/>
                        </a:rPr>
                        <a:t>Show video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Give students time to answer questions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Ask students to share their questions with the class to spark further curiosity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Watch video and answe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r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questions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Participate in informal class discussion by sharing questions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9" name="Google Shape;59;p13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        </a:t>
            </a: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The Early Republic (1789-1844): Daily Lesson Plan</a:t>
            </a: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(60 Minutes)</a:t>
            </a:r>
            <a:endParaRPr sz="21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9" name="Google Shape;69;p14"/>
          <p:cNvGraphicFramePr/>
          <p:nvPr/>
        </p:nvGraphicFramePr>
        <p:xfrm>
          <a:off x="279838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{22429E06-41A0-4305-AA15-219A2D8FB982}</a:tableStyleId>
              </a:tblPr>
              <a:tblGrid>
                <a:gridCol w="1673200"/>
                <a:gridCol w="4057350"/>
                <a:gridCol w="3702950"/>
              </a:tblGrid>
              <a:tr h="205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6: The Significance of Canals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 - Continued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084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2 - 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investigate the Significance of Canals with a Webquest. They will view images and read articles, while worksheet pages 2-5 take them step-by-step through the process. They will need digital access. All students will complete Topic 1 (History and Culture). Then they will have a choice to investigate either Nature or Science and Engineering.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9099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digital access to worksheet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instructions and expectations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Listen to directions and expectations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webquest using the student worksheet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53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reflect on their learning from the prior topic using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Unit 6 Inquiry Journal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 Students will use page 4 to answer the Compelling Question for Topic 2. Consider allowing students to use their notes and/or work with a partner.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978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access to Unit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6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Inquiry Journal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Support students with expectations for CER paragraph (template included in Journal)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Write a CER paragraph for Topic 2 Compelling Question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0" name="Google Shape;70;p14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         The Early Republic (1789-1844): Daily Lesson Plan (60 Minutes)</a:t>
            </a:r>
            <a:endParaRPr sz="18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71" name="Google Shape;7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