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Lst>
  <p:sldSz cy="10058400" cx="7772400"/>
  <p:notesSz cx="6858000" cy="9144000"/>
  <p:embeddedFontLst>
    <p:embeddedFont>
      <p:font typeface="Halant"/>
      <p:regular r:id="rId12"/>
      <p:bold r:id="rId13"/>
    </p:embeddedFont>
    <p:embeddedFont>
      <p:font typeface="Inter SemiBold"/>
      <p:regular r:id="rId14"/>
      <p:bold r:id="rId15"/>
      <p:italic r:id="rId16"/>
      <p:boldItalic r:id="rId17"/>
    </p:embeddedFont>
    <p:embeddedFont>
      <p:font typeface="Inter"/>
      <p:regular r:id="rId18"/>
      <p:bold r:id="rId19"/>
      <p:italic r:id="rId20"/>
      <p:boldItalic r:id="rId21"/>
    </p:embeddedFont>
    <p:embeddedFont>
      <p:font typeface="Plus Jakarta Sans"/>
      <p:regular r:id="rId22"/>
      <p:bold r:id="rId23"/>
      <p:italic r:id="rId24"/>
      <p:boldItalic r:id="rId25"/>
    </p:embeddedFont>
    <p:embeddedFont>
      <p:font typeface="Plus Jakarta Sans Medium"/>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860">
          <p15:clr>
            <a:srgbClr val="A4A3A4"/>
          </p15:clr>
        </p15:guide>
        <p15:guide id="2" pos="2880">
          <p15:clr>
            <a:srgbClr val="A4A3A4"/>
          </p15:clr>
        </p15:guide>
        <p15:guide id="3" pos="295">
          <p15:clr>
            <a:srgbClr val="747775"/>
          </p15:clr>
        </p15:guide>
        <p15:guide id="4" pos="4601">
          <p15:clr>
            <a:srgbClr val="747775"/>
          </p15:clr>
        </p15:guide>
        <p15:guide id="5" orient="horz" pos="6160">
          <p15:clr>
            <a:srgbClr val="747775"/>
          </p15:clr>
        </p15:guide>
        <p15:guide id="6" orient="horz" pos="3168">
          <p15:clr>
            <a:srgbClr val="747775"/>
          </p15:clr>
        </p15:guide>
        <p15:guide id="7" pos="3456">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172DEA8-BA86-47A0-8498-B57871B677F2}">
  <a:tblStyle styleId="{B172DEA8-BA86-47A0-8498-B57871B677F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860" orient="horz"/>
        <p:guide pos="2880"/>
        <p:guide pos="295"/>
        <p:guide pos="4601"/>
        <p:guide pos="6160" orient="horz"/>
        <p:guide pos="3168" orient="horz"/>
        <p:guide pos="3456"/>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22" Type="http://schemas.openxmlformats.org/officeDocument/2006/relationships/font" Target="fonts/PlusJakartaSans-regular.fntdata"/><Relationship Id="rId21" Type="http://schemas.openxmlformats.org/officeDocument/2006/relationships/font" Target="fonts/Inter-boldItalic.fntdata"/><Relationship Id="rId24" Type="http://schemas.openxmlformats.org/officeDocument/2006/relationships/font" Target="fonts/PlusJakartaSans-italic.fntdata"/><Relationship Id="rId23" Type="http://schemas.openxmlformats.org/officeDocument/2006/relationships/font" Target="fonts/PlusJakartaSans-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PlusJakartaSansMedium-regular.fntdata"/><Relationship Id="rId25" Type="http://schemas.openxmlformats.org/officeDocument/2006/relationships/font" Target="fonts/PlusJakartaSans-boldItalic.fntdata"/><Relationship Id="rId28" Type="http://schemas.openxmlformats.org/officeDocument/2006/relationships/font" Target="fonts/PlusJakartaSansMedium-italic.fntdata"/><Relationship Id="rId27" Type="http://schemas.openxmlformats.org/officeDocument/2006/relationships/font" Target="fonts/PlusJakartaSansMedium-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Medium-boldItalic.fntdata"/><Relationship Id="rId7" Type="http://schemas.openxmlformats.org/officeDocument/2006/relationships/notesMaster" Target="notesMasters/notesMaster1.xml"/><Relationship Id="rId8" Type="http://schemas.openxmlformats.org/officeDocument/2006/relationships/slide" Target="slides/slide1.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font" Target="fonts/Halant-bold.fntdata"/><Relationship Id="rId12" Type="http://schemas.openxmlformats.org/officeDocument/2006/relationships/font" Target="fonts/Halant-regular.fntdata"/><Relationship Id="rId15" Type="http://schemas.openxmlformats.org/officeDocument/2006/relationships/font" Target="fonts/InterSemiBold-bold.fntdata"/><Relationship Id="rId14" Type="http://schemas.openxmlformats.org/officeDocument/2006/relationships/font" Target="fonts/InterSemiBold-regular.fntdata"/><Relationship Id="rId17" Type="http://schemas.openxmlformats.org/officeDocument/2006/relationships/font" Target="fonts/InterSemiBold-boldItalic.fntdata"/><Relationship Id="rId16" Type="http://schemas.openxmlformats.org/officeDocument/2006/relationships/font" Target="fonts/InterSemiBold-italic.fntdata"/><Relationship Id="rId19" Type="http://schemas.openxmlformats.org/officeDocument/2006/relationships/font" Target="fonts/Inter-bold.fntdata"/><Relationship Id="rId18" Type="http://schemas.openxmlformats.org/officeDocument/2006/relationships/font" Target="fonts/Inter-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66c4db163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66c4db163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2faed320c8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2faed320c8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66c4db163f_0_23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66c4db163f_0_2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66c4db163f_0_3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66c4db163f_0_3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Slave Trade of Africa</a:t>
            </a:r>
            <a:endParaRPr sz="2500">
              <a:solidFill>
                <a:schemeClr val="dk1"/>
              </a:solidFill>
              <a:latin typeface="Plus Jakarta Sans Medium"/>
              <a:ea typeface="Plus Jakarta Sans Medium"/>
              <a:cs typeface="Plus Jakarta Sans Medium"/>
              <a:sym typeface="Plus Jakarta Sans Medium"/>
            </a:endParaRPr>
          </a:p>
        </p:txBody>
      </p:sp>
      <p:pic>
        <p:nvPicPr>
          <p:cNvPr id="100" name="Google Shape;100;p2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01" name="Google Shape;101;p25"/>
          <p:cNvSpPr txBox="1"/>
          <p:nvPr/>
        </p:nvSpPr>
        <p:spPr>
          <a:xfrm>
            <a:off x="469041" y="9305555"/>
            <a:ext cx="6834300" cy="438000"/>
          </a:xfrm>
          <a:prstGeom prst="rect">
            <a:avLst/>
          </a:prstGeom>
          <a:solidFill>
            <a:srgbClr val="EFEFEF"/>
          </a:solidFill>
          <a:ln>
            <a:noFill/>
          </a:ln>
        </p:spPr>
        <p:txBody>
          <a:bodyPr anchorCtr="0" anchor="t" bIns="96675" lIns="96675" spcFirstLastPara="1" rIns="96675" wrap="square" tIns="96675">
            <a:no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Quantitative Analysis</a:t>
            </a:r>
            <a:endParaRPr sz="1300">
              <a:latin typeface="Inter"/>
              <a:ea typeface="Inter"/>
              <a:cs typeface="Inter"/>
              <a:sym typeface="Inter"/>
            </a:endParaRPr>
          </a:p>
        </p:txBody>
      </p:sp>
      <p:graphicFrame>
        <p:nvGraphicFramePr>
          <p:cNvPr id="102" name="Google Shape;102;p25"/>
          <p:cNvGraphicFramePr/>
          <p:nvPr/>
        </p:nvGraphicFramePr>
        <p:xfrm>
          <a:off x="966915" y="1955405"/>
          <a:ext cx="3000000" cy="3000000"/>
        </p:xfrm>
        <a:graphic>
          <a:graphicData uri="http://schemas.openxmlformats.org/drawingml/2006/table">
            <a:tbl>
              <a:tblPr>
                <a:noFill/>
                <a:tableStyleId>{B172DEA8-BA86-47A0-8498-B57871B677F2}</a:tableStyleId>
              </a:tblPr>
              <a:tblGrid>
                <a:gridCol w="2908750"/>
                <a:gridCol w="2908750"/>
              </a:tblGrid>
              <a:tr h="612625">
                <a:tc gridSpan="2">
                  <a:txBody>
                    <a:bodyPr/>
                    <a:lstStyle/>
                    <a:p>
                      <a:pPr indent="0" lvl="0" marL="0" rtl="0" algn="l">
                        <a:spcBef>
                          <a:spcPts val="0"/>
                        </a:spcBef>
                        <a:spcAft>
                          <a:spcPts val="0"/>
                        </a:spcAft>
                        <a:buNone/>
                      </a:pPr>
                      <a:r>
                        <a:rPr lang="en" sz="1300">
                          <a:solidFill>
                            <a:srgbClr val="000000"/>
                          </a:solidFill>
                          <a:latin typeface="Halant"/>
                          <a:ea typeface="Halant"/>
                          <a:cs typeface="Halant"/>
                          <a:sym typeface="Halant"/>
                        </a:rPr>
                        <a:t>Source: </a:t>
                      </a:r>
                      <a:r>
                        <a:rPr lang="en" sz="1300">
                          <a:latin typeface="Halant"/>
                          <a:ea typeface="Halant"/>
                          <a:cs typeface="Halant"/>
                          <a:sym typeface="Halant"/>
                        </a:rPr>
                        <a:t>Sir Harry Hamilton Johnston and J. G. Bartholomew, “Slave Trade of Africa,” Digital Public Library of America, 1899.</a:t>
                      </a:r>
                      <a:endParaRPr sz="1000">
                        <a:solidFill>
                          <a:srgbClr val="000000"/>
                        </a:solidFill>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bl>
          </a:graphicData>
        </a:graphic>
      </p:graphicFrame>
      <p:pic>
        <p:nvPicPr>
          <p:cNvPr id="103" name="Google Shape;103;p25"/>
          <p:cNvPicPr preferRelativeResize="0"/>
          <p:nvPr/>
        </p:nvPicPr>
        <p:blipFill>
          <a:blip r:embed="rId4">
            <a:alphaModFix/>
          </a:blip>
          <a:stretch>
            <a:fillRect/>
          </a:stretch>
        </p:blipFill>
        <p:spPr>
          <a:xfrm>
            <a:off x="1717312" y="2691180"/>
            <a:ext cx="4316728" cy="569997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7" name="Shape 107"/>
        <p:cNvGrpSpPr/>
        <p:nvPr/>
      </p:nvGrpSpPr>
      <p:grpSpPr>
        <a:xfrm>
          <a:off x="0" y="0"/>
          <a:ext cx="0" cy="0"/>
          <a:chOff x="0" y="0"/>
          <a:chExt cx="0" cy="0"/>
        </a:xfrm>
      </p:grpSpPr>
      <p:sp>
        <p:nvSpPr>
          <p:cNvPr id="108" name="Google Shape;108;p26"/>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a:t>
            </a:r>
            <a:r>
              <a:rPr lang="en" sz="1700">
                <a:solidFill>
                  <a:schemeClr val="dk1"/>
                </a:solidFill>
                <a:latin typeface="Halant"/>
                <a:ea typeface="Halant"/>
                <a:cs typeface="Halant"/>
                <a:sym typeface="Halant"/>
              </a:rPr>
              <a:t>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Quantitative Analysis</a:t>
            </a:r>
            <a:endParaRPr b="1" sz="2500">
              <a:solidFill>
                <a:schemeClr val="dk1"/>
              </a:solidFill>
              <a:latin typeface="Plus Jakarta Sans"/>
              <a:ea typeface="Plus Jakarta Sans"/>
              <a:cs typeface="Plus Jakarta Sans"/>
              <a:sym typeface="Plus Jakarta Sans"/>
            </a:endParaRPr>
          </a:p>
        </p:txBody>
      </p:sp>
      <p:sp>
        <p:nvSpPr>
          <p:cNvPr id="109" name="Google Shape;10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10" name="Google Shape;110;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1" name="Google Shape;111;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2" name="Google Shape;112;p26"/>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13" name="Google Shape;113;p26"/>
          <p:cNvSpPr txBox="1"/>
          <p:nvPr/>
        </p:nvSpPr>
        <p:spPr>
          <a:xfrm>
            <a:off x="1270825" y="1277350"/>
            <a:ext cx="60327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First, examine the map closely. Then,  identify the key features that are being displayed. Draw three conclusions about the information presented. Finally, think about what information might be missing from the map and how that could affect your interpretation.</a:t>
            </a:r>
            <a:endParaRPr sz="1200">
              <a:latin typeface="Plus Jakarta Sans"/>
              <a:ea typeface="Plus Jakarta Sans"/>
              <a:cs typeface="Plus Jakarta Sans"/>
              <a:sym typeface="Plus Jakarta Sans"/>
            </a:endParaRPr>
          </a:p>
        </p:txBody>
      </p:sp>
      <p:sp>
        <p:nvSpPr>
          <p:cNvPr id="114" name="Google Shape;114;p26"/>
          <p:cNvSpPr txBox="1"/>
          <p:nvPr/>
        </p:nvSpPr>
        <p:spPr>
          <a:xfrm>
            <a:off x="468975"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a:solidFill>
                  <a:schemeClr val="dk1"/>
                </a:solidFill>
                <a:latin typeface="Inter"/>
                <a:ea typeface="Inter"/>
                <a:cs typeface="Inter"/>
                <a:sym typeface="Inter"/>
              </a:rPr>
              <a:t>Conclusion 1</a:t>
            </a:r>
            <a:endParaRPr>
              <a:solidFill>
                <a:schemeClr val="dk1"/>
              </a:solidFill>
              <a:latin typeface="Inter"/>
              <a:ea typeface="Inter"/>
              <a:cs typeface="Inter"/>
              <a:sym typeface="Inter"/>
            </a:endParaRPr>
          </a:p>
          <a:p>
            <a:pPr indent="0" lvl="0" marL="0" rtl="0" algn="l">
              <a:spcBef>
                <a:spcPts val="0"/>
              </a:spcBef>
              <a:spcAft>
                <a:spcPts val="0"/>
              </a:spcAft>
              <a:buNone/>
            </a:pPr>
            <a:r>
              <a:rPr lang="en" sz="800">
                <a:solidFill>
                  <a:schemeClr val="dk1"/>
                </a:solidFill>
                <a:latin typeface="Inter"/>
                <a:ea typeface="Inter"/>
                <a:cs typeface="Inter"/>
                <a:sym typeface="Inter"/>
              </a:rPr>
              <a:t>Draw one conclusion or inference from the map. </a:t>
            </a:r>
            <a:endParaRPr sz="800">
              <a:solidFill>
                <a:schemeClr val="dk1"/>
              </a:solidFill>
              <a:latin typeface="Inter"/>
              <a:ea typeface="Inter"/>
              <a:cs typeface="Inter"/>
              <a:sym typeface="Inter"/>
            </a:endParaRPr>
          </a:p>
        </p:txBody>
      </p:sp>
      <p:sp>
        <p:nvSpPr>
          <p:cNvPr id="115" name="Google Shape;115;p26"/>
          <p:cNvSpPr txBox="1"/>
          <p:nvPr/>
        </p:nvSpPr>
        <p:spPr>
          <a:xfrm>
            <a:off x="2379038" y="4694150"/>
            <a:ext cx="3136500" cy="432000"/>
          </a:xfrm>
          <a:prstGeom prst="rect">
            <a:avLst/>
          </a:prstGeom>
          <a:noFill/>
          <a:ln cap="flat" cmpd="sng" w="9525">
            <a:solidFill>
              <a:schemeClr val="dk1"/>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2400">
                <a:latin typeface="Plus Jakarta Sans"/>
                <a:ea typeface="Plus Jakarta Sans"/>
                <a:cs typeface="Plus Jakarta Sans"/>
                <a:sym typeface="Plus Jakarta Sans"/>
              </a:rPr>
              <a:t>Conclusions</a:t>
            </a:r>
            <a:endParaRPr b="1" sz="2400">
              <a:latin typeface="Plus Jakarta Sans"/>
              <a:ea typeface="Plus Jakarta Sans"/>
              <a:cs typeface="Plus Jakarta Sans"/>
              <a:sym typeface="Plus Jakarta Sans"/>
            </a:endParaRPr>
          </a:p>
        </p:txBody>
      </p:sp>
      <p:sp>
        <p:nvSpPr>
          <p:cNvPr id="116" name="Google Shape;116;p26"/>
          <p:cNvSpPr txBox="1"/>
          <p:nvPr/>
        </p:nvSpPr>
        <p:spPr>
          <a:xfrm>
            <a:off x="2905350"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2</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b="1" sz="1800">
              <a:solidFill>
                <a:schemeClr val="dk1"/>
              </a:solidFill>
              <a:latin typeface="Inter"/>
              <a:ea typeface="Inter"/>
              <a:cs typeface="Inter"/>
              <a:sym typeface="Inter"/>
            </a:endParaRPr>
          </a:p>
        </p:txBody>
      </p:sp>
      <p:sp>
        <p:nvSpPr>
          <p:cNvPr id="117" name="Google Shape;117;p26"/>
          <p:cNvSpPr txBox="1"/>
          <p:nvPr/>
        </p:nvSpPr>
        <p:spPr>
          <a:xfrm>
            <a:off x="5341750" y="5812601"/>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3</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b="1" sz="1800">
              <a:solidFill>
                <a:schemeClr val="dk1"/>
              </a:solidFill>
              <a:latin typeface="Inter"/>
              <a:ea typeface="Inter"/>
              <a:cs typeface="Inter"/>
              <a:sym typeface="Inter"/>
            </a:endParaRPr>
          </a:p>
        </p:txBody>
      </p:sp>
      <p:sp>
        <p:nvSpPr>
          <p:cNvPr id="118" name="Google Shape;118;p26"/>
          <p:cNvSpPr/>
          <p:nvPr/>
        </p:nvSpPr>
        <p:spPr>
          <a:xfrm rot="-5400000">
            <a:off x="3595113" y="2860125"/>
            <a:ext cx="582000" cy="5218500"/>
          </a:xfrm>
          <a:prstGeom prst="rightBrace">
            <a:avLst>
              <a:gd fmla="val 50000" name="adj1"/>
              <a:gd fmla="val 50000"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19" name="Google Shape;119;p26"/>
          <p:cNvPicPr preferRelativeResize="0"/>
          <p:nvPr/>
        </p:nvPicPr>
        <p:blipFill>
          <a:blip r:embed="rId5">
            <a:alphaModFix/>
          </a:blip>
          <a:stretch>
            <a:fillRect/>
          </a:stretch>
        </p:blipFill>
        <p:spPr>
          <a:xfrm>
            <a:off x="249075" y="1241800"/>
            <a:ext cx="990900" cy="990900"/>
          </a:xfrm>
          <a:prstGeom prst="rect">
            <a:avLst/>
          </a:prstGeom>
          <a:noFill/>
          <a:ln>
            <a:noFill/>
          </a:ln>
        </p:spPr>
      </p:pic>
      <p:sp>
        <p:nvSpPr>
          <p:cNvPr id="120" name="Google Shape;120;p26"/>
          <p:cNvSpPr txBox="1"/>
          <p:nvPr/>
        </p:nvSpPr>
        <p:spPr>
          <a:xfrm>
            <a:off x="368596" y="8350788"/>
            <a:ext cx="71574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latin typeface="Inter"/>
                <a:ea typeface="Inter"/>
                <a:cs typeface="Inter"/>
                <a:sym typeface="Inter"/>
              </a:rPr>
              <a:t>What is missing from the map and how that might limit the reliability of the conclusions?</a:t>
            </a:r>
            <a:endParaRPr sz="1200">
              <a:latin typeface="Inter"/>
              <a:ea typeface="Inter"/>
              <a:cs typeface="Inter"/>
              <a:sym typeface="Inter"/>
            </a:endParaRPr>
          </a:p>
        </p:txBody>
      </p:sp>
      <p:sp>
        <p:nvSpPr>
          <p:cNvPr id="121" name="Google Shape;121;p26"/>
          <p:cNvSpPr txBox="1"/>
          <p:nvPr/>
        </p:nvSpPr>
        <p:spPr>
          <a:xfrm>
            <a:off x="469050" y="2314500"/>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What issue or information is the map addressing?</a:t>
            </a:r>
            <a:endParaRPr sz="1300">
              <a:latin typeface="Inter"/>
              <a:ea typeface="Inter"/>
              <a:cs typeface="Inter"/>
              <a:sym typeface="Inter"/>
            </a:endParaRPr>
          </a:p>
        </p:txBody>
      </p:sp>
      <p:sp>
        <p:nvSpPr>
          <p:cNvPr id="122" name="Google Shape;122;p26"/>
          <p:cNvSpPr txBox="1"/>
          <p:nvPr/>
        </p:nvSpPr>
        <p:spPr>
          <a:xfrm>
            <a:off x="469175" y="3574725"/>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List the </a:t>
            </a:r>
            <a:r>
              <a:rPr lang="en" sz="1300">
                <a:latin typeface="Inter"/>
                <a:ea typeface="Inter"/>
                <a:cs typeface="Inter"/>
                <a:sym typeface="Inter"/>
              </a:rPr>
              <a:t>key features shown on the map.</a:t>
            </a:r>
            <a:endParaRPr sz="1300">
              <a:latin typeface="Inter"/>
              <a:ea typeface="Inter"/>
              <a:cs typeface="Inter"/>
              <a:sym typeface="Inter"/>
            </a:endParaRPr>
          </a:p>
        </p:txBody>
      </p:sp>
      <p:sp>
        <p:nvSpPr>
          <p:cNvPr id="123" name="Google Shape;123;p26"/>
          <p:cNvSpPr txBox="1"/>
          <p:nvPr/>
        </p:nvSpPr>
        <p:spPr>
          <a:xfrm>
            <a:off x="338625" y="1004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7" name="Shape 127"/>
        <p:cNvGrpSpPr/>
        <p:nvPr/>
      </p:nvGrpSpPr>
      <p:grpSpPr>
        <a:xfrm>
          <a:off x="0" y="0"/>
          <a:ext cx="0" cy="0"/>
          <a:chOff x="0" y="0"/>
          <a:chExt cx="0" cy="0"/>
        </a:xfrm>
      </p:grpSpPr>
      <p:sp>
        <p:nvSpPr>
          <p:cNvPr id="128" name="Google Shape;128;p2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Source 4: Marriage &amp; Demographics</a:t>
            </a:r>
            <a:endParaRPr sz="2500">
              <a:solidFill>
                <a:schemeClr val="dk1"/>
              </a:solidFill>
              <a:latin typeface="Plus Jakarta Sans Medium"/>
              <a:ea typeface="Plus Jakarta Sans Medium"/>
              <a:cs typeface="Plus Jakarta Sans Medium"/>
              <a:sym typeface="Plus Jakarta Sans Medium"/>
            </a:endParaRPr>
          </a:p>
        </p:txBody>
      </p:sp>
      <p:pic>
        <p:nvPicPr>
          <p:cNvPr id="129" name="Google Shape;129;p27"/>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30" name="Google Shape;130;p27"/>
          <p:cNvGraphicFramePr/>
          <p:nvPr/>
        </p:nvGraphicFramePr>
        <p:xfrm>
          <a:off x="966915" y="1955405"/>
          <a:ext cx="3000000" cy="3000000"/>
        </p:xfrm>
        <a:graphic>
          <a:graphicData uri="http://schemas.openxmlformats.org/drawingml/2006/table">
            <a:tbl>
              <a:tblPr>
                <a:noFill/>
                <a:tableStyleId>{B172DEA8-BA86-47A0-8498-B57871B677F2}</a:tableStyleId>
              </a:tblPr>
              <a:tblGrid>
                <a:gridCol w="2908750"/>
                <a:gridCol w="2908750"/>
              </a:tblGrid>
              <a:tr h="612625">
                <a:tc gridSpan="2">
                  <a:txBody>
                    <a:bodyPr/>
                    <a:lstStyle/>
                    <a:p>
                      <a:pPr indent="0" lvl="0" marL="0" rtl="0" algn="l">
                        <a:spcBef>
                          <a:spcPts val="0"/>
                        </a:spcBef>
                        <a:spcAft>
                          <a:spcPts val="0"/>
                        </a:spcAft>
                        <a:buNone/>
                      </a:pPr>
                      <a:r>
                        <a:rPr lang="en" sz="1200">
                          <a:solidFill>
                            <a:srgbClr val="000000"/>
                          </a:solidFill>
                          <a:latin typeface="Halant"/>
                          <a:ea typeface="Halant"/>
                          <a:cs typeface="Halant"/>
                          <a:sym typeface="Halant"/>
                        </a:rPr>
                        <a:t>Source: </a:t>
                      </a:r>
                      <a:r>
                        <a:rPr lang="en" sz="1200">
                          <a:latin typeface="Halant"/>
                          <a:ea typeface="Halant"/>
                          <a:cs typeface="Halant"/>
                          <a:sym typeface="Halant"/>
                        </a:rPr>
                        <a:t>John T. Dalton and Tin Cheuk Leung, “Why is Polygyny More Prevalent in Western Africa? An African Slave Trade Perspective,” in </a:t>
                      </a:r>
                      <a:r>
                        <a:rPr i="1" lang="en" sz="1200">
                          <a:latin typeface="Halant"/>
                          <a:ea typeface="Halant"/>
                          <a:cs typeface="Halant"/>
                          <a:sym typeface="Halant"/>
                        </a:rPr>
                        <a:t>Economic Development and Cultural Change</a:t>
                      </a:r>
                      <a:r>
                        <a:rPr lang="en" sz="1200">
                          <a:latin typeface="Halant"/>
                          <a:ea typeface="Halant"/>
                          <a:cs typeface="Halant"/>
                          <a:sym typeface="Halant"/>
                        </a:rPr>
                        <a:t>, Vol. 62, No. 4, July 2014.</a:t>
                      </a:r>
                      <a:endParaRPr sz="1200">
                        <a:latin typeface="Halant"/>
                        <a:ea typeface="Halant"/>
                        <a:cs typeface="Halant"/>
                        <a:sym typeface="Halant"/>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Note: John T. Dalton is Associate Professor of Economics at Wake Forest University. Tin Cheuk Leung is Associate Professor of Economics at Wake Forest University.</a:t>
                      </a:r>
                      <a:endParaRPr sz="1000">
                        <a:solidFill>
                          <a:schemeClr val="dk1"/>
                        </a:solidFill>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r h="612625">
                <a:tc gridSpan="2">
                  <a:txBody>
                    <a:bodyPr/>
                    <a:lstStyle/>
                    <a:p>
                      <a:pPr indent="0" lvl="0" marL="0" rtl="0" algn="l">
                        <a:spcBef>
                          <a:spcPts val="0"/>
                        </a:spcBef>
                        <a:spcAft>
                          <a:spcPts val="0"/>
                        </a:spcAft>
                        <a:buNone/>
                      </a:pPr>
                      <a:r>
                        <a:rPr lang="en" sz="1200">
                          <a:latin typeface="Inter"/>
                          <a:ea typeface="Inter"/>
                          <a:cs typeface="Inter"/>
                          <a:sym typeface="Inter"/>
                        </a:rPr>
                        <a:t>The African slave trades have long been thought to have had a negative impact on African economic development through their erosion of political institutions. Less attention has been paid to the emergence of abnormal sex ratios on the African continent at the time of the slave trades. A higher percentage of male slaves were exported in the transatlantic trade, whereas a higher percentage of female slaves were exported in the Indian Ocean trade. We argue that the lengthy period of abnormal sex ratios created profound implications for marriage institutions across Africa… For those regions in western Africa affected by the transatlantic slave trades, polygyny* either emerged or was strengthened as an institution. In those regions in eastern Africa affected by the Indian Ocean slave trades, polygyny remained uncommon.</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The slave trades created not only a demographic environment with skewed sex ratios but also a dangerous and uncertain living environment where the threat of capture, and further drain of males, always remained… such a situation gives rise to a type of natural selection mechanism in which polygyny is preferred. Healthy males are able to have more wives and, thus, more children to ensure the survival of the group…</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We do not suggest that the slave trades were the only determinant of polygyn in Africa. Rather, we argue that the slave trades created a demographic environment more conducive to the spread of polygyny… For those African ethnic groups no previously practicing polygyny, this might mean that polygyny emerged as a marriage institution during the slave trades. If there were certain African ethnic groups already practicing polygyny, the slave trades would only have strengthened this practice.</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*Polygyny: Form of marriage where a man has more than one wife at the same time</a:t>
                      </a:r>
                      <a:endParaRPr sz="1000">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hMerge="1"/>
              </a:tr>
            </a:tbl>
          </a:graphicData>
        </a:graphic>
      </p:graphicFrame>
      <p:sp>
        <p:nvSpPr>
          <p:cNvPr id="131" name="Google Shape;131;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32" name="Google Shape;132;p2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33" name="Google Shape;133;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7" name="Shape 137"/>
        <p:cNvGrpSpPr/>
        <p:nvPr/>
      </p:nvGrpSpPr>
      <p:grpSpPr>
        <a:xfrm>
          <a:off x="0" y="0"/>
          <a:ext cx="0" cy="0"/>
          <a:chOff x="0" y="0"/>
          <a:chExt cx="0" cy="0"/>
        </a:xfrm>
      </p:grpSpPr>
      <p:sp>
        <p:nvSpPr>
          <p:cNvPr id="138" name="Google Shape;138;p28"/>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Causation</a:t>
            </a:r>
            <a:endParaRPr sz="14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Reading Questions &amp; Inside/Outside Circle</a:t>
            </a:r>
            <a:endParaRPr sz="1900">
              <a:solidFill>
                <a:schemeClr val="dk1"/>
              </a:solidFill>
              <a:latin typeface="Plus Jakarta Sans"/>
              <a:ea typeface="Plus Jakarta Sans"/>
              <a:cs typeface="Plus Jakarta Sans"/>
              <a:sym typeface="Plus Jakarta Sans"/>
            </a:endParaRPr>
          </a:p>
        </p:txBody>
      </p:sp>
      <p:sp>
        <p:nvSpPr>
          <p:cNvPr id="139" name="Google Shape;139;p28"/>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40" name="Google Shape;140;p28"/>
          <p:cNvPicPr preferRelativeResize="0"/>
          <p:nvPr/>
        </p:nvPicPr>
        <p:blipFill>
          <a:blip r:embed="rId3">
            <a:alphaModFix/>
          </a:blip>
          <a:stretch>
            <a:fillRect/>
          </a:stretch>
        </p:blipFill>
        <p:spPr>
          <a:xfrm>
            <a:off x="390131" y="9513171"/>
            <a:ext cx="425136" cy="425136"/>
          </a:xfrm>
          <a:prstGeom prst="rect">
            <a:avLst/>
          </a:prstGeom>
          <a:noFill/>
          <a:ln>
            <a:noFill/>
          </a:ln>
        </p:spPr>
      </p:pic>
      <p:sp>
        <p:nvSpPr>
          <p:cNvPr id="141" name="Google Shape;141;p28"/>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2" name="Google Shape;142;p28"/>
          <p:cNvPicPr preferRelativeResize="0"/>
          <p:nvPr/>
        </p:nvPicPr>
        <p:blipFill>
          <a:blip r:embed="rId4">
            <a:alphaModFix/>
          </a:blip>
          <a:stretch>
            <a:fillRect/>
          </a:stretch>
        </p:blipFill>
        <p:spPr>
          <a:xfrm>
            <a:off x="216272" y="154797"/>
            <a:ext cx="1041739" cy="431978"/>
          </a:xfrm>
          <a:prstGeom prst="rect">
            <a:avLst/>
          </a:prstGeom>
          <a:noFill/>
          <a:ln>
            <a:noFill/>
          </a:ln>
        </p:spPr>
      </p:pic>
      <p:sp>
        <p:nvSpPr>
          <p:cNvPr id="143" name="Google Shape;143;p28"/>
          <p:cNvSpPr txBox="1"/>
          <p:nvPr/>
        </p:nvSpPr>
        <p:spPr>
          <a:xfrm>
            <a:off x="430306" y="721739"/>
            <a:ext cx="6454500" cy="3594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200">
                <a:solidFill>
                  <a:srgbClr val="000000"/>
                </a:solidFill>
                <a:latin typeface="Halant"/>
                <a:ea typeface="Halant"/>
                <a:cs typeface="Halant"/>
                <a:sym typeface="Halant"/>
              </a:rPr>
              <a:t>Directions: </a:t>
            </a:r>
            <a:r>
              <a:rPr lang="en" sz="1200">
                <a:solidFill>
                  <a:srgbClr val="000000"/>
                </a:solidFill>
                <a:latin typeface="Halant"/>
                <a:ea typeface="Halant"/>
                <a:cs typeface="Halant"/>
                <a:sym typeface="Halant"/>
              </a:rPr>
              <a:t>After completing the reading, answer the following questions.</a:t>
            </a:r>
            <a:endParaRPr sz="1200">
              <a:solidFill>
                <a:srgbClr val="000000"/>
              </a:solidFill>
              <a:latin typeface="Halant"/>
              <a:ea typeface="Halant"/>
              <a:cs typeface="Halant"/>
              <a:sym typeface="Halant"/>
            </a:endParaRPr>
          </a:p>
        </p:txBody>
      </p:sp>
      <p:graphicFrame>
        <p:nvGraphicFramePr>
          <p:cNvPr id="144" name="Google Shape;144;p28"/>
          <p:cNvGraphicFramePr/>
          <p:nvPr/>
        </p:nvGraphicFramePr>
        <p:xfrm>
          <a:off x="449976" y="1130830"/>
          <a:ext cx="3000000" cy="3000000"/>
        </p:xfrm>
        <a:graphic>
          <a:graphicData uri="http://schemas.openxmlformats.org/drawingml/2006/table">
            <a:tbl>
              <a:tblPr>
                <a:noFill/>
                <a:tableStyleId>{B172DEA8-BA86-47A0-8498-B57871B677F2}</a:tableStyleId>
              </a:tblPr>
              <a:tblGrid>
                <a:gridCol w="3466150"/>
                <a:gridCol w="3466150"/>
              </a:tblGrid>
              <a:tr h="412875">
                <a:tc>
                  <a:txBody>
                    <a:bodyPr/>
                    <a:lstStyle/>
                    <a:p>
                      <a:pPr indent="0" lvl="0" marL="0" rtl="0" algn="ctr">
                        <a:lnSpc>
                          <a:spcPct val="100000"/>
                        </a:lnSpc>
                        <a:spcBef>
                          <a:spcPts val="0"/>
                        </a:spcBef>
                        <a:spcAft>
                          <a:spcPts val="0"/>
                        </a:spcAft>
                        <a:buNone/>
                      </a:pPr>
                      <a:r>
                        <a:rPr lang="en" sz="1200">
                          <a:solidFill>
                            <a:srgbClr val="000000"/>
                          </a:solidFill>
                          <a:latin typeface="Inter"/>
                          <a:ea typeface="Inter"/>
                          <a:cs typeface="Inter"/>
                          <a:sym typeface="Inter"/>
                        </a:rPr>
                        <a:t>1. What i</a:t>
                      </a:r>
                      <a:r>
                        <a:rPr lang="en" sz="1200">
                          <a:latin typeface="Inter"/>
                          <a:ea typeface="Inter"/>
                          <a:cs typeface="Inter"/>
                          <a:sym typeface="Inter"/>
                        </a:rPr>
                        <a:t>s the main argument expressed in the source?</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2. </a:t>
                      </a:r>
                      <a:r>
                        <a:rPr lang="en" sz="1200">
                          <a:solidFill>
                            <a:schemeClr val="dk1"/>
                          </a:solidFill>
                          <a:latin typeface="Inter"/>
                          <a:ea typeface="Inter"/>
                          <a:cs typeface="Inter"/>
                          <a:sym typeface="Inter"/>
                        </a:rPr>
                        <a:t>Circle the types of impact described in the source.</a:t>
                      </a:r>
                      <a:endParaRPr sz="1200">
                        <a:latin typeface="Inter"/>
                        <a:ea typeface="Inter"/>
                        <a:cs typeface="Inter"/>
                        <a:sym typeface="Inter"/>
                      </a:endParaRPr>
                    </a:p>
                  </a:txBody>
                  <a:tcPr marT="87275" marB="87275" marR="86050" marL="86050" anchor="ctr">
                    <a:solidFill>
                      <a:srgbClr val="D9D9D9"/>
                    </a:solidFill>
                  </a:tcPr>
                </a:tc>
              </a:tr>
              <a:tr h="1059250">
                <a:tc>
                  <a:txBody>
                    <a:bodyPr/>
                    <a:lstStyle/>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Political</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Economic</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Social</a:t>
                      </a:r>
                      <a:endParaRPr b="1" sz="1200">
                        <a:solidFill>
                          <a:srgbClr val="E95C3D"/>
                        </a:solidFill>
                        <a:latin typeface="Inter"/>
                        <a:ea typeface="Inter"/>
                        <a:cs typeface="Inter"/>
                        <a:sym typeface="Inter"/>
                      </a:endParaRPr>
                    </a:p>
                  </a:txBody>
                  <a:tcPr marT="87275" marB="87275" marR="86050" marL="86050" anchor="ctr">
                    <a:lnB cap="flat" cmpd="sng" w="9525">
                      <a:solidFill>
                        <a:srgbClr val="9E9E9E"/>
                      </a:solidFill>
                      <a:prstDash val="solid"/>
                      <a:round/>
                      <a:headEnd len="sm" w="sm" type="none"/>
                      <a:tailEnd len="sm" w="sm" type="none"/>
                    </a:lnB>
                  </a:tcPr>
                </a:tc>
              </a:tr>
              <a:tr h="41287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3.</a:t>
                      </a:r>
                      <a:r>
                        <a:rPr lang="en" sz="1200">
                          <a:solidFill>
                            <a:schemeClr val="dk1"/>
                          </a:solidFill>
                          <a:latin typeface="Inter"/>
                          <a:ea typeface="Inter"/>
                          <a:cs typeface="Inter"/>
                          <a:sym typeface="Inter"/>
                        </a:rPr>
                        <a:t> What question could you ask to better understand the source?</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4. Say-it-in-Six</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11160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45" name="Google Shape;145;p28"/>
          <p:cNvSpPr txBox="1"/>
          <p:nvPr/>
        </p:nvSpPr>
        <p:spPr>
          <a:xfrm>
            <a:off x="430300" y="4912750"/>
            <a:ext cx="6932400" cy="5439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As you move through the inside/outside circle, take notes about each of the sources, especially focusing on the effects of the slave trade.</a:t>
            </a:r>
            <a:endParaRPr sz="1100">
              <a:solidFill>
                <a:srgbClr val="000000"/>
              </a:solidFill>
              <a:latin typeface="Halant"/>
              <a:ea typeface="Halant"/>
              <a:cs typeface="Halant"/>
              <a:sym typeface="Halant"/>
            </a:endParaRPr>
          </a:p>
        </p:txBody>
      </p:sp>
      <p:graphicFrame>
        <p:nvGraphicFramePr>
          <p:cNvPr id="146" name="Google Shape;146;p28"/>
          <p:cNvGraphicFramePr/>
          <p:nvPr/>
        </p:nvGraphicFramePr>
        <p:xfrm>
          <a:off x="449976" y="5550430"/>
          <a:ext cx="3000000" cy="3000000"/>
        </p:xfrm>
        <a:graphic>
          <a:graphicData uri="http://schemas.openxmlformats.org/drawingml/2006/table">
            <a:tbl>
              <a:tblPr>
                <a:noFill/>
                <a:tableStyleId>{B172DEA8-BA86-47A0-8498-B57871B677F2}</a:tableStyleId>
              </a:tblPr>
              <a:tblGrid>
                <a:gridCol w="3466150"/>
                <a:gridCol w="3466150"/>
              </a:tblGrid>
              <a:tr h="435650">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1: Depopulation</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latin typeface="Inter"/>
                          <a:ea typeface="Inter"/>
                          <a:cs typeface="Inter"/>
                          <a:sym typeface="Inter"/>
                        </a:rPr>
                        <a:t>Source 2: Political Fragmentation</a:t>
                      </a:r>
                      <a:endParaRPr sz="1200">
                        <a:latin typeface="Inter"/>
                        <a:ea typeface="Inter"/>
                        <a:cs typeface="Inter"/>
                        <a:sym typeface="Inter"/>
                      </a:endParaRPr>
                    </a:p>
                  </a:txBody>
                  <a:tcPr marT="87275" marB="87275" marR="86050" marL="86050" anchor="ctr">
                    <a:solidFill>
                      <a:srgbClr val="D9D9D9"/>
                    </a:solidFill>
                  </a:tcPr>
                </a:tc>
              </a:tr>
              <a:tr h="1386175">
                <a:tc>
                  <a:txBody>
                    <a:bodyPr/>
                    <a:lstStyle/>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r>
              <a:tr h="44802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3: Military Vulnerability</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4: Marriage &amp; Demographics</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20685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