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7772400" cx="10058400"/>
  <p:notesSz cx="6858000" cy="9144000"/>
  <p:embeddedFontLst>
    <p:embeddedFont>
      <p:font typeface="Inter"/>
      <p:regular r:id="rId9"/>
      <p:bold r:id="rId10"/>
      <p:italic r:id="rId11"/>
      <p:boldItalic r:id="rId12"/>
    </p:embeddedFont>
    <p:embeddedFont>
      <p:font typeface="Plus Jakarta Sans Medium"/>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4BA4CC3D-B762-40D3-8222-4C7EF5D94C0A}">
  <a:tblStyle styleId="{4BA4CC3D-B762-40D3-8222-4C7EF5D94C0A}"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italic.fntdata"/><Relationship Id="rId10" Type="http://schemas.openxmlformats.org/officeDocument/2006/relationships/font" Target="fonts/Inter-bold.fntdata"/><Relationship Id="rId13" Type="http://schemas.openxmlformats.org/officeDocument/2006/relationships/font" Target="fonts/PlusJakartaSansMedium-regular.fntdata"/><Relationship Id="rId12" Type="http://schemas.openxmlformats.org/officeDocument/2006/relationships/font" Target="fonts/Inter-bold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Inter-regular.fntdata"/><Relationship Id="rId15" Type="http://schemas.openxmlformats.org/officeDocument/2006/relationships/font" Target="fonts/PlusJakartaSansMedium-italic.fntdata"/><Relationship Id="rId14" Type="http://schemas.openxmlformats.org/officeDocument/2006/relationships/font" Target="fonts/PlusJakartaSansMedium-bold.fntdata"/><Relationship Id="rId16" Type="http://schemas.openxmlformats.org/officeDocument/2006/relationships/font" Target="fonts/PlusJakartaSansMedium-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617483a1cd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617483a1cd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617483a1cd_0_1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617483a1cd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ocs.google.com/presentation/d/1N-AgVDBan-nDhrPtf4twRta-nZwv-zP40GWCxjelbcY/view" TargetMode="External"/><Relationship Id="rId10" Type="http://schemas.openxmlformats.org/officeDocument/2006/relationships/hyperlink" Target="https://docs.google.com/presentation/d/1rZTjFeb0dewn5PJBlpVdO--xLetfulVEfznmc1aiRZk/view" TargetMode="External"/><Relationship Id="rId13" Type="http://schemas.openxmlformats.org/officeDocument/2006/relationships/hyperlink" Target="https://docs.google.com/presentation/d/1zf2Bj-PcKC1gjXY6ZSPEvzJbnwsbR9BUdfMmzf967wg/view" TargetMode="External"/><Relationship Id="rId12" Type="http://schemas.openxmlformats.org/officeDocument/2006/relationships/hyperlink" Target="https://docs.google.com/presentation/d/1kQO3cDA3YTcrRkAoJy-si2KejE061Hgwbo1jHPrcb_8/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2.png"/><Relationship Id="rId9" Type="http://schemas.openxmlformats.org/officeDocument/2006/relationships/hyperlink" Target="https://docs.google.com/presentation/d/1jcul5CEpKlvghpdimF35WirTtSefC5rPXFonrwArRbI/view" TargetMode="External"/><Relationship Id="rId5" Type="http://schemas.openxmlformats.org/officeDocument/2006/relationships/hyperlink" Target="https://docs.google.com/presentation/d/1N-AgVDBan-nDhrPtf4twRta-nZwv-zP40GWCxjelbcY/view" TargetMode="External"/><Relationship Id="rId6" Type="http://schemas.openxmlformats.org/officeDocument/2006/relationships/hyperlink" Target="https://docs.google.com/presentation/d/1kQO3cDA3YTcrRkAoJy-si2KejE061Hgwbo1jHPrcb_8/view" TargetMode="External"/><Relationship Id="rId7" Type="http://schemas.openxmlformats.org/officeDocument/2006/relationships/hyperlink" Target="https://docs.google.com/presentation/d/1zf2Bj-PcKC1gjXY6ZSPEvzJbnwsbR9BUdfMmzf967wg/view" TargetMode="External"/><Relationship Id="rId8" Type="http://schemas.openxmlformats.org/officeDocument/2006/relationships/hyperlink" Target="https://docs.google.com/presentation/d/10oBS7as66z9TyBWQlt4dsAw31fCNjuJVALq_58oNQBk/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2.png"/><Relationship Id="rId5" Type="http://schemas.openxmlformats.org/officeDocument/2006/relationships/hyperlink" Target="https://docs.google.com/presentation/d/10oBS7as66z9TyBWQlt4dsAw31fCNjuJVALq_58oNQBk/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582125"/>
          <a:ext cx="3000000" cy="3000000"/>
        </p:xfrm>
        <a:graphic>
          <a:graphicData uri="http://schemas.openxmlformats.org/drawingml/2006/table">
            <a:tbl>
              <a:tblPr>
                <a:noFill/>
                <a:tableStyleId>{4BA4CC3D-B762-40D3-8222-4C7EF5D94C0A}</a:tableStyleId>
              </a:tblPr>
              <a:tblGrid>
                <a:gridCol w="1633350"/>
                <a:gridCol w="4045800"/>
                <a:gridCol w="3669725"/>
              </a:tblGrid>
              <a:tr h="3534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4: Middle Passage Experiences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What do sources reveal about both the brutality of slavery and the strength of those who endured it?</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09050">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None/>
                      </a:pPr>
                      <a:r>
                        <a:rPr lang="en" sz="1200">
                          <a:latin typeface="Inter"/>
                          <a:ea typeface="Inter"/>
                          <a:cs typeface="Inter"/>
                          <a:sym typeface="Inter"/>
                        </a:rPr>
                        <a:t>Evaluating Evidence</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Historical Significance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2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TEACHER</a:t>
                      </a: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5"/>
                        </a:rPr>
                        <a:t>Do Firsts + Exemplars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6"/>
                        </a:rPr>
                        <a:t>Middle Passage Experiences Student Worksheet + Exemplars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7"/>
                        </a:rPr>
                        <a:t>Middle Passage Experiences Gallery Walk Sources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Exit Tickets + Exemplars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Do First Options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u="sng">
                          <a:solidFill>
                            <a:schemeClr val="hlink"/>
                          </a:solidFill>
                          <a:latin typeface="Inter"/>
                          <a:ea typeface="Inter"/>
                          <a:cs typeface="Inter"/>
                          <a:sym typeface="Inter"/>
                          <a:hlinkClick r:id="rId10"/>
                        </a:rPr>
                        <a:t>Printed Student Handouts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0905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Middle Passage</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Notice, Wonder, Think</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181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1"/>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0515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investigate the experiences on the Middle </a:t>
                      </a:r>
                      <a:r>
                        <a:rPr lang="en" sz="1200">
                          <a:solidFill>
                            <a:schemeClr val="dk1"/>
                          </a:solidFill>
                          <a:latin typeface="Inter"/>
                          <a:ea typeface="Inter"/>
                          <a:cs typeface="Inter"/>
                          <a:sym typeface="Inter"/>
                        </a:rPr>
                        <a:t>Passage</a:t>
                      </a:r>
                      <a:r>
                        <a:rPr lang="en" sz="1200">
                          <a:solidFill>
                            <a:schemeClr val="dk1"/>
                          </a:solidFill>
                          <a:latin typeface="Inter"/>
                          <a:ea typeface="Inter"/>
                          <a:cs typeface="Inter"/>
                          <a:sym typeface="Inter"/>
                        </a:rPr>
                        <a:t> through a gallery walk. Students will a Notice, Wonder, Think graphic organizer found on pages 1-2 of the </a:t>
                      </a:r>
                      <a:r>
                        <a:rPr lang="en" sz="1200" u="sng">
                          <a:solidFill>
                            <a:schemeClr val="hlink"/>
                          </a:solidFill>
                          <a:latin typeface="Inter"/>
                          <a:ea typeface="Inter"/>
                          <a:cs typeface="Inter"/>
                          <a:sym typeface="Inter"/>
                          <a:hlinkClick r:id="rId12"/>
                        </a:rPr>
                        <a:t>student worksheet</a:t>
                      </a:r>
                      <a:r>
                        <a:rPr lang="en" sz="1200">
                          <a:solidFill>
                            <a:schemeClr val="dk1"/>
                          </a:solidFill>
                          <a:latin typeface="Inter"/>
                          <a:ea typeface="Inter"/>
                          <a:cs typeface="Inter"/>
                          <a:sym typeface="Inter"/>
                        </a:rPr>
                        <a:t>. Consider doing Source 1 together and then releasing students. It is recommended to post two copies of each gallery walk image around the room to ensure adequate student spacing at each source. </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25">
                <a:tc vMerge="1"/>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Hand out student worksheet</a:t>
                      </a:r>
                      <a:endParaRPr sz="1200">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Post </a:t>
                      </a:r>
                      <a:r>
                        <a:rPr lang="en" sz="1200" u="sng">
                          <a:solidFill>
                            <a:schemeClr val="hlink"/>
                          </a:solidFill>
                          <a:latin typeface="Inter"/>
                          <a:ea typeface="Inter"/>
                          <a:cs typeface="Inter"/>
                          <a:sym typeface="Inter"/>
                          <a:hlinkClick r:id="rId13"/>
                        </a:rPr>
                        <a:t>Gallery Walk Sources</a:t>
                      </a:r>
                      <a:r>
                        <a:rPr lang="en" sz="1200">
                          <a:solidFill>
                            <a:srgbClr val="000000"/>
                          </a:solidFill>
                          <a:latin typeface="Inter"/>
                          <a:ea typeface="Inter"/>
                          <a:cs typeface="Inter"/>
                          <a:sym typeface="Inter"/>
                        </a:rPr>
                        <a:t> around the classroom</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Optional: Complete Source 1 collectively</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Determine groups and provide directions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With a group, move to each source around the classroom</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Answer the questions on the student worksheet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Africa: Agency &amp; Resistance: Daily Lesson Plan (90 Minutes)</a:t>
            </a:r>
            <a:endParaRPr sz="18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582125"/>
          <a:ext cx="3000000" cy="3000000"/>
        </p:xfrm>
        <a:graphic>
          <a:graphicData uri="http://schemas.openxmlformats.org/drawingml/2006/table">
            <a:tbl>
              <a:tblPr>
                <a:noFill/>
                <a:tableStyleId>{4BA4CC3D-B762-40D3-8222-4C7EF5D94C0A}</a:tableStyleId>
              </a:tblPr>
              <a:tblGrid>
                <a:gridCol w="1673200"/>
                <a:gridCol w="4057350"/>
                <a:gridCol w="3702950"/>
              </a:tblGrid>
              <a:tr h="2920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4: Middle Passage Experiences</a:t>
                      </a:r>
                      <a:r>
                        <a:rPr b="1" lang="en" sz="1300">
                          <a:latin typeface="Inter"/>
                          <a:ea typeface="Inter"/>
                          <a:cs typeface="Inter"/>
                          <a:sym typeface="Inter"/>
                        </a:rPr>
                        <a:t> -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09625">
                <a:tc rowSpan="2">
                  <a:txBody>
                    <a:bodyPr/>
                    <a:lstStyle/>
                    <a:p>
                      <a:pPr indent="0" lvl="0" marL="0" rtl="0" algn="l">
                        <a:spcBef>
                          <a:spcPts val="0"/>
                        </a:spcBef>
                        <a:spcAft>
                          <a:spcPts val="0"/>
                        </a:spcAft>
                        <a:buNone/>
                      </a:pPr>
                      <a:r>
                        <a:rPr b="1" lang="en" sz="1300">
                          <a:latin typeface="Inter"/>
                          <a:ea typeface="Inter"/>
                          <a:cs typeface="Inter"/>
                          <a:sym typeface="Inter"/>
                        </a:rPr>
                        <a:t>ACTIVITY 2 - </a:t>
                      </a:r>
                      <a:r>
                        <a:rPr b="1" lang="en" sz="1300">
                          <a:latin typeface="Inter"/>
                          <a:ea typeface="Inter"/>
                          <a:cs typeface="Inter"/>
                          <a:sym typeface="Inter"/>
                        </a:rPr>
                        <a:t>PRACTICE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investigate the Slave Wrecks Project with a Webquest. They will view images, read short text descriptions, watch videos, and view artifacts, while worksheet page 2 takes them step-by-step through the process. They will need digital access and headphones.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763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Provide students with digital access to worksheet and headphones</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Provide instructions and expectations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latin typeface="Inter"/>
                          <a:ea typeface="Inter"/>
                          <a:cs typeface="Inter"/>
                          <a:sym typeface="Inter"/>
                        </a:rPr>
                        <a:t>Listen to directions and expectations</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Complete webquest using the student worksheet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76300">
                <a:tc rowSpan="2">
                  <a:txBody>
                    <a:bodyPr/>
                    <a:lstStyle/>
                    <a:p>
                      <a:pPr indent="0" lvl="0" marL="0" rtl="0" algn="l">
                        <a:spcBef>
                          <a:spcPts val="0"/>
                        </a:spcBef>
                        <a:spcAft>
                          <a:spcPts val="0"/>
                        </a:spcAft>
                        <a:buNone/>
                      </a:pPr>
                      <a:r>
                        <a:rPr b="1" lang="en" sz="1300">
                          <a:latin typeface="Inter"/>
                          <a:ea typeface="Inter"/>
                          <a:cs typeface="Inter"/>
                          <a:sym typeface="Inter"/>
                        </a:rPr>
                        <a:t>CONCLUSION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complete an </a:t>
                      </a:r>
                      <a:r>
                        <a:rPr lang="en" sz="1200" u="sng">
                          <a:solidFill>
                            <a:schemeClr val="hlink"/>
                          </a:solidFill>
                          <a:latin typeface="Inter"/>
                          <a:ea typeface="Inter"/>
                          <a:cs typeface="Inter"/>
                          <a:sym typeface="Inter"/>
                          <a:hlinkClick r:id="rId5"/>
                        </a:rPr>
                        <a:t>“Exit Ticket”</a:t>
                      </a:r>
                      <a:r>
                        <a:rPr lang="en" sz="1200">
                          <a:solidFill>
                            <a:schemeClr val="dk1"/>
                          </a:solidFill>
                          <a:latin typeface="Inter"/>
                          <a:ea typeface="Inter"/>
                          <a:cs typeface="Inter"/>
                          <a:sym typeface="Inter"/>
                        </a:rPr>
                        <a:t> in which they reflect on a quote that highlights the impact of the Middle Passage on enslaved persons.</a:t>
                      </a:r>
                      <a:endParaRPr sz="1200">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7010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Exit Ticket and </a:t>
                      </a:r>
                      <a:r>
                        <a:rPr lang="en" sz="1200">
                          <a:latin typeface="Inter"/>
                          <a:ea typeface="Inter"/>
                          <a:cs typeface="Inter"/>
                          <a:sym typeface="Inter"/>
                        </a:rPr>
                        <a:t>provide instructions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Answer two prompts based on a quote about the impact of the Middle Passage</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701050">
                <a:tc>
                  <a:txBody>
                    <a:bodyPr/>
                    <a:lstStyle/>
                    <a:p>
                      <a:pPr indent="0" lvl="0" marL="0" rtl="0" algn="l">
                        <a:spcBef>
                          <a:spcPts val="0"/>
                        </a:spcBef>
                        <a:spcAft>
                          <a:spcPts val="0"/>
                        </a:spcAft>
                        <a:buNone/>
                      </a:pPr>
                      <a:r>
                        <a:rPr b="1" lang="en" sz="1300">
                          <a:latin typeface="Inter"/>
                          <a:ea typeface="Inter"/>
                          <a:cs typeface="Inter"/>
                          <a:sym typeface="Inter"/>
                        </a:rPr>
                        <a:t>STANDARD(S)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lnSpc>
                          <a:spcPct val="100000"/>
                        </a:lnSpc>
                        <a:spcBef>
                          <a:spcPts val="0"/>
                        </a:spcBef>
                        <a:spcAft>
                          <a:spcPts val="1000"/>
                        </a:spcAft>
                        <a:buNone/>
                      </a:pPr>
                      <a:r>
                        <a:rPr lang="en" sz="1200">
                          <a:solidFill>
                            <a:schemeClr val="dk1"/>
                          </a:solidFill>
                          <a:latin typeface="Inter"/>
                          <a:ea typeface="Inter"/>
                          <a:cs typeface="Inter"/>
                          <a:sym typeface="Inter"/>
                        </a:rPr>
                        <a:t>2.18 Evaluate primary source accounts of the Middle Passage to analyze the dehumanizing experience forced upon enslaved people and the ways in which individuals worked to maintain humanity and dignity in the face of mass atrocity. </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701050">
                <a:tc>
                  <a:txBody>
                    <a:bodyPr/>
                    <a:lstStyle/>
                    <a:p>
                      <a:pPr indent="0" lvl="0" marL="0" rtl="0" algn="l">
                        <a:spcBef>
                          <a:spcPts val="0"/>
                        </a:spcBef>
                        <a:spcAft>
                          <a:spcPts val="0"/>
                        </a:spcAft>
                        <a:buNone/>
                      </a:pPr>
                      <a:r>
                        <a:rPr b="1" lang="en" sz="1300">
                          <a:latin typeface="Inter"/>
                          <a:ea typeface="Inter"/>
                          <a:cs typeface="Inter"/>
                          <a:sym typeface="Inter"/>
                        </a:rPr>
                        <a:t>SENSITIVE CONTENT NOTE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Teaching about slavery is essential to helping students understand the complexities of history, power, race, and resistance. However, it is also a topic that includes traumatic and painful experiences that continue to impact communities today. As educators, it’s important to approach this content with care, accuracy, and cultural sensitivity. Please view resources within the Best Practice Repository for teaching hard history.</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Africa: Agency &amp; Resistance: Daily Lesson Plan (90 Minutes)</a:t>
            </a:r>
            <a:endParaRPr sz="1800">
              <a:solidFill>
                <a:srgbClr val="000000"/>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