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y="10287000" cx="18288000"/>
  <p:notesSz cx="6858000" cy="9144000"/>
  <p:embeddedFontLst>
    <p:embeddedFont>
      <p:font typeface="Halant"/>
      <p:bold r:id="rId18"/>
    </p:embeddedFont>
    <p:embeddedFont>
      <p:font typeface="Inter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bold.fntdata"/><Relationship Id="rId11" Type="http://schemas.openxmlformats.org/officeDocument/2006/relationships/slide" Target="slides/slide5.xml"/><Relationship Id="rId22" Type="http://schemas.openxmlformats.org/officeDocument/2006/relationships/font" Target="fonts/Inter-boldItalic.fntdata"/><Relationship Id="rId10" Type="http://schemas.openxmlformats.org/officeDocument/2006/relationships/slide" Target="slides/slide4.xml"/><Relationship Id="rId21" Type="http://schemas.openxmlformats.org/officeDocument/2006/relationships/font" Target="fonts/Inter-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19" Type="http://schemas.openxmlformats.org/officeDocument/2006/relationships/font" Target="fonts/Inter-regular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alant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30c25116da9_0_4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g30c25116da9_0_40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27887a6bb36_2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g27887a6bb36_2_1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0c25116da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g30c25116da9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0c25116da9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g30c25116da9_0_9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0c25116da9_0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g30c25116da9_0_19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0c25116da9_0_2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g30c25116da9_0_28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0c25116da9_0_3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g30c25116da9_0_38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0dea47482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g30dea47482e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30dea47482e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g30dea47482e_0_9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30dea47482e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g30dea47482e_0_1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4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4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5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3" name="Google Shape;93;p15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5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5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16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6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6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7"/>
          <p:cNvSpPr txBox="1"/>
          <p:nvPr>
            <p:ph type="title"/>
          </p:nvPr>
        </p:nvSpPr>
        <p:spPr>
          <a:xfrm>
            <a:off x="722313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7"/>
          <p:cNvSpPr txBox="1"/>
          <p:nvPr>
            <p:ph idx="1" type="body"/>
          </p:nvPr>
        </p:nvSpPr>
        <p:spPr>
          <a:xfrm>
            <a:off x="722313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5" name="Google Shape;105;p17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7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7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18"/>
          <p:cNvSpPr txBox="1"/>
          <p:nvPr>
            <p:ph idx="1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1" name="Google Shape;111;p18"/>
          <p:cNvSpPr txBox="1"/>
          <p:nvPr>
            <p:ph idx="2" type="body"/>
          </p:nvPr>
        </p:nvSpPr>
        <p:spPr>
          <a:xfrm>
            <a:off x="4648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2" name="Google Shape;112;p18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8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8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19"/>
          <p:cNvSpPr txBox="1"/>
          <p:nvPr>
            <p:ph idx="1" type="body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8" name="Google Shape;118;p19"/>
          <p:cNvSpPr txBox="1"/>
          <p:nvPr>
            <p:ph idx="2" type="body"/>
          </p:nvPr>
        </p:nvSpPr>
        <p:spPr>
          <a:xfrm>
            <a:off x="457200" y="21748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19" name="Google Shape;119;p19"/>
          <p:cNvSpPr txBox="1"/>
          <p:nvPr>
            <p:ph idx="3" type="body"/>
          </p:nvPr>
        </p:nvSpPr>
        <p:spPr>
          <a:xfrm>
            <a:off x="4645025" y="1535113"/>
            <a:ext cx="40419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0" name="Google Shape;120;p19"/>
          <p:cNvSpPr txBox="1"/>
          <p:nvPr>
            <p:ph idx="4" type="body"/>
          </p:nvPr>
        </p:nvSpPr>
        <p:spPr>
          <a:xfrm>
            <a:off x="4645025" y="21748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21" name="Google Shape;121;p19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19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19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0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20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0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1"/>
          <p:cNvSpPr txBox="1"/>
          <p:nvPr>
            <p:ph type="title"/>
          </p:nvPr>
        </p:nvSpPr>
        <p:spPr>
          <a:xfrm>
            <a:off x="457200" y="273050"/>
            <a:ext cx="3008400" cy="1162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1"/>
          <p:cNvSpPr txBox="1"/>
          <p:nvPr>
            <p:ph idx="1" type="body"/>
          </p:nvPr>
        </p:nvSpPr>
        <p:spPr>
          <a:xfrm>
            <a:off x="3575050" y="2730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32" name="Google Shape;132;p21"/>
          <p:cNvSpPr txBox="1"/>
          <p:nvPr>
            <p:ph idx="2" type="body"/>
          </p:nvPr>
        </p:nvSpPr>
        <p:spPr>
          <a:xfrm>
            <a:off x="457200" y="1435100"/>
            <a:ext cx="3008400" cy="46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33" name="Google Shape;133;p21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21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1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2"/>
          <p:cNvSpPr txBox="1"/>
          <p:nvPr>
            <p:ph type="title"/>
          </p:nvPr>
        </p:nvSpPr>
        <p:spPr>
          <a:xfrm>
            <a:off x="1792288" y="4800600"/>
            <a:ext cx="5486400" cy="566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39" name="Google Shape;139;p22"/>
          <p:cNvSpPr txBox="1"/>
          <p:nvPr>
            <p:ph idx="1" type="body"/>
          </p:nvPr>
        </p:nvSpPr>
        <p:spPr>
          <a:xfrm>
            <a:off x="1792288" y="5367338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40" name="Google Shape;140;p22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2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2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3"/>
          <p:cNvSpPr txBox="1"/>
          <p:nvPr>
            <p:ph idx="1" type="body"/>
          </p:nvPr>
        </p:nvSpPr>
        <p:spPr>
          <a:xfrm rot="5400000">
            <a:off x="2308950" y="-251550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6" name="Google Shape;146;p2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4"/>
          <p:cNvSpPr txBox="1"/>
          <p:nvPr>
            <p:ph type="title"/>
          </p:nvPr>
        </p:nvSpPr>
        <p:spPr>
          <a:xfrm rot="5400000">
            <a:off x="4732350" y="2171688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4"/>
          <p:cNvSpPr txBox="1"/>
          <p:nvPr>
            <p:ph idx="1" type="body"/>
          </p:nvPr>
        </p:nvSpPr>
        <p:spPr>
          <a:xfrm rot="5400000">
            <a:off x="541350" y="190488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24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4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4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2" name="Google Shape;82;p1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Google Shape;83;p1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Google Shape;84;p1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1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Relationship Id="rId4" Type="http://schemas.openxmlformats.org/officeDocument/2006/relationships/hyperlink" Target="https://www.youtube.com/watch?v=dhY65CmhFYg&amp;t=4s" TargetMode="External"/><Relationship Id="rId5" Type="http://schemas.openxmlformats.org/officeDocument/2006/relationships/image" Target="../media/image24.png"/><Relationship Id="rId6" Type="http://schemas.openxmlformats.org/officeDocument/2006/relationships/image" Target="../media/image2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4" Type="http://schemas.openxmlformats.org/officeDocument/2006/relationships/image" Target="../media/image14.png"/><Relationship Id="rId5" Type="http://schemas.openxmlformats.org/officeDocument/2006/relationships/image" Target="../media/image1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2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2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2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Relationship Id="rId4" Type="http://schemas.openxmlformats.org/officeDocument/2006/relationships/image" Target="../media/image2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25"/>
          <p:cNvGrpSpPr/>
          <p:nvPr/>
        </p:nvGrpSpPr>
        <p:grpSpPr>
          <a:xfrm>
            <a:off x="-31071" y="-180826"/>
            <a:ext cx="4239084" cy="10467826"/>
            <a:chOff x="0" y="-241102"/>
            <a:chExt cx="5652112" cy="13957102"/>
          </a:xfrm>
        </p:grpSpPr>
        <p:grpSp>
          <p:nvGrpSpPr>
            <p:cNvPr id="160" name="Google Shape;160;p25"/>
            <p:cNvGrpSpPr/>
            <p:nvPr/>
          </p:nvGrpSpPr>
          <p:grpSpPr>
            <a:xfrm>
              <a:off x="2826056" y="-241102"/>
              <a:ext cx="2826056" cy="13957102"/>
              <a:chOff x="0" y="-47625"/>
              <a:chExt cx="558233" cy="2756958"/>
            </a:xfrm>
          </p:grpSpPr>
          <p:sp>
            <p:nvSpPr>
              <p:cNvPr id="161" name="Google Shape;161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162" name="Google Shape;162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3" name="Google Shape;163;p25"/>
            <p:cNvGrpSpPr/>
            <p:nvPr/>
          </p:nvGrpSpPr>
          <p:grpSpPr>
            <a:xfrm>
              <a:off x="1413028" y="-241102"/>
              <a:ext cx="2826056" cy="13957102"/>
              <a:chOff x="0" y="-47625"/>
              <a:chExt cx="558233" cy="2756958"/>
            </a:xfrm>
          </p:grpSpPr>
          <p:sp>
            <p:nvSpPr>
              <p:cNvPr id="164" name="Google Shape;164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165" name="Google Shape;165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6" name="Google Shape;166;p25"/>
            <p:cNvGrpSpPr/>
            <p:nvPr/>
          </p:nvGrpSpPr>
          <p:grpSpPr>
            <a:xfrm>
              <a:off x="0" y="-241102"/>
              <a:ext cx="2826056" cy="13957102"/>
              <a:chOff x="0" y="-47625"/>
              <a:chExt cx="558233" cy="2756958"/>
            </a:xfrm>
          </p:grpSpPr>
          <p:sp>
            <p:nvSpPr>
              <p:cNvPr id="167" name="Google Shape;167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168" name="Google Shape;168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69" name="Google Shape;169;p25"/>
          <p:cNvSpPr txBox="1"/>
          <p:nvPr/>
        </p:nvSpPr>
        <p:spPr>
          <a:xfrm>
            <a:off x="4208013" y="2742328"/>
            <a:ext cx="14079900" cy="43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Transatlantic</a:t>
            </a:r>
            <a:endParaRPr b="1" sz="14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slave trade</a:t>
            </a:r>
            <a:endParaRPr b="1" sz="14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170" name="Google Shape;170;p25"/>
          <p:cNvSpPr/>
          <p:nvPr/>
        </p:nvSpPr>
        <p:spPr>
          <a:xfrm>
            <a:off x="12646898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1" name="Google Shape;171;p25"/>
          <p:cNvSpPr txBox="1"/>
          <p:nvPr/>
        </p:nvSpPr>
        <p:spPr>
          <a:xfrm>
            <a:off x="4633952" y="6917208"/>
            <a:ext cx="12625200" cy="8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3: Africa: Agency &amp; Resistance</a:t>
            </a:r>
            <a:endParaRPr sz="5735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2" name="Google Shape;172;p25"/>
          <p:cNvSpPr/>
          <p:nvPr/>
        </p:nvSpPr>
        <p:spPr>
          <a:xfrm>
            <a:off x="11118095" y="925830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3" name="Google Shape;173;p25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202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5</a:t>
            </a:r>
            <a:endParaRPr/>
          </a:p>
        </p:txBody>
      </p:sp>
      <p:cxnSp>
        <p:nvCxnSpPr>
          <p:cNvPr id="174" name="Google Shape;174;p25"/>
          <p:cNvCxnSpPr/>
          <p:nvPr/>
        </p:nvCxnSpPr>
        <p:spPr>
          <a:xfrm flipH="1" rot="10800000">
            <a:off x="653933" y="-2969"/>
            <a:ext cx="3600" cy="28959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5" name="Google Shape;175;p25"/>
          <p:cNvCxnSpPr/>
          <p:nvPr/>
        </p:nvCxnSpPr>
        <p:spPr>
          <a:xfrm rot="10800000">
            <a:off x="643893" y="72892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4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45" name="Google Shape;345;p34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46" name="Google Shape;346;p3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47" name="Google Shape;347;p3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48" name="Google Shape;348;p3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49" name="Google Shape;349;p34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350" name="Google Shape;350;p3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51" name="Google Shape;351;p3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52" name="Google Shape;352;p34"/>
          <p:cNvSpPr txBox="1"/>
          <p:nvPr/>
        </p:nvSpPr>
        <p:spPr>
          <a:xfrm>
            <a:off x="2554055" y="1191225"/>
            <a:ext cx="13179900" cy="16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Black scuba divers explore the wreckage of slave ships and the 'untold American story'</a:t>
            </a:r>
            <a:endParaRPr sz="5200"/>
          </a:p>
        </p:txBody>
      </p:sp>
      <p:grpSp>
        <p:nvGrpSpPr>
          <p:cNvPr id="353" name="Google Shape;353;p34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54" name="Google Shape;354;p34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55" name="Google Shape;355;p34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6" name="Google Shape;356;p34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7" name="Google Shape;357;p34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10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58" name="Google Shape;358;p34"/>
          <p:cNvSpPr/>
          <p:nvPr/>
        </p:nvSpPr>
        <p:spPr>
          <a:xfrm>
            <a:off x="-1640722" y="-1286561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59" name="Google Shape;359;p34"/>
          <p:cNvSpPr txBox="1"/>
          <p:nvPr/>
        </p:nvSpPr>
        <p:spPr>
          <a:xfrm>
            <a:off x="5674475" y="3124950"/>
            <a:ext cx="6623700" cy="7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500" u="sng">
                <a:solidFill>
                  <a:schemeClr val="hlink"/>
                </a:solidFill>
                <a:latin typeface="Inter"/>
                <a:ea typeface="Inter"/>
                <a:cs typeface="Inter"/>
                <a:sym typeface="Inter"/>
                <a:hlinkClick r:id="rId4"/>
              </a:rPr>
              <a:t>Video Link</a:t>
            </a:r>
            <a:endParaRPr b="1" sz="4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60" name="Google Shape;36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60413" y="4054950"/>
            <a:ext cx="8390216" cy="5022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308475" y="3543600"/>
            <a:ext cx="4220721" cy="5462099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35"/>
          <p:cNvSpPr/>
          <p:nvPr/>
        </p:nvSpPr>
        <p:spPr>
          <a:xfrm>
            <a:off x="12982861" y="670415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7" name="Google Shape;367;p35"/>
          <p:cNvSpPr txBox="1"/>
          <p:nvPr/>
        </p:nvSpPr>
        <p:spPr>
          <a:xfrm>
            <a:off x="2553980" y="8763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CLASS DISCUSSION</a:t>
            </a:r>
            <a:endParaRPr/>
          </a:p>
        </p:txBody>
      </p:sp>
      <p:grpSp>
        <p:nvGrpSpPr>
          <p:cNvPr id="368" name="Google Shape;368;p35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69" name="Google Shape;369;p35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70" name="Google Shape;370;p35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" name="Google Shape;371;p35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72" name="Google Shape;372;p35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11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373" name="Google Shape;373;p35"/>
          <p:cNvSpPr/>
          <p:nvPr/>
        </p:nvSpPr>
        <p:spPr>
          <a:xfrm>
            <a:off x="-3482681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74" name="Google Shape;374;p35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75" name="Google Shape;375;p35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76" name="Google Shape;376;p35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77" name="Google Shape;377;p35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78" name="Google Shape;378;p35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379" name="Google Shape;379;p35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0" name="Google Shape;380;p35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81" name="Google Shape;381;p35"/>
          <p:cNvGrpSpPr/>
          <p:nvPr/>
        </p:nvGrpSpPr>
        <p:grpSpPr>
          <a:xfrm>
            <a:off x="10207716" y="2847339"/>
            <a:ext cx="5889167" cy="4592315"/>
            <a:chOff x="5376825" y="1512437"/>
            <a:chExt cx="3094350" cy="2481394"/>
          </a:xfrm>
        </p:grpSpPr>
        <p:sp>
          <p:nvSpPr>
            <p:cNvPr id="382" name="Google Shape;382;p35"/>
            <p:cNvSpPr/>
            <p:nvPr/>
          </p:nvSpPr>
          <p:spPr>
            <a:xfrm>
              <a:off x="537682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" name="Google Shape;383;p35"/>
            <p:cNvSpPr/>
            <p:nvPr/>
          </p:nvSpPr>
          <p:spPr>
            <a:xfrm>
              <a:off x="5436814" y="2335760"/>
              <a:ext cx="4653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4" name="Google Shape;384;p35"/>
            <p:cNvSpPr/>
            <p:nvPr/>
          </p:nvSpPr>
          <p:spPr>
            <a:xfrm>
              <a:off x="7962533" y="2335739"/>
              <a:ext cx="4320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p35"/>
            <p:cNvSpPr/>
            <p:nvPr/>
          </p:nvSpPr>
          <p:spPr>
            <a:xfrm rot="-5400000">
              <a:off x="5859814" y="2686815"/>
              <a:ext cx="345300" cy="1191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" name="Google Shape;386;p35"/>
            <p:cNvSpPr/>
            <p:nvPr/>
          </p:nvSpPr>
          <p:spPr>
            <a:xfrm rot="-5400000">
              <a:off x="7669031" y="2729508"/>
              <a:ext cx="345300" cy="11058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" name="Google Shape;387;p35"/>
            <p:cNvSpPr/>
            <p:nvPr/>
          </p:nvSpPr>
          <p:spPr>
            <a:xfrm>
              <a:off x="6162670" y="3109731"/>
              <a:ext cx="4653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35"/>
            <p:cNvSpPr/>
            <p:nvPr/>
          </p:nvSpPr>
          <p:spPr>
            <a:xfrm>
              <a:off x="7256450" y="3109685"/>
              <a:ext cx="4320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389" name="Google Shape;389;p3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221237" y="1512437"/>
              <a:ext cx="1310975" cy="1310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0" name="Google Shape;390;p35"/>
            <p:cNvSpPr/>
            <p:nvPr/>
          </p:nvSpPr>
          <p:spPr>
            <a:xfrm>
              <a:off x="788587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391" name="Google Shape;391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64025" y="2267600"/>
            <a:ext cx="4975525" cy="6438899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6"/>
          <p:cNvSpPr/>
          <p:nvPr/>
        </p:nvSpPr>
        <p:spPr>
          <a:xfrm>
            <a:off x="-2620701" y="-801441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1" name="Google Shape;181;p26"/>
          <p:cNvSpPr txBox="1"/>
          <p:nvPr/>
        </p:nvSpPr>
        <p:spPr>
          <a:xfrm>
            <a:off x="2404455" y="1190300"/>
            <a:ext cx="13179900" cy="112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3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INQUIRY JOURNAL, TOPIC 2</a:t>
            </a:r>
            <a:endParaRPr sz="7300"/>
          </a:p>
        </p:txBody>
      </p:sp>
      <p:sp>
        <p:nvSpPr>
          <p:cNvPr id="182" name="Google Shape;182;p26"/>
          <p:cNvSpPr txBox="1"/>
          <p:nvPr/>
        </p:nvSpPr>
        <p:spPr>
          <a:xfrm>
            <a:off x="1209675" y="3200775"/>
            <a:ext cx="10512000" cy="45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US" sz="4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Directions: </a:t>
            </a:r>
            <a:r>
              <a:rPr lang="en-US" sz="4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Read each of the supporting questions. </a:t>
            </a:r>
            <a:endParaRPr sz="4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5207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Inter"/>
              <a:buChar char="●"/>
            </a:pPr>
            <a:r>
              <a:rPr lang="en-US" sz="4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For each “K,” write what you already </a:t>
            </a:r>
            <a:r>
              <a:rPr b="1" lang="en-US" sz="4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KNOW</a:t>
            </a:r>
            <a:r>
              <a:rPr lang="en-US" sz="4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about the topic. </a:t>
            </a:r>
            <a:endParaRPr sz="4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5207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4600"/>
              <a:buFont typeface="Inter"/>
              <a:buChar char="●"/>
            </a:pPr>
            <a:r>
              <a:rPr lang="en-US" sz="4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For each “W,” write what you </a:t>
            </a:r>
            <a:r>
              <a:rPr b="1" lang="en-US" sz="4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WONDER</a:t>
            </a:r>
            <a:r>
              <a:rPr lang="en-US" sz="4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about the topic. </a:t>
            </a:r>
            <a:endParaRPr sz="4600"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83" name="Google Shape;183;p26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84" name="Google Shape;184;p2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85" name="Google Shape;185;p2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86" name="Google Shape;186;p2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7" name="Google Shape;187;p26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188" name="Google Shape;188;p2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9" name="Google Shape;189;p2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90" name="Google Shape;190;p26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91" name="Google Shape;191;p2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92" name="Google Shape;192;p2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" name="Google Shape;193;p2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4" name="Google Shape;194;p26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/>
            </a:p>
          </p:txBody>
        </p:sp>
      </p:grpSp>
      <p:sp>
        <p:nvSpPr>
          <p:cNvPr id="195" name="Google Shape;195;p26"/>
          <p:cNvSpPr/>
          <p:nvPr/>
        </p:nvSpPr>
        <p:spPr>
          <a:xfrm>
            <a:off x="13601700" y="614206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196" name="Google Shape;196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113300" y="2550576"/>
            <a:ext cx="4955242" cy="6412626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7"/>
          <p:cNvSpPr/>
          <p:nvPr/>
        </p:nvSpPr>
        <p:spPr>
          <a:xfrm>
            <a:off x="14840742" y="7809224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2" name="Google Shape;202;p27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03" name="Google Shape;203;p2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04" name="Google Shape;204;p2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05" name="Google Shape;205;p2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6" name="Google Shape;206;p27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207" name="Google Shape;207;p2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8" name="Google Shape;208;p2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09" name="Google Shape;209;p27"/>
          <p:cNvSpPr txBox="1"/>
          <p:nvPr/>
        </p:nvSpPr>
        <p:spPr>
          <a:xfrm>
            <a:off x="724649" y="1838450"/>
            <a:ext cx="168387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HISTORICAL THINKING SKILL</a:t>
            </a:r>
            <a:endParaRPr/>
          </a:p>
        </p:txBody>
      </p:sp>
      <p:grpSp>
        <p:nvGrpSpPr>
          <p:cNvPr id="210" name="Google Shape;210;p27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11" name="Google Shape;211;p2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12" name="Google Shape;212;p2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" name="Google Shape;213;p2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4" name="Google Shape;214;p27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15" name="Google Shape;215;p27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6" name="Google Shape;216;p27"/>
          <p:cNvSpPr txBox="1"/>
          <p:nvPr/>
        </p:nvSpPr>
        <p:spPr>
          <a:xfrm>
            <a:off x="7049375" y="3718379"/>
            <a:ext cx="9308100" cy="39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Historical Significance</a:t>
            </a:r>
            <a:endParaRPr b="1" sz="3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Thinking historically means identifying and exploring the reasons why historical people, places, events, or ideas are worth remembering; that is, their historical significance.</a:t>
            </a:r>
            <a:endParaRPr sz="3600"/>
          </a:p>
        </p:txBody>
      </p:sp>
      <p:pic>
        <p:nvPicPr>
          <p:cNvPr id="217" name="Google Shape;217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28302" y="3697138"/>
            <a:ext cx="3580163" cy="35801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8"/>
          <p:cNvSpPr txBox="1"/>
          <p:nvPr/>
        </p:nvSpPr>
        <p:spPr>
          <a:xfrm>
            <a:off x="1791340" y="3962780"/>
            <a:ext cx="147054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i="1" lang="en-US" sz="5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How and why did the transatlantic slave trade start?</a:t>
            </a:r>
            <a:endParaRPr sz="5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3" name="Google Shape;223;p28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4" name="Google Shape;224;p28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25" name="Google Shape;225;p2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26" name="Google Shape;226;p2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27" name="Google Shape;227;p2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8" name="Google Shape;228;p28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229" name="Google Shape;229;p2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0" name="Google Shape;230;p2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31" name="Google Shape;231;p28"/>
          <p:cNvSpPr txBox="1"/>
          <p:nvPr/>
        </p:nvSpPr>
        <p:spPr>
          <a:xfrm>
            <a:off x="2553980" y="19431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/>
          </a:p>
        </p:txBody>
      </p:sp>
      <p:grpSp>
        <p:nvGrpSpPr>
          <p:cNvPr id="232" name="Google Shape;232;p28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33" name="Google Shape;233;p2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34" name="Google Shape;234;p2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5" name="Google Shape;235;p2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6" name="Google Shape;236;p28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37" name="Google Shape;237;p28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9"/>
          <p:cNvSpPr txBox="1"/>
          <p:nvPr/>
        </p:nvSpPr>
        <p:spPr>
          <a:xfrm>
            <a:off x="1028700" y="876300"/>
            <a:ext cx="162306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SECONDARY SOURCE ANALYSIS</a:t>
            </a:r>
            <a:endParaRPr sz="100"/>
          </a:p>
        </p:txBody>
      </p:sp>
      <p:sp>
        <p:nvSpPr>
          <p:cNvPr id="243" name="Google Shape;243;p29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4" name="Google Shape;244;p29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45" name="Google Shape;245;p2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46" name="Google Shape;246;p2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" name="Google Shape;247;p2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8" name="Google Shape;248;p29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</p:grpSp>
      <p:sp>
        <p:nvSpPr>
          <p:cNvPr id="249" name="Google Shape;249;p29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50" name="Google Shape;250;p29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51" name="Google Shape;251;p2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52" name="Google Shape;252;p2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53" name="Google Shape;253;p2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4" name="Google Shape;254;p29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255" name="Google Shape;255;p2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6" name="Google Shape;256;p2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57" name="Google Shape;257;p29"/>
          <p:cNvSpPr txBox="1"/>
          <p:nvPr/>
        </p:nvSpPr>
        <p:spPr>
          <a:xfrm>
            <a:off x="1629750" y="3607688"/>
            <a:ext cx="77901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latin typeface="Inter"/>
                <a:ea typeface="Inter"/>
                <a:cs typeface="Inter"/>
                <a:sym typeface="Inter"/>
              </a:rPr>
              <a:t>Directions:</a:t>
            </a:r>
            <a:endParaRPr b="1" sz="44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latin typeface="Inter"/>
                <a:ea typeface="Inter"/>
                <a:cs typeface="Inter"/>
                <a:sym typeface="Inter"/>
              </a:rPr>
              <a:t>Read Document Set A and answer the questions that follows.</a:t>
            </a:r>
            <a:endParaRPr sz="44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58" name="Google Shape;258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343497" y="2118075"/>
            <a:ext cx="6250076" cy="652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0"/>
          <p:cNvSpPr txBox="1"/>
          <p:nvPr/>
        </p:nvSpPr>
        <p:spPr>
          <a:xfrm>
            <a:off x="1028700" y="876300"/>
            <a:ext cx="162306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SECONDARY SOURCE ANALYSIS</a:t>
            </a:r>
            <a:endParaRPr sz="100"/>
          </a:p>
        </p:txBody>
      </p:sp>
      <p:sp>
        <p:nvSpPr>
          <p:cNvPr id="264" name="Google Shape;264;p30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65" name="Google Shape;265;p30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66" name="Google Shape;266;p3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67" name="Google Shape;267;p3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" name="Google Shape;268;p3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9" name="Google Shape;269;p30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/>
            </a:p>
          </p:txBody>
        </p:sp>
      </p:grpSp>
      <p:sp>
        <p:nvSpPr>
          <p:cNvPr id="270" name="Google Shape;270;p30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71" name="Google Shape;271;p30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72" name="Google Shape;272;p3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73" name="Google Shape;273;p3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74" name="Google Shape;274;p3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5" name="Google Shape;275;p30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276" name="Google Shape;276;p3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7" name="Google Shape;277;p3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78" name="Google Shape;278;p30"/>
          <p:cNvSpPr txBox="1"/>
          <p:nvPr/>
        </p:nvSpPr>
        <p:spPr>
          <a:xfrm>
            <a:off x="1629775" y="3682438"/>
            <a:ext cx="77901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latin typeface="Inter"/>
                <a:ea typeface="Inter"/>
                <a:cs typeface="Inter"/>
                <a:sym typeface="Inter"/>
              </a:rPr>
              <a:t>Directions:</a:t>
            </a:r>
            <a:endParaRPr b="1" sz="44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latin typeface="Inter"/>
                <a:ea typeface="Inter"/>
                <a:cs typeface="Inter"/>
                <a:sym typeface="Inter"/>
              </a:rPr>
              <a:t>Read Document Set B and answer the questions that follows.</a:t>
            </a:r>
            <a:endParaRPr sz="44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79" name="Google Shape;279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34925" y="2225851"/>
            <a:ext cx="6451525" cy="6451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1"/>
          <p:cNvSpPr txBox="1"/>
          <p:nvPr/>
        </p:nvSpPr>
        <p:spPr>
          <a:xfrm>
            <a:off x="2778255" y="641450"/>
            <a:ext cx="13179900" cy="10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6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TRANSATLANTIC SLAVE TRADE</a:t>
            </a:r>
            <a:endParaRPr sz="800"/>
          </a:p>
        </p:txBody>
      </p:sp>
      <p:grpSp>
        <p:nvGrpSpPr>
          <p:cNvPr id="285" name="Google Shape;285;p31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86" name="Google Shape;286;p3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87" name="Google Shape;287;p3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" name="Google Shape;288;p3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9" name="Google Shape;289;p31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290" name="Google Shape;290;p31"/>
          <p:cNvSpPr/>
          <p:nvPr/>
        </p:nvSpPr>
        <p:spPr>
          <a:xfrm>
            <a:off x="-4536956" y="-3230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1" name="Google Shape;291;p31"/>
          <p:cNvSpPr txBox="1"/>
          <p:nvPr/>
        </p:nvSpPr>
        <p:spPr>
          <a:xfrm>
            <a:off x="2349901" y="6343375"/>
            <a:ext cx="13588200" cy="26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In order to establish profitable colonies, European</a:t>
            </a:r>
            <a:endParaRPr sz="34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countries needed a large supply of labor. Europeans enslaved indigenous peoples, but because many indigenous populations were decimated by European disease and violence, indigenous slavery didn’t meet the labor demands of the colonies.</a:t>
            </a:r>
            <a:endParaRPr sz="34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92" name="Google Shape;292;p31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93" name="Google Shape;293;p3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94" name="Google Shape;294;p3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95" name="Google Shape;295;p3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6" name="Google Shape;296;p31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297" name="Google Shape;297;p3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8" name="Google Shape;298;p3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299" name="Google Shape;299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13969" y="1977350"/>
            <a:ext cx="7508452" cy="4366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2"/>
          <p:cNvSpPr txBox="1"/>
          <p:nvPr/>
        </p:nvSpPr>
        <p:spPr>
          <a:xfrm>
            <a:off x="2778255" y="641450"/>
            <a:ext cx="13179900" cy="10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6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TRANSATLANTIC SLAVE TRADE</a:t>
            </a:r>
            <a:endParaRPr sz="800"/>
          </a:p>
        </p:txBody>
      </p:sp>
      <p:grpSp>
        <p:nvGrpSpPr>
          <p:cNvPr id="305" name="Google Shape;305;p32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06" name="Google Shape;306;p3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07" name="Google Shape;307;p3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" name="Google Shape;308;p3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09" name="Google Shape;309;p32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8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310" name="Google Shape;310;p32"/>
          <p:cNvSpPr/>
          <p:nvPr/>
        </p:nvSpPr>
        <p:spPr>
          <a:xfrm>
            <a:off x="-4536956" y="-3230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1" name="Google Shape;311;p32"/>
          <p:cNvSpPr txBox="1"/>
          <p:nvPr/>
        </p:nvSpPr>
        <p:spPr>
          <a:xfrm>
            <a:off x="735075" y="2530600"/>
            <a:ext cx="8759400" cy="53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4958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480"/>
              <a:buFont typeface="Inter"/>
              <a:buChar char="●"/>
            </a:pP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In the 16th century, Europeans began purchasing enslaved Africans from West African traders. </a:t>
            </a:r>
            <a:endParaRPr sz="34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958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480"/>
              <a:buFont typeface="Inter"/>
              <a:buChar char="●"/>
            </a:pP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 forced labor of Africans proved hugely profitable for Europe and its colonies</a:t>
            </a:r>
            <a:endParaRPr sz="34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958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480"/>
              <a:buFont typeface="Inter"/>
              <a:buChar char="●"/>
            </a:pP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Over the course of the next four centuries, it is estimated that more than 12.5 million Africans were taken from Africa.</a:t>
            </a:r>
            <a:endParaRPr sz="34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312" name="Google Shape;312;p32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13" name="Google Shape;313;p3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14" name="Google Shape;314;p3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15" name="Google Shape;315;p3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16" name="Google Shape;316;p32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317" name="Google Shape;317;p3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8" name="Google Shape;318;p3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319" name="Google Shape;319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68450" y="2462338"/>
            <a:ext cx="7867699" cy="5493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3"/>
          <p:cNvSpPr txBox="1"/>
          <p:nvPr/>
        </p:nvSpPr>
        <p:spPr>
          <a:xfrm>
            <a:off x="2778255" y="641450"/>
            <a:ext cx="13179900" cy="10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6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TRIANGULAR TRADE</a:t>
            </a:r>
            <a:endParaRPr sz="800"/>
          </a:p>
        </p:txBody>
      </p:sp>
      <p:grpSp>
        <p:nvGrpSpPr>
          <p:cNvPr id="325" name="Google Shape;325;p33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26" name="Google Shape;326;p33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27" name="Google Shape;327;p33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8" name="Google Shape;328;p33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29" name="Google Shape;329;p33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9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330" name="Google Shape;330;p33"/>
          <p:cNvSpPr/>
          <p:nvPr/>
        </p:nvSpPr>
        <p:spPr>
          <a:xfrm>
            <a:off x="-4536956" y="-3230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31" name="Google Shape;331;p33"/>
          <p:cNvSpPr txBox="1"/>
          <p:nvPr/>
        </p:nvSpPr>
        <p:spPr>
          <a:xfrm>
            <a:off x="675275" y="2132550"/>
            <a:ext cx="9985500" cy="70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3688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280"/>
              <a:buFont typeface="Inter"/>
              <a:buChar char="●"/>
            </a:pPr>
            <a:r>
              <a:rPr lang="en-US" sz="32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 Atlantic slave trade was part of a broader economic system known as the Triangular Trade that connected three continents. </a:t>
            </a:r>
            <a:endParaRPr sz="32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3688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280"/>
              <a:buFont typeface="Inter"/>
              <a:buChar char="●"/>
            </a:pPr>
            <a:r>
              <a:rPr lang="en-US" sz="32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European traders would transport enslaved Africans to European colonies in the Americas, where the slaves would work to produce various raw goods.</a:t>
            </a:r>
            <a:endParaRPr sz="32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3688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280"/>
              <a:buFont typeface="Inter"/>
              <a:buChar char="●"/>
            </a:pPr>
            <a:r>
              <a:rPr lang="en-US" sz="32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Those raw goods were then shipped back to Europe in order to be turned into manufactured goods.</a:t>
            </a:r>
            <a:endParaRPr sz="32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3688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280"/>
              <a:buFont typeface="Inter"/>
              <a:buChar char="●"/>
            </a:pPr>
            <a:r>
              <a:rPr lang="en-US" sz="32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European traders would subsequently trade those goods with West African slave traders for more kidnapped Africans, and the cycle would continue.</a:t>
            </a:r>
            <a:endParaRPr sz="32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332" name="Google Shape;332;p33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33" name="Google Shape;333;p33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34" name="Google Shape;334;p33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35" name="Google Shape;335;p33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36" name="Google Shape;336;p33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337" name="Google Shape;337;p33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38" name="Google Shape;338;p33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339" name="Google Shape;339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65450" y="2548521"/>
            <a:ext cx="7315200" cy="53394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