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Lst>
  <p:sldSz cy="10058400" cx="7772400"/>
  <p:notesSz cx="6858000" cy="9144000"/>
  <p:embeddedFontLst>
    <p:embeddedFont>
      <p:font typeface="Halant"/>
      <p:regular r:id="rId12"/>
      <p:bold r:id="rId13"/>
    </p:embeddedFont>
    <p:embeddedFont>
      <p:font typeface="Inter SemiBold"/>
      <p:regular r:id="rId14"/>
      <p:bold r:id="rId15"/>
      <p:italic r:id="rId16"/>
      <p:boldItalic r:id="rId17"/>
    </p:embeddedFont>
    <p:embeddedFont>
      <p:font typeface="Inter"/>
      <p:regular r:id="rId18"/>
      <p:bold r:id="rId19"/>
      <p:italic r:id="rId20"/>
      <p:boldItalic r:id="rId21"/>
    </p:embeddedFont>
    <p:embeddedFont>
      <p:font typeface="Plus Jakarta Sans"/>
      <p:regular r:id="rId22"/>
      <p:bold r:id="rId23"/>
      <p:italic r:id="rId24"/>
      <p:boldItalic r:id="rId25"/>
    </p:embeddedFont>
    <p:embeddedFont>
      <p:font typeface="Plus Jakarta Sans Medium"/>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0">
          <p15:clr>
            <a:srgbClr val="A4A3A4"/>
          </p15:clr>
        </p15:guide>
        <p15:guide id="2" pos="2880">
          <p15:clr>
            <a:srgbClr val="A4A3A4"/>
          </p15:clr>
        </p15:guide>
        <p15:guide id="3" pos="295">
          <p15:clr>
            <a:srgbClr val="747775"/>
          </p15:clr>
        </p15:guide>
        <p15:guide id="4" pos="4601">
          <p15:clr>
            <a:srgbClr val="747775"/>
          </p15:clr>
        </p15:guide>
        <p15:guide id="5" orient="horz" pos="6160">
          <p15:clr>
            <a:srgbClr val="747775"/>
          </p15:clr>
        </p15:guide>
        <p15:guide id="6" orient="horz" pos="3168">
          <p15:clr>
            <a:srgbClr val="747775"/>
          </p15:clr>
        </p15:guide>
        <p15:guide id="7" pos="345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B6BBE8E-593A-402F-83C8-BF41F3DD83F0}">
  <a:tblStyle styleId="{9B6BBE8E-593A-402F-83C8-BF41F3DD83F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0" orient="horz"/>
        <p:guide pos="2880"/>
        <p:guide pos="295"/>
        <p:guide pos="4601"/>
        <p:guide pos="6160" orient="horz"/>
        <p:guide pos="3168" orient="horz"/>
        <p:guide pos="345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regular.fntdata"/><Relationship Id="rId21" Type="http://schemas.openxmlformats.org/officeDocument/2006/relationships/font" Target="fonts/Inter-boldItalic.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Medium-regular.fntdata"/><Relationship Id="rId25" Type="http://schemas.openxmlformats.org/officeDocument/2006/relationships/font" Target="fonts/PlusJakartaSans-boldItalic.fntdata"/><Relationship Id="rId28" Type="http://schemas.openxmlformats.org/officeDocument/2006/relationships/font" Target="fonts/PlusJakartaSansMedium-italic.fntdata"/><Relationship Id="rId27" Type="http://schemas.openxmlformats.org/officeDocument/2006/relationships/font" Target="fonts/PlusJakartaSansMedium-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Italic.fntdata"/><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font" Target="fonts/Halant-bold.fntdata"/><Relationship Id="rId12" Type="http://schemas.openxmlformats.org/officeDocument/2006/relationships/font" Target="fonts/Halant-regular.fntdata"/><Relationship Id="rId15" Type="http://schemas.openxmlformats.org/officeDocument/2006/relationships/font" Target="fonts/InterSemiBold-bold.fntdata"/><Relationship Id="rId14" Type="http://schemas.openxmlformats.org/officeDocument/2006/relationships/font" Target="fonts/InterSemiBold-regular.fntdata"/><Relationship Id="rId17" Type="http://schemas.openxmlformats.org/officeDocument/2006/relationships/font" Target="fonts/InterSemiBold-boldItalic.fntdata"/><Relationship Id="rId16" Type="http://schemas.openxmlformats.org/officeDocument/2006/relationships/font" Target="fonts/InterSemiBold-italic.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6c4db163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6c4db16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faed320c8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faed320c8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6c4db163f_0_20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6c4db163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6c4db163f_0_3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6c4db163f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Slave Trade of Africa</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469041" y="9305555"/>
            <a:ext cx="6834300" cy="438000"/>
          </a:xfrm>
          <a:prstGeom prst="rect">
            <a:avLst/>
          </a:prstGeom>
          <a:solidFill>
            <a:srgbClr val="EFEFEF"/>
          </a:solid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Quantitative Analysis</a:t>
            </a:r>
            <a:endParaRPr sz="1300">
              <a:latin typeface="Inter"/>
              <a:ea typeface="Inter"/>
              <a:cs typeface="Inter"/>
              <a:sym typeface="Inter"/>
            </a:endParaRPr>
          </a:p>
        </p:txBody>
      </p:sp>
      <p:graphicFrame>
        <p:nvGraphicFramePr>
          <p:cNvPr id="102" name="Google Shape;102;p25"/>
          <p:cNvGraphicFramePr/>
          <p:nvPr/>
        </p:nvGraphicFramePr>
        <p:xfrm>
          <a:off x="966915" y="1955405"/>
          <a:ext cx="3000000" cy="3000000"/>
        </p:xfrm>
        <a:graphic>
          <a:graphicData uri="http://schemas.openxmlformats.org/drawingml/2006/table">
            <a:tbl>
              <a:tblPr>
                <a:noFill/>
                <a:tableStyleId>{9B6BBE8E-593A-402F-83C8-BF41F3DD83F0}</a:tableStyleId>
              </a:tblPr>
              <a:tblGrid>
                <a:gridCol w="2908750"/>
                <a:gridCol w="2908750"/>
              </a:tblGrid>
              <a:tr h="612625">
                <a:tc gridSpan="2">
                  <a:txBody>
                    <a:bodyPr/>
                    <a:lstStyle/>
                    <a:p>
                      <a:pPr indent="0" lvl="0" marL="0" rtl="0" algn="l">
                        <a:spcBef>
                          <a:spcPts val="0"/>
                        </a:spcBef>
                        <a:spcAft>
                          <a:spcPts val="0"/>
                        </a:spcAft>
                        <a:buNone/>
                      </a:pPr>
                      <a:r>
                        <a:rPr lang="en" sz="1300">
                          <a:solidFill>
                            <a:srgbClr val="000000"/>
                          </a:solidFill>
                          <a:latin typeface="Halant"/>
                          <a:ea typeface="Halant"/>
                          <a:cs typeface="Halant"/>
                          <a:sym typeface="Halant"/>
                        </a:rPr>
                        <a:t>Source: </a:t>
                      </a:r>
                      <a:r>
                        <a:rPr lang="en" sz="1300">
                          <a:latin typeface="Halant"/>
                          <a:ea typeface="Halant"/>
                          <a:cs typeface="Halant"/>
                          <a:sym typeface="Halant"/>
                        </a:rPr>
                        <a:t>Sir Harry Hamilton Johnston and J. G. Bartholomew, “Slave Trade of Africa,” Digital Public Library of America, 1899.</a:t>
                      </a:r>
                      <a:endParaRPr sz="1000">
                        <a:solidFill>
                          <a:srgbClr val="000000"/>
                        </a:solidFill>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bl>
          </a:graphicData>
        </a:graphic>
      </p:graphicFrame>
      <p:pic>
        <p:nvPicPr>
          <p:cNvPr id="103" name="Google Shape;103;p25"/>
          <p:cNvPicPr preferRelativeResize="0"/>
          <p:nvPr/>
        </p:nvPicPr>
        <p:blipFill>
          <a:blip r:embed="rId4">
            <a:alphaModFix/>
          </a:blip>
          <a:stretch>
            <a:fillRect/>
          </a:stretch>
        </p:blipFill>
        <p:spPr>
          <a:xfrm>
            <a:off x="1717312" y="2691180"/>
            <a:ext cx="4316728" cy="5699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7" name="Shape 107"/>
        <p:cNvGrpSpPr/>
        <p:nvPr/>
      </p:nvGrpSpPr>
      <p:grpSpPr>
        <a:xfrm>
          <a:off x="0" y="0"/>
          <a:ext cx="0" cy="0"/>
          <a:chOff x="0" y="0"/>
          <a:chExt cx="0" cy="0"/>
        </a:xfrm>
      </p:grpSpPr>
      <p:sp>
        <p:nvSpPr>
          <p:cNvPr id="108" name="Google Shape;10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a:t>
            </a:r>
            <a:r>
              <a:rPr lang="en" sz="1700">
                <a:solidFill>
                  <a:schemeClr val="dk1"/>
                </a:solidFill>
                <a:latin typeface="Halant"/>
                <a:ea typeface="Halant"/>
                <a:cs typeface="Halant"/>
                <a:sym typeface="Halant"/>
              </a:rPr>
              <a:t>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Quantitative Analysis</a:t>
            </a:r>
            <a:endParaRPr b="1" sz="2500">
              <a:solidFill>
                <a:schemeClr val="dk1"/>
              </a:solidFill>
              <a:latin typeface="Plus Jakarta Sans"/>
              <a:ea typeface="Plus Jakarta Sans"/>
              <a:cs typeface="Plus Jakarta Sans"/>
              <a:sym typeface="Plus Jakarta Sans"/>
            </a:endParaRPr>
          </a:p>
        </p:txBody>
      </p:sp>
      <p:sp>
        <p:nvSpPr>
          <p:cNvPr id="109" name="Google Shape;1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3" name="Google Shape;113;p26"/>
          <p:cNvSpPr txBox="1"/>
          <p:nvPr/>
        </p:nvSpPr>
        <p:spPr>
          <a:xfrm>
            <a:off x="1270825" y="1277350"/>
            <a:ext cx="60327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examine the map closely. Then,  identify the key features that are being displayed. Draw three conclusions about the information presented. Finally, think about what information might be missing from the map and how that could affect your interpretation.</a:t>
            </a:r>
            <a:endParaRPr sz="1200">
              <a:latin typeface="Plus Jakarta Sans"/>
              <a:ea typeface="Plus Jakarta Sans"/>
              <a:cs typeface="Plus Jakarta Sans"/>
              <a:sym typeface="Plus Jakarta Sans"/>
            </a:endParaRPr>
          </a:p>
        </p:txBody>
      </p:sp>
      <p:sp>
        <p:nvSpPr>
          <p:cNvPr id="114" name="Google Shape;114;p26"/>
          <p:cNvSpPr txBox="1"/>
          <p:nvPr/>
        </p:nvSpPr>
        <p:spPr>
          <a:xfrm>
            <a:off x="468975"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a:solidFill>
                  <a:schemeClr val="dk1"/>
                </a:solidFill>
                <a:latin typeface="Inter"/>
                <a:ea typeface="Inter"/>
                <a:cs typeface="Inter"/>
                <a:sym typeface="Inter"/>
              </a:rPr>
              <a:t>Conclusion 1</a:t>
            </a:r>
            <a:endParaRPr>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Draw one conclusion or inference from the map. </a:t>
            </a:r>
            <a:endParaRPr sz="800">
              <a:solidFill>
                <a:schemeClr val="dk1"/>
              </a:solidFill>
              <a:latin typeface="Inter"/>
              <a:ea typeface="Inter"/>
              <a:cs typeface="Inter"/>
              <a:sym typeface="Inter"/>
            </a:endParaRPr>
          </a:p>
        </p:txBody>
      </p:sp>
      <p:sp>
        <p:nvSpPr>
          <p:cNvPr id="115" name="Google Shape;115;p26"/>
          <p:cNvSpPr txBox="1"/>
          <p:nvPr/>
        </p:nvSpPr>
        <p:spPr>
          <a:xfrm>
            <a:off x="2379038" y="4694150"/>
            <a:ext cx="3136500" cy="432000"/>
          </a:xfrm>
          <a:prstGeom prst="rect">
            <a:avLst/>
          </a:prstGeom>
          <a:noFill/>
          <a:ln cap="flat" cmpd="sng" w="9525">
            <a:solidFill>
              <a:schemeClr val="dk1"/>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2400">
                <a:latin typeface="Plus Jakarta Sans"/>
                <a:ea typeface="Plus Jakarta Sans"/>
                <a:cs typeface="Plus Jakarta Sans"/>
                <a:sym typeface="Plus Jakarta Sans"/>
              </a:rPr>
              <a:t>Conclusions</a:t>
            </a:r>
            <a:endParaRPr b="1" sz="2400">
              <a:latin typeface="Plus Jakarta Sans"/>
              <a:ea typeface="Plus Jakarta Sans"/>
              <a:cs typeface="Plus Jakarta Sans"/>
              <a:sym typeface="Plus Jakarta Sans"/>
            </a:endParaRPr>
          </a:p>
        </p:txBody>
      </p:sp>
      <p:sp>
        <p:nvSpPr>
          <p:cNvPr id="116" name="Google Shape;116;p26"/>
          <p:cNvSpPr txBox="1"/>
          <p:nvPr/>
        </p:nvSpPr>
        <p:spPr>
          <a:xfrm>
            <a:off x="2905350" y="5812600"/>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2</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7" name="Google Shape;117;p26"/>
          <p:cNvSpPr txBox="1"/>
          <p:nvPr/>
        </p:nvSpPr>
        <p:spPr>
          <a:xfrm>
            <a:off x="5341750" y="5812601"/>
            <a:ext cx="1961700" cy="2331600"/>
          </a:xfrm>
          <a:prstGeom prst="rect">
            <a:avLst/>
          </a:prstGeom>
          <a:noFill/>
          <a:ln cap="flat" cmpd="sng" w="9525">
            <a:solidFill>
              <a:srgbClr val="666666"/>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Conclusion 3</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Draw one conclusion or inference from the map. </a:t>
            </a:r>
            <a:endParaRPr b="1" sz="1800">
              <a:solidFill>
                <a:schemeClr val="dk1"/>
              </a:solidFill>
              <a:latin typeface="Inter"/>
              <a:ea typeface="Inter"/>
              <a:cs typeface="Inter"/>
              <a:sym typeface="Inter"/>
            </a:endParaRPr>
          </a:p>
        </p:txBody>
      </p:sp>
      <p:sp>
        <p:nvSpPr>
          <p:cNvPr id="118" name="Google Shape;118;p26"/>
          <p:cNvSpPr/>
          <p:nvPr/>
        </p:nvSpPr>
        <p:spPr>
          <a:xfrm rot="-5400000">
            <a:off x="3595113" y="2860125"/>
            <a:ext cx="582000" cy="5218500"/>
          </a:xfrm>
          <a:prstGeom prst="rightBrace">
            <a:avLst>
              <a:gd fmla="val 50000" name="adj1"/>
              <a:gd fmla="val 50000"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9" name="Google Shape;119;p26"/>
          <p:cNvPicPr preferRelativeResize="0"/>
          <p:nvPr/>
        </p:nvPicPr>
        <p:blipFill>
          <a:blip r:embed="rId5">
            <a:alphaModFix/>
          </a:blip>
          <a:stretch>
            <a:fillRect/>
          </a:stretch>
        </p:blipFill>
        <p:spPr>
          <a:xfrm>
            <a:off x="249075" y="1241800"/>
            <a:ext cx="990900" cy="990900"/>
          </a:xfrm>
          <a:prstGeom prst="rect">
            <a:avLst/>
          </a:prstGeom>
          <a:noFill/>
          <a:ln>
            <a:noFill/>
          </a:ln>
        </p:spPr>
      </p:pic>
      <p:sp>
        <p:nvSpPr>
          <p:cNvPr id="120" name="Google Shape;120;p26"/>
          <p:cNvSpPr txBox="1"/>
          <p:nvPr/>
        </p:nvSpPr>
        <p:spPr>
          <a:xfrm>
            <a:off x="368596" y="8350788"/>
            <a:ext cx="71574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latin typeface="Inter"/>
                <a:ea typeface="Inter"/>
                <a:cs typeface="Inter"/>
                <a:sym typeface="Inter"/>
              </a:rPr>
              <a:t>What is missing from the map and how that might limit the reliability of the conclusions?</a:t>
            </a:r>
            <a:endParaRPr sz="1200">
              <a:latin typeface="Inter"/>
              <a:ea typeface="Inter"/>
              <a:cs typeface="Inter"/>
              <a:sym typeface="Inter"/>
            </a:endParaRPr>
          </a:p>
        </p:txBody>
      </p:sp>
      <p:sp>
        <p:nvSpPr>
          <p:cNvPr id="121" name="Google Shape;121;p26"/>
          <p:cNvSpPr txBox="1"/>
          <p:nvPr/>
        </p:nvSpPr>
        <p:spPr>
          <a:xfrm>
            <a:off x="469050" y="2314500"/>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What issue or information is the map addressing?</a:t>
            </a:r>
            <a:endParaRPr sz="1300">
              <a:latin typeface="Inter"/>
              <a:ea typeface="Inter"/>
              <a:cs typeface="Inter"/>
              <a:sym typeface="Inter"/>
            </a:endParaRPr>
          </a:p>
        </p:txBody>
      </p:sp>
      <p:sp>
        <p:nvSpPr>
          <p:cNvPr id="122" name="Google Shape;122;p26"/>
          <p:cNvSpPr txBox="1"/>
          <p:nvPr/>
        </p:nvSpPr>
        <p:spPr>
          <a:xfrm>
            <a:off x="469175" y="3574725"/>
            <a:ext cx="68343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List the </a:t>
            </a:r>
            <a:r>
              <a:rPr lang="en" sz="1300">
                <a:latin typeface="Inter"/>
                <a:ea typeface="Inter"/>
                <a:cs typeface="Inter"/>
                <a:sym typeface="Inter"/>
              </a:rPr>
              <a:t>key features shown on the map.</a:t>
            </a:r>
            <a:endParaRPr sz="1300">
              <a:latin typeface="Inter"/>
              <a:ea typeface="Inter"/>
              <a:cs typeface="Inter"/>
              <a:sym typeface="Inter"/>
            </a:endParaRPr>
          </a:p>
        </p:txBody>
      </p:sp>
      <p:sp>
        <p:nvSpPr>
          <p:cNvPr id="123" name="Google Shape;123;p26"/>
          <p:cNvSpPr txBox="1"/>
          <p:nvPr/>
        </p:nvSpPr>
        <p:spPr>
          <a:xfrm>
            <a:off x="338625" y="1004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1: Depopulation</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0" name="Google Shape;130;p27"/>
          <p:cNvGraphicFramePr/>
          <p:nvPr/>
        </p:nvGraphicFramePr>
        <p:xfrm>
          <a:off x="966915" y="1955405"/>
          <a:ext cx="3000000" cy="3000000"/>
        </p:xfrm>
        <a:graphic>
          <a:graphicData uri="http://schemas.openxmlformats.org/drawingml/2006/table">
            <a:tbl>
              <a:tblPr>
                <a:noFill/>
                <a:tableStyleId>{9B6BBE8E-593A-402F-83C8-BF41F3DD83F0}</a:tableStyleId>
              </a:tblPr>
              <a:tblGrid>
                <a:gridCol w="2908750"/>
                <a:gridCol w="2908750"/>
              </a:tblGrid>
              <a:tr h="612625">
                <a:tc gridSpan="2">
                  <a:txBody>
                    <a:bodyPr/>
                    <a:lstStyle/>
                    <a:p>
                      <a:pPr indent="0" lvl="0" marL="0" rtl="0" algn="l">
                        <a:spcBef>
                          <a:spcPts val="0"/>
                        </a:spcBef>
                        <a:spcAft>
                          <a:spcPts val="0"/>
                        </a:spcAft>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Patrick Manning, “The Enslavement of Africans: A Demographic Model,” in </a:t>
                      </a:r>
                      <a:r>
                        <a:rPr i="1" lang="en" sz="1200">
                          <a:latin typeface="Halant"/>
                          <a:ea typeface="Halant"/>
                          <a:cs typeface="Halant"/>
                          <a:sym typeface="Halant"/>
                        </a:rPr>
                        <a:t>Canadian Journal of African Studies</a:t>
                      </a:r>
                      <a:r>
                        <a:rPr lang="en" sz="1200">
                          <a:latin typeface="Halant"/>
                          <a:ea typeface="Halant"/>
                          <a:cs typeface="Halant"/>
                          <a:sym typeface="Halant"/>
                        </a:rPr>
                        <a:t>, Vol. 15, No. 3, 1981.</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Patrick Manning is the Andrew W. Mellon Professor of World History, Emeritus at the University of Pittsburgh. In this article, Manning challenges prior conclusions by British historian John D. Fage. Fage asserted that the slave trade caused no depopulation or social and demographic transformation in Africa. Given the limited data on </a:t>
                      </a:r>
                      <a:r>
                        <a:rPr lang="en" sz="1000">
                          <a:latin typeface="Inter"/>
                          <a:ea typeface="Inter"/>
                          <a:cs typeface="Inter"/>
                          <a:sym typeface="Inter"/>
                        </a:rPr>
                        <a:t>historic</a:t>
                      </a:r>
                      <a:r>
                        <a:rPr lang="en" sz="1000">
                          <a:latin typeface="Inter"/>
                          <a:ea typeface="Inter"/>
                          <a:cs typeface="Inter"/>
                          <a:sym typeface="Inter"/>
                        </a:rPr>
                        <a:t> African populations, demographers and historians frequently rely on models to draw conclusions. Manning, employing a “demographic model” that includes the factors of sex, age and price of slaves, presents an opposing view.</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612625">
                <a:tc gridSpan="2">
                  <a:txBody>
                    <a:bodyPr/>
                    <a:lstStyle/>
                    <a:p>
                      <a:pPr indent="0" lvl="0" marL="0" rtl="0" algn="l">
                        <a:spcBef>
                          <a:spcPts val="0"/>
                        </a:spcBef>
                        <a:spcAft>
                          <a:spcPts val="0"/>
                        </a:spcAft>
                        <a:buNone/>
                      </a:pPr>
                      <a:r>
                        <a:rPr lang="en" sz="1200">
                          <a:latin typeface="Inter"/>
                          <a:ea typeface="Inter"/>
                          <a:cs typeface="Inter"/>
                          <a:sym typeface="Inter"/>
                        </a:rPr>
                        <a:t>The demographic model suggests conclusions on three main issues: on the size of African population, on its composition, and on the dependence of these factors on outside influences. First… the population of Africa, which is relatively sparse by world standards, would have been greater today if it had not been for the slave trade. Direct depopulation through forced emigration combined with induced conditions of disorder—which, for example, increased mortality and made it unwise to farm some of the best land</a:t>
                      </a:r>
                      <a:r>
                        <a:rPr lang="en" sz="1200">
                          <a:solidFill>
                            <a:schemeClr val="dk1"/>
                          </a:solidFill>
                          <a:latin typeface="Inter"/>
                          <a:ea typeface="Inter"/>
                          <a:cs typeface="Inter"/>
                          <a:sym typeface="Inter"/>
                        </a:rPr>
                        <a:t>—to restrict net population growth. There remains the logical possibility that the export of slaves induced a higher birth rate which eventually counteracted the loss of </a:t>
                      </a:r>
                      <a:r>
                        <a:rPr lang="en" sz="1200">
                          <a:solidFill>
                            <a:schemeClr val="dk1"/>
                          </a:solidFill>
                          <a:latin typeface="Inter"/>
                          <a:ea typeface="Inter"/>
                          <a:cs typeface="Inter"/>
                          <a:sym typeface="Inter"/>
                        </a:rPr>
                        <a:t>population</a:t>
                      </a:r>
                      <a:r>
                        <a:rPr lang="en" sz="1200">
                          <a:solidFill>
                            <a:schemeClr val="dk1"/>
                          </a:solidFill>
                          <a:latin typeface="Inter"/>
                          <a:ea typeface="Inter"/>
                          <a:cs typeface="Inter"/>
                          <a:sym typeface="Inter"/>
                        </a:rPr>
                        <a:t>, but I do not find the possibility persuasive.</a:t>
                      </a:r>
                      <a:endParaRPr sz="1200">
                        <a:solidFill>
                          <a:schemeClr val="dk1"/>
                        </a:solidFill>
                        <a:latin typeface="Inter"/>
                        <a:ea typeface="Inter"/>
                        <a:cs typeface="Inter"/>
                        <a:sym typeface="Inter"/>
                      </a:endParaRPr>
                    </a:p>
                  </a:txBody>
                  <a:tcPr marT="114950" marB="114950" marR="116575" marL="11657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sp>
        <p:nvSpPr>
          <p:cNvPr id="131" name="Google Shape;13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500">
              <a:solidFill>
                <a:srgbClr val="666666"/>
              </a:solidFill>
              <a:latin typeface="Inter"/>
              <a:ea typeface="Inter"/>
              <a:cs typeface="Inter"/>
              <a:sym typeface="Inter"/>
            </a:endParaRPr>
          </a:p>
        </p:txBody>
      </p:sp>
      <p:pic>
        <p:nvPicPr>
          <p:cNvPr id="132" name="Google Shape;132;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Causation</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Reading Questions &amp; Inside/Outside Circle</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25136" cy="425136"/>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41739" cy="431978"/>
          </a:xfrm>
          <a:prstGeom prst="rect">
            <a:avLst/>
          </a:prstGeom>
          <a:noFill/>
          <a:ln>
            <a:noFill/>
          </a:ln>
        </p:spPr>
      </p:pic>
      <p:sp>
        <p:nvSpPr>
          <p:cNvPr id="143" name="Google Shape;143;p28"/>
          <p:cNvSpPr txBox="1"/>
          <p:nvPr/>
        </p:nvSpPr>
        <p:spPr>
          <a:xfrm>
            <a:off x="430306" y="721739"/>
            <a:ext cx="6454500" cy="3594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solidFill>
                  <a:srgbClr val="000000"/>
                </a:solidFill>
                <a:latin typeface="Halant"/>
                <a:ea typeface="Halant"/>
                <a:cs typeface="Halant"/>
                <a:sym typeface="Halant"/>
              </a:rPr>
              <a:t>After completing the reading, answer the following questions.</a:t>
            </a:r>
            <a:endParaRPr sz="1200">
              <a:solidFill>
                <a:srgbClr val="000000"/>
              </a:solidFill>
              <a:latin typeface="Halant"/>
              <a:ea typeface="Halant"/>
              <a:cs typeface="Halant"/>
              <a:sym typeface="Halant"/>
            </a:endParaRPr>
          </a:p>
        </p:txBody>
      </p:sp>
      <p:graphicFrame>
        <p:nvGraphicFramePr>
          <p:cNvPr id="144" name="Google Shape;144;p28"/>
          <p:cNvGraphicFramePr/>
          <p:nvPr/>
        </p:nvGraphicFramePr>
        <p:xfrm>
          <a:off x="449976" y="1130830"/>
          <a:ext cx="3000000" cy="3000000"/>
        </p:xfrm>
        <a:graphic>
          <a:graphicData uri="http://schemas.openxmlformats.org/drawingml/2006/table">
            <a:tbl>
              <a:tblPr>
                <a:noFill/>
                <a:tableStyleId>{9B6BBE8E-593A-402F-83C8-BF41F3DD83F0}</a:tableStyleId>
              </a:tblPr>
              <a:tblGrid>
                <a:gridCol w="3466150"/>
                <a:gridCol w="3466150"/>
              </a:tblGrid>
              <a:tr h="412875">
                <a:tc>
                  <a:txBody>
                    <a:bodyPr/>
                    <a:lstStyle/>
                    <a:p>
                      <a:pPr indent="0" lvl="0" marL="0" rtl="0" algn="ctr">
                        <a:lnSpc>
                          <a:spcPct val="100000"/>
                        </a:lnSpc>
                        <a:spcBef>
                          <a:spcPts val="0"/>
                        </a:spcBef>
                        <a:spcAft>
                          <a:spcPts val="0"/>
                        </a:spcAft>
                        <a:buNone/>
                      </a:pPr>
                      <a:r>
                        <a:rPr lang="en" sz="1200">
                          <a:solidFill>
                            <a:srgbClr val="000000"/>
                          </a:solidFill>
                          <a:latin typeface="Inter"/>
                          <a:ea typeface="Inter"/>
                          <a:cs typeface="Inter"/>
                          <a:sym typeface="Inter"/>
                        </a:rPr>
                        <a:t>1. What i</a:t>
                      </a:r>
                      <a:r>
                        <a:rPr lang="en" sz="1200">
                          <a:latin typeface="Inter"/>
                          <a:ea typeface="Inter"/>
                          <a:cs typeface="Inter"/>
                          <a:sym typeface="Inter"/>
                        </a:rPr>
                        <a:t>s the main argument expressed in the source?</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2. </a:t>
                      </a:r>
                      <a:r>
                        <a:rPr lang="en" sz="1200">
                          <a:solidFill>
                            <a:schemeClr val="dk1"/>
                          </a:solidFill>
                          <a:latin typeface="Inter"/>
                          <a:ea typeface="Inter"/>
                          <a:cs typeface="Inter"/>
                          <a:sym typeface="Inter"/>
                        </a:rPr>
                        <a:t>Circle the types of impact described in the source.</a:t>
                      </a:r>
                      <a:endParaRPr sz="1200">
                        <a:latin typeface="Inter"/>
                        <a:ea typeface="Inter"/>
                        <a:cs typeface="Inter"/>
                        <a:sym typeface="Inter"/>
                      </a:endParaRPr>
                    </a:p>
                  </a:txBody>
                  <a:tcPr marT="87275" marB="87275" marR="86050" marL="86050" anchor="ctr">
                    <a:solidFill>
                      <a:srgbClr val="D9D9D9"/>
                    </a:solidFill>
                  </a:tcPr>
                </a:tc>
              </a:tr>
              <a:tr h="1059250">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Political</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Economic</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Social</a:t>
                      </a:r>
                      <a:endParaRPr b="1" sz="1200">
                        <a:solidFill>
                          <a:srgbClr val="E95C3D"/>
                        </a:solidFill>
                        <a:latin typeface="Inter"/>
                        <a:ea typeface="Inter"/>
                        <a:cs typeface="Inter"/>
                        <a:sym typeface="Inter"/>
                      </a:endParaRPr>
                    </a:p>
                  </a:txBody>
                  <a:tcPr marT="87275" marB="87275" marR="86050" marL="86050" anchor="ctr">
                    <a:lnB cap="flat" cmpd="sng" w="9525">
                      <a:solidFill>
                        <a:srgbClr val="9E9E9E"/>
                      </a:solidFill>
                      <a:prstDash val="solid"/>
                      <a:round/>
                      <a:headEnd len="sm" w="sm" type="none"/>
                      <a:tailEnd len="sm" w="sm" type="none"/>
                    </a:lnB>
                  </a:tcPr>
                </a:tc>
              </a:tr>
              <a:tr h="41287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3.</a:t>
                      </a:r>
                      <a:r>
                        <a:rPr lang="en" sz="1200">
                          <a:solidFill>
                            <a:schemeClr val="dk1"/>
                          </a:solidFill>
                          <a:latin typeface="Inter"/>
                          <a:ea typeface="Inter"/>
                          <a:cs typeface="Inter"/>
                          <a:sym typeface="Inter"/>
                        </a:rPr>
                        <a:t> What question could you ask to better understand the source?</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4. Say-it-in-Six</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1116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5" name="Google Shape;145;p28"/>
          <p:cNvSpPr txBox="1"/>
          <p:nvPr/>
        </p:nvSpPr>
        <p:spPr>
          <a:xfrm>
            <a:off x="430300" y="4912750"/>
            <a:ext cx="6932400" cy="5439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move through the inside/outside circle, take notes about each of the sources, especially focusing on the effects of the slave trade.</a:t>
            </a:r>
            <a:endParaRPr sz="1100">
              <a:solidFill>
                <a:srgbClr val="000000"/>
              </a:solidFill>
              <a:latin typeface="Halant"/>
              <a:ea typeface="Halant"/>
              <a:cs typeface="Halant"/>
              <a:sym typeface="Halant"/>
            </a:endParaRPr>
          </a:p>
        </p:txBody>
      </p:sp>
      <p:graphicFrame>
        <p:nvGraphicFramePr>
          <p:cNvPr id="146" name="Google Shape;146;p28"/>
          <p:cNvGraphicFramePr/>
          <p:nvPr/>
        </p:nvGraphicFramePr>
        <p:xfrm>
          <a:off x="449976" y="5550430"/>
          <a:ext cx="3000000" cy="3000000"/>
        </p:xfrm>
        <a:graphic>
          <a:graphicData uri="http://schemas.openxmlformats.org/drawingml/2006/table">
            <a:tbl>
              <a:tblPr>
                <a:noFill/>
                <a:tableStyleId>{9B6BBE8E-593A-402F-83C8-BF41F3DD83F0}</a:tableStyleId>
              </a:tblPr>
              <a:tblGrid>
                <a:gridCol w="3466150"/>
                <a:gridCol w="3466150"/>
              </a:tblGrid>
              <a:tr h="435650">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1: Depopulation</a:t>
                      </a:r>
                      <a:endParaRPr sz="1200">
                        <a:latin typeface="Inter"/>
                        <a:ea typeface="Inter"/>
                        <a:cs typeface="Inter"/>
                        <a:sym typeface="Inter"/>
                      </a:endParaRPr>
                    </a:p>
                  </a:txBody>
                  <a:tcPr marT="87275" marB="87275" marR="86050" marL="86050" anchor="ctr">
                    <a:solidFill>
                      <a:srgbClr val="D9D9D9"/>
                    </a:solidFill>
                  </a:tcPr>
                </a:tc>
                <a:tc>
                  <a:txBody>
                    <a:bodyPr/>
                    <a:lstStyle/>
                    <a:p>
                      <a:pPr indent="0" lvl="0" marL="0" rtl="0" algn="ctr">
                        <a:lnSpc>
                          <a:spcPct val="100000"/>
                        </a:lnSpc>
                        <a:spcBef>
                          <a:spcPts val="0"/>
                        </a:spcBef>
                        <a:spcAft>
                          <a:spcPts val="0"/>
                        </a:spcAft>
                        <a:buClr>
                          <a:srgbClr val="000000"/>
                        </a:buClr>
                        <a:buSzPts val="1100"/>
                        <a:buFont typeface="Arial"/>
                        <a:buNone/>
                      </a:pPr>
                      <a:r>
                        <a:rPr lang="en" sz="1200">
                          <a:latin typeface="Inter"/>
                          <a:ea typeface="Inter"/>
                          <a:cs typeface="Inter"/>
                          <a:sym typeface="Inter"/>
                        </a:rPr>
                        <a:t>Source 2: Political Fragmentation</a:t>
                      </a:r>
                      <a:endParaRPr sz="1200">
                        <a:latin typeface="Inter"/>
                        <a:ea typeface="Inter"/>
                        <a:cs typeface="Inter"/>
                        <a:sym typeface="Inter"/>
                      </a:endParaRPr>
                    </a:p>
                  </a:txBody>
                  <a:tcPr marT="87275" marB="87275" marR="86050" marL="86050" anchor="ctr">
                    <a:solidFill>
                      <a:srgbClr val="D9D9D9"/>
                    </a:solidFill>
                  </a:tcPr>
                </a:tc>
              </a:tr>
              <a:tr h="1386175">
                <a:tc>
                  <a:txBody>
                    <a:bodyPr/>
                    <a:lstStyle/>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448025">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3: Military Vulnerability</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c>
                  <a:txBody>
                    <a:bodyPr/>
                    <a:lstStyle/>
                    <a:p>
                      <a:pPr indent="0" lvl="0" marL="0" rtl="0" algn="ctr">
                        <a:lnSpc>
                          <a:spcPct val="100000"/>
                        </a:lnSpc>
                        <a:spcBef>
                          <a:spcPts val="0"/>
                        </a:spcBef>
                        <a:spcAft>
                          <a:spcPts val="0"/>
                        </a:spcAft>
                        <a:buNone/>
                      </a:pPr>
                      <a:r>
                        <a:rPr lang="en" sz="1200">
                          <a:latin typeface="Inter"/>
                          <a:ea typeface="Inter"/>
                          <a:cs typeface="Inter"/>
                          <a:sym typeface="Inter"/>
                        </a:rPr>
                        <a:t>Source 4: Marriage &amp; Demographics</a:t>
                      </a:r>
                      <a:endParaRPr sz="1200">
                        <a:solidFill>
                          <a:srgbClr val="000000"/>
                        </a:solidFill>
                        <a:latin typeface="Inter"/>
                        <a:ea typeface="Inter"/>
                        <a:cs typeface="Inter"/>
                        <a:sym typeface="Inter"/>
                      </a:endParaRPr>
                    </a:p>
                  </a:txBody>
                  <a:tcPr marT="87275" marB="87275" marR="86050" marL="8605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9D9"/>
                    </a:solidFill>
                  </a:tcPr>
                </a:tc>
              </a:tr>
              <a:tr h="120685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87275" marB="87275" marR="86050" marL="86050">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