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5143500" cx="9144000"/>
  <p:notesSz cx="6858000" cy="9144000"/>
  <p:embeddedFontLst>
    <p:embeddedFont>
      <p:font typeface="Halant"/>
      <p:regular r:id="rId15"/>
      <p:bold r:id="rId16"/>
    </p:embeddedFont>
    <p:embeddedFont>
      <p:font typeface="Inter"/>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Halant-regular.fntdata"/><Relationship Id="rId14" Type="http://schemas.openxmlformats.org/officeDocument/2006/relationships/slide" Target="slides/slide9.xml"/><Relationship Id="rId17" Type="http://schemas.openxmlformats.org/officeDocument/2006/relationships/font" Target="fonts/Inter-regular.fntdata"/><Relationship Id="rId16" Type="http://schemas.openxmlformats.org/officeDocument/2006/relationships/font" Target="fonts/Halant-bold.fntdata"/><Relationship Id="rId5" Type="http://schemas.openxmlformats.org/officeDocument/2006/relationships/notesMaster" Target="notesMasters/notesMaster1.xml"/><Relationship Id="rId19" Type="http://schemas.openxmlformats.org/officeDocument/2006/relationships/font" Target="fonts/Inter-italic.fntdata"/><Relationship Id="rId6" Type="http://schemas.openxmlformats.org/officeDocument/2006/relationships/slide" Target="slides/slide1.xml"/><Relationship Id="rId18" Type="http://schemas.openxmlformats.org/officeDocument/2006/relationships/font" Target="fonts/Inter-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771586e835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2771586e835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4ea185c205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4ea185c205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35bd48330e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35bd48330e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35f314c6be6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35f314c6be6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35f314c6be6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35f314c6be6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5bd48330ec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5bd48330ec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5bd48330ec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35bd48330ec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35f314c6be6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35f314c6be6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3618b6d83c8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3618b6d83c8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50" name="Shape 50"/>
        <p:cNvGrpSpPr/>
        <p:nvPr/>
      </p:nvGrpSpPr>
      <p:grpSpPr>
        <a:xfrm>
          <a:off x="0" y="0"/>
          <a:ext cx="0" cy="0"/>
          <a:chOff x="0" y="0"/>
          <a:chExt cx="0" cy="0"/>
        </a:xfrm>
      </p:grpSpPr>
      <p:sp>
        <p:nvSpPr>
          <p:cNvPr id="51" name="Google Shape;51;p13"/>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rmAutofit/>
          </a:bodyPr>
          <a:lstStyle>
            <a:lvl1pPr lvl="0" marR="0" rtl="0" algn="l">
              <a:lnSpc>
                <a:spcPct val="90000"/>
              </a:lnSpc>
              <a:spcBef>
                <a:spcPts val="0"/>
              </a:spcBef>
              <a:spcAft>
                <a:spcPts val="0"/>
              </a:spcAft>
              <a:buClr>
                <a:schemeClr val="dk1"/>
              </a:buClr>
              <a:buSzPts val="4500"/>
              <a:buFont typeface="Calibri"/>
              <a:buNone/>
              <a:defRPr b="0" i="0" sz="4500" u="none" cap="none" strike="noStrike">
                <a:solidFill>
                  <a:schemeClr val="dk1"/>
                </a:solidFill>
                <a:latin typeface="Calibri"/>
                <a:ea typeface="Calibri"/>
                <a:cs typeface="Calibri"/>
                <a:sym typeface="Calibri"/>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p:txBody>
      </p:sp>
      <p:sp>
        <p:nvSpPr>
          <p:cNvPr id="52" name="Google Shape;52;p13"/>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rmAutofit/>
          </a:bodyPr>
          <a:lstStyle>
            <a:lvl1pPr indent="-228600" lvl="0" marL="457200" marR="0" rtl="0" algn="l">
              <a:lnSpc>
                <a:spcPct val="90000"/>
              </a:lnSpc>
              <a:spcBef>
                <a:spcPts val="80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1pPr>
            <a:lvl2pPr indent="-228600" lvl="1" marL="914400" marR="0" rtl="0" algn="l">
              <a:lnSpc>
                <a:spcPct val="90000"/>
              </a:lnSpc>
              <a:spcBef>
                <a:spcPts val="12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2pPr>
            <a:lvl3pPr indent="-228600" lvl="2" marL="1371600" marR="0" rtl="0" algn="l">
              <a:lnSpc>
                <a:spcPct val="90000"/>
              </a:lnSpc>
              <a:spcBef>
                <a:spcPts val="120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3pPr>
            <a:lvl4pPr indent="-228600" lvl="3" marL="18288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4pPr>
            <a:lvl5pPr indent="-228600" lvl="4" marL="22860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5pPr>
            <a:lvl6pPr indent="-228600" lvl="5" marL="27432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6pPr>
            <a:lvl7pPr indent="-228600" lvl="6" marL="32004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7pPr>
            <a:lvl8pPr indent="-228600" lvl="7" marL="36576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8pPr>
            <a:lvl9pPr indent="-228600" lvl="8" marL="4114800" marR="0" rtl="0" algn="l">
              <a:lnSpc>
                <a:spcPct val="90000"/>
              </a:lnSpc>
              <a:spcBef>
                <a:spcPts val="1200"/>
              </a:spcBef>
              <a:spcAft>
                <a:spcPts val="1200"/>
              </a:spcAft>
              <a:buClr>
                <a:srgbClr val="888888"/>
              </a:buClr>
              <a:buSzPts val="1200"/>
              <a:buFont typeface="Arial"/>
              <a:buNone/>
              <a:defRPr b="0" i="0" sz="1200" u="none" cap="none" strike="noStrike">
                <a:solidFill>
                  <a:srgbClr val="888888"/>
                </a:solidFill>
                <a:latin typeface="Calibri"/>
                <a:ea typeface="Calibri"/>
                <a:cs typeface="Calibri"/>
                <a:sym typeface="Calibri"/>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400"/>
              <a:buNone/>
              <a:defRPr sz="900">
                <a:solidFill>
                  <a:srgbClr val="888888"/>
                </a:solidFill>
                <a:latin typeface="Calibri"/>
                <a:ea typeface="Calibri"/>
                <a:cs typeface="Calibri"/>
                <a:sym typeface="Calibri"/>
              </a:defRPr>
            </a:lvl1pPr>
            <a:lvl2pPr lvl="1"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400"/>
              <a:buNone/>
              <a:defRPr sz="900">
                <a:solidFill>
                  <a:srgbClr val="888888"/>
                </a:solidFill>
                <a:latin typeface="Calibri"/>
                <a:ea typeface="Calibri"/>
                <a:cs typeface="Calibri"/>
                <a:sym typeface="Calibri"/>
              </a:defRPr>
            </a:lvl1pPr>
            <a:lvl2pPr lvl="1"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ctrTitle"/>
          </p:nvPr>
        </p:nvSpPr>
        <p:spPr>
          <a:xfrm>
            <a:off x="311700" y="1675200"/>
            <a:ext cx="8520600" cy="17931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b="1" lang="en">
                <a:latin typeface="Halant"/>
                <a:ea typeface="Halant"/>
                <a:cs typeface="Halant"/>
                <a:sym typeface="Halant"/>
              </a:rPr>
              <a:t>Middle Passage Experiences</a:t>
            </a:r>
            <a:endParaRPr b="1">
              <a:latin typeface="Halant"/>
              <a:ea typeface="Halant"/>
              <a:cs typeface="Halant"/>
              <a:sym typeface="Halant"/>
            </a:endParaRPr>
          </a:p>
          <a:p>
            <a:pPr indent="0" lvl="0" marL="0" rtl="0" algn="ctr">
              <a:spcBef>
                <a:spcPts val="0"/>
              </a:spcBef>
              <a:spcAft>
                <a:spcPts val="0"/>
              </a:spcAft>
              <a:buNone/>
            </a:pPr>
            <a:r>
              <a:rPr b="1" lang="en">
                <a:latin typeface="Halant"/>
                <a:ea typeface="Halant"/>
                <a:cs typeface="Halant"/>
                <a:sym typeface="Halant"/>
              </a:rPr>
              <a:t>Gallery Walk</a:t>
            </a:r>
            <a:endParaRPr b="1">
              <a:latin typeface="Halant"/>
              <a:ea typeface="Halant"/>
              <a:cs typeface="Halant"/>
              <a:sym typeface="Halan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15"/>
          <p:cNvSpPr txBox="1"/>
          <p:nvPr/>
        </p:nvSpPr>
        <p:spPr>
          <a:xfrm>
            <a:off x="152400" y="128675"/>
            <a:ext cx="37278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1  </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June 2, 1960</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highlight>
                  <a:srgbClr val="FFFFFF"/>
                </a:highlight>
                <a:latin typeface="Inter"/>
                <a:ea typeface="Inter"/>
                <a:cs typeface="Inter"/>
                <a:sym typeface="Inter"/>
              </a:rPr>
              <a:t>The Africans of the slave bark "Wildfire"--The slave deck of the bark "Wildfire," brought into Key West on April 30, 1860</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i="1" lang="en" sz="1200">
                <a:solidFill>
                  <a:schemeClr val="dk1"/>
                </a:solidFill>
                <a:latin typeface="Inter"/>
                <a:ea typeface="Inter"/>
                <a:cs typeface="Inter"/>
                <a:sym typeface="Inter"/>
              </a:rPr>
              <a:t>Harper’s Weekly</a:t>
            </a:r>
            <a:endParaRPr i="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This illustration from </a:t>
            </a:r>
            <a:r>
              <a:rPr i="1" lang="en" sz="1200">
                <a:solidFill>
                  <a:schemeClr val="dk1"/>
                </a:solidFill>
                <a:latin typeface="Inter"/>
                <a:ea typeface="Inter"/>
                <a:cs typeface="Inter"/>
                <a:sym typeface="Inter"/>
              </a:rPr>
              <a:t>Harper’s Weekly</a:t>
            </a:r>
            <a:r>
              <a:rPr lang="en" sz="1200">
                <a:solidFill>
                  <a:schemeClr val="dk1"/>
                </a:solidFill>
                <a:latin typeface="Inter"/>
                <a:ea typeface="Inter"/>
                <a:cs typeface="Inter"/>
                <a:sym typeface="Inter"/>
              </a:rPr>
              <a:t>, a widely read American newspaper in the 19th century, depicts the crowded slave deck of the </a:t>
            </a:r>
            <a:r>
              <a:rPr i="1" lang="en" sz="1200">
                <a:solidFill>
                  <a:schemeClr val="dk1"/>
                </a:solidFill>
                <a:latin typeface="Inter"/>
                <a:ea typeface="Inter"/>
                <a:cs typeface="Inter"/>
                <a:sym typeface="Inter"/>
              </a:rPr>
              <a:t>Wildfire</a:t>
            </a:r>
            <a:r>
              <a:rPr lang="en" sz="1200">
                <a:solidFill>
                  <a:schemeClr val="dk1"/>
                </a:solidFill>
                <a:latin typeface="Inter"/>
                <a:ea typeface="Inter"/>
                <a:cs typeface="Inter"/>
                <a:sym typeface="Inter"/>
              </a:rPr>
              <a:t>, which was intercepted near Key West in 1860.</a:t>
            </a:r>
            <a:endParaRPr b="1" sz="1200">
              <a:solidFill>
                <a:schemeClr val="dk1"/>
              </a:solidFill>
              <a:latin typeface="Inter"/>
              <a:ea typeface="Inter"/>
              <a:cs typeface="Inter"/>
              <a:sym typeface="Inter"/>
            </a:endParaRPr>
          </a:p>
        </p:txBody>
      </p:sp>
      <p:pic>
        <p:nvPicPr>
          <p:cNvPr id="66" name="Google Shape;66;p15"/>
          <p:cNvPicPr preferRelativeResize="0"/>
          <p:nvPr/>
        </p:nvPicPr>
        <p:blipFill>
          <a:blip r:embed="rId3">
            <a:alphaModFix/>
          </a:blip>
          <a:stretch>
            <a:fillRect/>
          </a:stretch>
        </p:blipFill>
        <p:spPr>
          <a:xfrm>
            <a:off x="4572000" y="152400"/>
            <a:ext cx="3296365" cy="483870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6"/>
          <p:cNvSpPr txBox="1"/>
          <p:nvPr/>
        </p:nvSpPr>
        <p:spPr>
          <a:xfrm>
            <a:off x="152400" y="128675"/>
            <a:ext cx="3203100" cy="492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2  </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1789</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i="1" lang="en" sz="1200">
                <a:solidFill>
                  <a:schemeClr val="dk1"/>
                </a:solidFill>
                <a:latin typeface="Inter"/>
                <a:ea typeface="Inter"/>
                <a:cs typeface="Inter"/>
                <a:sym typeface="Inter"/>
              </a:rPr>
              <a:t>The Interesting Narrative of the Life of Olaudah Equiano, or Gustavus Vassa, the African. Written by Himself</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Olaudah</a:t>
            </a:r>
            <a:r>
              <a:rPr lang="en" sz="1200">
                <a:solidFill>
                  <a:schemeClr val="dk1"/>
                </a:solidFill>
                <a:latin typeface="Inter"/>
                <a:ea typeface="Inter"/>
                <a:cs typeface="Inter"/>
                <a:sym typeface="Inter"/>
              </a:rPr>
              <a:t> Equiano</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Equiano was born in West Africa. He was kidnapped around age eleven and sold to European slave traders. He spent most of his time enslaved serving the captains of slave ships and British navy vessels. He eventually purchased his freedom and moved to England, where he became active in the abolition movement.</a:t>
            </a:r>
            <a:endParaRPr sz="1200">
              <a:solidFill>
                <a:schemeClr val="dk1"/>
              </a:solidFill>
              <a:latin typeface="Inter"/>
              <a:ea typeface="Inter"/>
              <a:cs typeface="Inter"/>
              <a:sym typeface="Inter"/>
            </a:endParaRPr>
          </a:p>
        </p:txBody>
      </p:sp>
      <p:sp>
        <p:nvSpPr>
          <p:cNvPr id="72" name="Google Shape;72;p16"/>
          <p:cNvSpPr txBox="1"/>
          <p:nvPr/>
        </p:nvSpPr>
        <p:spPr>
          <a:xfrm>
            <a:off x="3650975" y="378300"/>
            <a:ext cx="5279700" cy="4386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200"/>
              <a:buFont typeface="Arial"/>
              <a:buNone/>
            </a:pPr>
            <a:r>
              <a:rPr lang="en" sz="1300">
                <a:solidFill>
                  <a:schemeClr val="dk1"/>
                </a:solidFill>
                <a:latin typeface="Halant"/>
                <a:ea typeface="Halant"/>
                <a:cs typeface="Halant"/>
                <a:sym typeface="Halant"/>
              </a:rPr>
              <a:t>The first object which saluted my eyes when I arrived on the coast was the sea, a slave ship, which was then riding at anchor, and waiting for its cargo. These filled me with astonishment, which was soon converted into terror, when I was carried on board…</a:t>
            </a:r>
            <a:endParaRPr sz="1300">
              <a:solidFill>
                <a:schemeClr val="dk1"/>
              </a:solidFill>
              <a:latin typeface="Halant"/>
              <a:ea typeface="Halant"/>
              <a:cs typeface="Halant"/>
              <a:sym typeface="Halant"/>
            </a:endParaRPr>
          </a:p>
          <a:p>
            <a:pPr indent="0" lvl="0" marL="0" rtl="0" algn="l">
              <a:spcBef>
                <a:spcPts val="0"/>
              </a:spcBef>
              <a:spcAft>
                <a:spcPts val="0"/>
              </a:spcAft>
              <a:buClr>
                <a:schemeClr val="dk1"/>
              </a:buClr>
              <a:buSzPts val="1200"/>
              <a:buFont typeface="Arial"/>
              <a:buNone/>
            </a:pPr>
            <a:r>
              <a:t/>
            </a:r>
            <a:endParaRPr sz="13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lang="en" sz="1300">
                <a:solidFill>
                  <a:schemeClr val="dk1"/>
                </a:solidFill>
                <a:latin typeface="Halant"/>
                <a:ea typeface="Halant"/>
                <a:cs typeface="Halant"/>
                <a:sym typeface="Halant"/>
              </a:rPr>
              <a:t>I was soon put down under the decks, and there I received such a salutation in my nostrils as I had never experienced in my life: so that, with the loathsomness [sic] of the stench, and crying together, I became so sick and low that I was not able to eat, nor had I the least desire to taste anything. I now wished for the last friend, death, to relieve me; but soon, to my grief, two of the white men offered me eatables; and, on my refusing to eat, one of them held me fast by the hands, and laid me across, I think, the windlass, and tied my feet, while the other flogged me severely. I had never experienced anything of this kind before, and, although not being used to the water, I naturally feared that element the first time I saw it, yet, nevertheless, could I have got over the nettings, I would have jumped over the side, but I could not; and besides, the crew used to watch us very closely who were not chained down to the decks, lest we should leap into the water; and I have seen some of these poor African prisoners most severely cut, for attempting to do so, and hourly whipped for not eating. This was often the case with myself.</a:t>
            </a:r>
            <a:endParaRPr sz="1300">
              <a:solidFill>
                <a:schemeClr val="dk1"/>
              </a:solidFill>
              <a:latin typeface="Halant"/>
              <a:ea typeface="Halant"/>
              <a:cs typeface="Halant"/>
              <a:sym typeface="Halan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7"/>
          <p:cNvSpPr txBox="1"/>
          <p:nvPr/>
        </p:nvSpPr>
        <p:spPr>
          <a:xfrm>
            <a:off x="152400" y="128675"/>
            <a:ext cx="41868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3  </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1787</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a:t>
            </a:r>
            <a:r>
              <a:rPr lang="en" sz="1200">
                <a:solidFill>
                  <a:schemeClr val="dk1"/>
                </a:solidFill>
                <a:latin typeface="Inter"/>
                <a:ea typeface="Inter"/>
                <a:cs typeface="Inter"/>
                <a:sym typeface="Inter"/>
              </a:rPr>
              <a:t>Diagram of the 'Brookes' slave ship”</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James </a:t>
            </a:r>
            <a:r>
              <a:rPr lang="en" sz="1200">
                <a:solidFill>
                  <a:schemeClr val="dk1"/>
                </a:solidFill>
                <a:latin typeface="Inter"/>
                <a:ea typeface="Inter"/>
                <a:cs typeface="Inter"/>
                <a:sym typeface="Inter"/>
              </a:rPr>
              <a:t>Phillips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The diagram of the </a:t>
            </a:r>
            <a:r>
              <a:rPr i="1" lang="en" sz="1200">
                <a:solidFill>
                  <a:schemeClr val="dk1"/>
                </a:solidFill>
                <a:latin typeface="Inter"/>
                <a:ea typeface="Inter"/>
                <a:cs typeface="Inter"/>
                <a:sym typeface="Inter"/>
              </a:rPr>
              <a:t>Brookes</a:t>
            </a:r>
            <a:r>
              <a:rPr lang="en" sz="1200">
                <a:solidFill>
                  <a:schemeClr val="dk1"/>
                </a:solidFill>
                <a:latin typeface="Inter"/>
                <a:ea typeface="Inter"/>
                <a:cs typeface="Inter"/>
                <a:sym typeface="Inter"/>
              </a:rPr>
              <a:t> slave ship became one of the most influential visuals in the abolitionist movement. It exposed the inhumane overcrowding of over 600 enslaved Africans in cramped, unsanitary spaces. The lack of ventilation, limited food and water, and close confinement led to the rapid spread of deadly diseases like smallpox, scurvy, and dysentery. By 1787, the image had circulated widely in British newspapers and books.</a:t>
            </a:r>
            <a:endParaRPr sz="1200">
              <a:solidFill>
                <a:srgbClr val="202122"/>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pic>
        <p:nvPicPr>
          <p:cNvPr id="78" name="Google Shape;78;p17"/>
          <p:cNvPicPr preferRelativeResize="0"/>
          <p:nvPr/>
        </p:nvPicPr>
        <p:blipFill>
          <a:blip r:embed="rId3">
            <a:alphaModFix/>
          </a:blip>
          <a:stretch>
            <a:fillRect/>
          </a:stretch>
        </p:blipFill>
        <p:spPr>
          <a:xfrm>
            <a:off x="4912100" y="152400"/>
            <a:ext cx="3820027" cy="48387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8"/>
          <p:cNvSpPr txBox="1"/>
          <p:nvPr/>
        </p:nvSpPr>
        <p:spPr>
          <a:xfrm>
            <a:off x="152400" y="128675"/>
            <a:ext cx="2724900" cy="480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4  </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1854</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i="1" lang="en" sz="1200">
                <a:solidFill>
                  <a:schemeClr val="dk1"/>
                </a:solidFill>
                <a:latin typeface="Inter"/>
                <a:ea typeface="Inter"/>
                <a:cs typeface="Inter"/>
                <a:sym typeface="Inter"/>
              </a:rPr>
              <a:t>An Interesting Narrative. Biography of Mahommah G. Baquaqua, a native of Zoogoo, in the interior of Africa (A Convert to Christianity,) with a Description of The Part of the World; including the Manners and Customs of the Inhabitants</a:t>
            </a:r>
            <a:endParaRPr i="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Mahommah G. Baquaqua</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Mahommah Gardo Baquaqua, born around 1824 in present-day Benin, was a former enslaved African who escaped and became a noted abolitionist and author. Originally from a Muslim merchant family, he was kidnapped in his early twenties and sold into slavery in Brazil.</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p:txBody>
      </p:sp>
      <p:sp>
        <p:nvSpPr>
          <p:cNvPr id="84" name="Google Shape;84;p18"/>
          <p:cNvSpPr txBox="1"/>
          <p:nvPr/>
        </p:nvSpPr>
        <p:spPr>
          <a:xfrm>
            <a:off x="3099075" y="211775"/>
            <a:ext cx="5784300" cy="49254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Halant"/>
                <a:ea typeface="Halant"/>
                <a:cs typeface="Halant"/>
                <a:sym typeface="Halant"/>
              </a:rPr>
              <a:t>The first Its horrors, ah! who can describe? None can so truly depict its horrors as the poor unfortunate, miserable wretch that has been confined within its portals. Oh! friends of humanity, pity the poor African, who has been trepanned and sold away from friends and home, and consigned to the hold of a slave ship, to await even more horrors and miseries in a distant land, amongst the religious and benevolent. Yes, even in their very midst; but to the ship! We were thrust into the hold of the vessel in a state of nudity, the males being crammed on one side and the females on the other; the hold was so low that we could not stand up, but were obliged to crouch upon the floor or sit down; day and night were the same to us, sleep being denied as from the confined position of our bodies, and we became desperate through suffering and fatigue…</a:t>
            </a:r>
            <a:endParaRPr>
              <a:solidFill>
                <a:schemeClr val="dk1"/>
              </a:solidFill>
              <a:latin typeface="Halant"/>
              <a:ea typeface="Halant"/>
              <a:cs typeface="Halant"/>
              <a:sym typeface="Halant"/>
            </a:endParaRPr>
          </a:p>
          <a:p>
            <a:pPr indent="0" lvl="0" marL="0" marR="88900" rtl="0" algn="l">
              <a:lnSpc>
                <a:spcPct val="100000"/>
              </a:lnSpc>
              <a:spcBef>
                <a:spcPts val="0"/>
              </a:spcBef>
              <a:spcAft>
                <a:spcPts val="0"/>
              </a:spcAft>
              <a:buNone/>
            </a:pPr>
            <a:r>
              <a:t/>
            </a:r>
            <a:endParaRPr>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The only food we had during the voyage was corn soaked and boiled. I cannot tell how long we were thus confined, but it seemed a very long while. We suffered very much for want of water, but was denied all we needed. A pint a day was all that was allowed, and no more; and a great many slaves died upon the passage. There was one poor fellow became so very desperate for want of water, that he attempted to snatch a knife from the white man who brought in the water, when he was taken up on deck and I never knew what became of him. I supposed he was thrown overboard.  </a:t>
            </a:r>
            <a:endParaRPr>
              <a:solidFill>
                <a:schemeClr val="dk1"/>
              </a:solidFill>
              <a:latin typeface="Halant"/>
              <a:ea typeface="Halant"/>
              <a:cs typeface="Halant"/>
              <a:sym typeface="Halan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9"/>
          <p:cNvSpPr txBox="1"/>
          <p:nvPr/>
        </p:nvSpPr>
        <p:spPr>
          <a:xfrm>
            <a:off x="152400" y="128675"/>
            <a:ext cx="29934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5</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1769</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a:t>
            </a:r>
            <a:r>
              <a:rPr lang="en" sz="1200">
                <a:solidFill>
                  <a:schemeClr val="dk1"/>
                </a:solidFill>
                <a:latin typeface="Inter"/>
                <a:ea typeface="Inter"/>
                <a:cs typeface="Inter"/>
                <a:sym typeface="Inter"/>
              </a:rPr>
              <a:t>Reproduction of a handbill advertising a slave auction”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Artist: </a:t>
            </a:r>
            <a:r>
              <a:rPr lang="en" sz="1200">
                <a:solidFill>
                  <a:schemeClr val="dk1"/>
                </a:solidFill>
                <a:latin typeface="Inter"/>
                <a:ea typeface="Inter"/>
                <a:cs typeface="Inter"/>
                <a:sym typeface="Inter"/>
              </a:rPr>
              <a:t>Unknown</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This handbill from a 1769 slave auction in Charleston advertises enslaved Africans as if they were property, using language like "cargo" and listing people by age and gender, reflecting how slavery treated human beings as commodities.</a:t>
            </a:r>
            <a:endParaRPr b="1" sz="1200">
              <a:solidFill>
                <a:schemeClr val="dk1"/>
              </a:solidFill>
              <a:latin typeface="Inter"/>
              <a:ea typeface="Inter"/>
              <a:cs typeface="Inter"/>
              <a:sym typeface="Inter"/>
            </a:endParaRPr>
          </a:p>
        </p:txBody>
      </p:sp>
      <p:pic>
        <p:nvPicPr>
          <p:cNvPr id="90" name="Google Shape;90;p19"/>
          <p:cNvPicPr preferRelativeResize="0"/>
          <p:nvPr/>
        </p:nvPicPr>
        <p:blipFill>
          <a:blip r:embed="rId3">
            <a:alphaModFix/>
          </a:blip>
          <a:stretch>
            <a:fillRect/>
          </a:stretch>
        </p:blipFill>
        <p:spPr>
          <a:xfrm>
            <a:off x="5262125" y="201500"/>
            <a:ext cx="2990511" cy="4838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0"/>
          <p:cNvSpPr txBox="1"/>
          <p:nvPr/>
        </p:nvSpPr>
        <p:spPr>
          <a:xfrm>
            <a:off x="152400" y="128675"/>
            <a:ext cx="2724900" cy="480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6  </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1773</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Excerpt from </a:t>
            </a:r>
            <a:r>
              <a:rPr lang="en" sz="1200">
                <a:solidFill>
                  <a:schemeClr val="dk1"/>
                </a:solidFill>
                <a:latin typeface="Inter"/>
                <a:ea typeface="Inter"/>
                <a:cs typeface="Inter"/>
                <a:sym typeface="Inter"/>
              </a:rPr>
              <a:t>“</a:t>
            </a:r>
            <a:r>
              <a:rPr lang="en" sz="1200">
                <a:solidFill>
                  <a:schemeClr val="dk1"/>
                </a:solidFill>
                <a:latin typeface="Inter"/>
                <a:ea typeface="Inter"/>
                <a:cs typeface="Inter"/>
                <a:sym typeface="Inter"/>
              </a:rPr>
              <a:t>To the Right Honorable William, Earl of Dartmouth”</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Phillis Wheatley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Phillis Wheatley was the first African American woman to publish a book of poetry. Enslaved as a child and brought to Boston, she was educated in the household that enslaved her. This 1773 poem was written during the American Revolution, a time when colonists were calling for liberty and independence. Wheatley connects her personal experience of being taken from Africa to the broader ideals of freedom.</a:t>
            </a:r>
            <a:endParaRPr b="1" sz="1200">
              <a:solidFill>
                <a:schemeClr val="dk1"/>
              </a:solidFill>
              <a:latin typeface="Inter"/>
              <a:ea typeface="Inter"/>
              <a:cs typeface="Inter"/>
              <a:sym typeface="Inter"/>
            </a:endParaRPr>
          </a:p>
        </p:txBody>
      </p:sp>
      <p:sp>
        <p:nvSpPr>
          <p:cNvPr id="96" name="Google Shape;96;p20"/>
          <p:cNvSpPr txBox="1"/>
          <p:nvPr/>
        </p:nvSpPr>
        <p:spPr>
          <a:xfrm>
            <a:off x="2969700" y="546575"/>
            <a:ext cx="6048600" cy="3966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203200" lvl="0" marL="215900" rtl="0" algn="l">
              <a:lnSpc>
                <a:spcPct val="115000"/>
              </a:lnSpc>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Should you, my lord, while you peruse my song,</a:t>
            </a:r>
            <a:endParaRPr sz="1800">
              <a:solidFill>
                <a:schemeClr val="dk1"/>
              </a:solidFill>
              <a:latin typeface="Halant"/>
              <a:ea typeface="Halant"/>
              <a:cs typeface="Halant"/>
              <a:sym typeface="Halant"/>
            </a:endParaRPr>
          </a:p>
          <a:p>
            <a:pPr indent="-203200" lvl="0" marL="215900" rtl="0" algn="l">
              <a:lnSpc>
                <a:spcPct val="115000"/>
              </a:lnSpc>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Wonder from whence my love of Freedom sprung,</a:t>
            </a:r>
            <a:endParaRPr sz="1800">
              <a:solidFill>
                <a:schemeClr val="dk1"/>
              </a:solidFill>
              <a:latin typeface="Halant"/>
              <a:ea typeface="Halant"/>
              <a:cs typeface="Halant"/>
              <a:sym typeface="Halant"/>
            </a:endParaRPr>
          </a:p>
          <a:p>
            <a:pPr indent="-203200" lvl="0" marL="215900" rtl="0" algn="l">
              <a:lnSpc>
                <a:spcPct val="115000"/>
              </a:lnSpc>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Whence flow these wishes for the common good,</a:t>
            </a:r>
            <a:endParaRPr sz="1800">
              <a:solidFill>
                <a:schemeClr val="dk1"/>
              </a:solidFill>
              <a:latin typeface="Halant"/>
              <a:ea typeface="Halant"/>
              <a:cs typeface="Halant"/>
              <a:sym typeface="Halant"/>
            </a:endParaRPr>
          </a:p>
          <a:p>
            <a:pPr indent="-203200" lvl="0" marL="215900" rtl="0" algn="l">
              <a:lnSpc>
                <a:spcPct val="115000"/>
              </a:lnSpc>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By feeling hearts alone best understood,</a:t>
            </a:r>
            <a:endParaRPr sz="1800">
              <a:solidFill>
                <a:schemeClr val="dk1"/>
              </a:solidFill>
              <a:latin typeface="Halant"/>
              <a:ea typeface="Halant"/>
              <a:cs typeface="Halant"/>
              <a:sym typeface="Halant"/>
            </a:endParaRPr>
          </a:p>
          <a:p>
            <a:pPr indent="-203200" lvl="0" marL="215900" rtl="0" algn="l">
              <a:lnSpc>
                <a:spcPct val="115000"/>
              </a:lnSpc>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I, young in life, by seeming cruel fate</a:t>
            </a:r>
            <a:endParaRPr sz="1800">
              <a:solidFill>
                <a:schemeClr val="dk1"/>
              </a:solidFill>
              <a:latin typeface="Halant"/>
              <a:ea typeface="Halant"/>
              <a:cs typeface="Halant"/>
              <a:sym typeface="Halant"/>
            </a:endParaRPr>
          </a:p>
          <a:p>
            <a:pPr indent="-203200" lvl="0" marL="215900" rtl="0" algn="l">
              <a:lnSpc>
                <a:spcPct val="115000"/>
              </a:lnSpc>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Was snatch'd from Afric's fancy'd happy seat:</a:t>
            </a:r>
            <a:endParaRPr sz="1800">
              <a:solidFill>
                <a:schemeClr val="dk1"/>
              </a:solidFill>
              <a:latin typeface="Halant"/>
              <a:ea typeface="Halant"/>
              <a:cs typeface="Halant"/>
              <a:sym typeface="Halant"/>
            </a:endParaRPr>
          </a:p>
          <a:p>
            <a:pPr indent="-203200" lvl="0" marL="215900" rtl="0" algn="l">
              <a:lnSpc>
                <a:spcPct val="115000"/>
              </a:lnSpc>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What pangs excruciating must molest,</a:t>
            </a:r>
            <a:endParaRPr sz="1800">
              <a:solidFill>
                <a:schemeClr val="dk1"/>
              </a:solidFill>
              <a:latin typeface="Halant"/>
              <a:ea typeface="Halant"/>
              <a:cs typeface="Halant"/>
              <a:sym typeface="Halant"/>
            </a:endParaRPr>
          </a:p>
          <a:p>
            <a:pPr indent="-203200" lvl="0" marL="215900" rtl="0" algn="l">
              <a:lnSpc>
                <a:spcPct val="115000"/>
              </a:lnSpc>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What sorrows labour in my parent's breast?</a:t>
            </a:r>
            <a:endParaRPr sz="1800">
              <a:solidFill>
                <a:schemeClr val="dk1"/>
              </a:solidFill>
              <a:latin typeface="Halant"/>
              <a:ea typeface="Halant"/>
              <a:cs typeface="Halant"/>
              <a:sym typeface="Halant"/>
            </a:endParaRPr>
          </a:p>
          <a:p>
            <a:pPr indent="-203200" lvl="0" marL="215900" rtl="0" algn="l">
              <a:lnSpc>
                <a:spcPct val="115000"/>
              </a:lnSpc>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Steel'd was that soul and by no misery mov'd</a:t>
            </a:r>
            <a:endParaRPr sz="1800">
              <a:solidFill>
                <a:schemeClr val="dk1"/>
              </a:solidFill>
              <a:latin typeface="Halant"/>
              <a:ea typeface="Halant"/>
              <a:cs typeface="Halant"/>
              <a:sym typeface="Halant"/>
            </a:endParaRPr>
          </a:p>
          <a:p>
            <a:pPr indent="-203200" lvl="0" marL="215900" rtl="0" algn="l">
              <a:lnSpc>
                <a:spcPct val="115000"/>
              </a:lnSpc>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That from a father seiz'd his babe belov'd:</a:t>
            </a:r>
            <a:endParaRPr sz="1800">
              <a:solidFill>
                <a:schemeClr val="dk1"/>
              </a:solidFill>
              <a:latin typeface="Halant"/>
              <a:ea typeface="Halant"/>
              <a:cs typeface="Halant"/>
              <a:sym typeface="Halant"/>
            </a:endParaRPr>
          </a:p>
          <a:p>
            <a:pPr indent="-203200" lvl="0" marL="215900" rtl="0" algn="l">
              <a:lnSpc>
                <a:spcPct val="115000"/>
              </a:lnSpc>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Such, such my case. And can I then but pray</a:t>
            </a:r>
            <a:endParaRPr sz="1800">
              <a:solidFill>
                <a:schemeClr val="dk1"/>
              </a:solidFill>
              <a:latin typeface="Halant"/>
              <a:ea typeface="Halant"/>
              <a:cs typeface="Halant"/>
              <a:sym typeface="Halant"/>
            </a:endParaRPr>
          </a:p>
          <a:p>
            <a:pPr indent="-203200" lvl="0" marL="215900" rtl="0" algn="l">
              <a:lnSpc>
                <a:spcPct val="115000"/>
              </a:lnSpc>
              <a:spcBef>
                <a:spcPts val="0"/>
              </a:spcBef>
              <a:spcAft>
                <a:spcPts val="0"/>
              </a:spcAft>
              <a:buNone/>
            </a:pPr>
            <a:r>
              <a:rPr lang="en" sz="1800">
                <a:solidFill>
                  <a:schemeClr val="dk1"/>
                </a:solidFill>
                <a:latin typeface="Halant"/>
                <a:ea typeface="Halant"/>
                <a:cs typeface="Halant"/>
                <a:sym typeface="Halant"/>
              </a:rPr>
              <a:t>Others may never feel tyrannic sway?</a:t>
            </a:r>
            <a:endParaRPr sz="1800">
              <a:solidFill>
                <a:schemeClr val="dk1"/>
              </a:solidFill>
              <a:latin typeface="Halant"/>
              <a:ea typeface="Halant"/>
              <a:cs typeface="Halant"/>
              <a:sym typeface="Halan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1"/>
          <p:cNvSpPr txBox="1"/>
          <p:nvPr/>
        </p:nvSpPr>
        <p:spPr>
          <a:xfrm>
            <a:off x="152400" y="128675"/>
            <a:ext cx="2724900" cy="480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7  </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2016</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Slavery at Sea: Terror, Sex, and Sickness in the Middle Passage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Sowande’ M. Mustakeem</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Sowande’ M. Mustakeem </a:t>
            </a:r>
            <a:r>
              <a:rPr lang="en" sz="1200">
                <a:solidFill>
                  <a:schemeClr val="dk1"/>
                </a:solidFill>
                <a:highlight>
                  <a:srgbClr val="FFFFFF"/>
                </a:highlight>
                <a:latin typeface="Inter"/>
                <a:ea typeface="Inter"/>
                <a:cs typeface="Inter"/>
                <a:sym typeface="Inter"/>
              </a:rPr>
              <a:t>is an assistant professor in the Department of History and the African and African American Studies Program at Washington University in St. Louis.</a:t>
            </a:r>
            <a:r>
              <a:rPr lang="en" sz="1200">
                <a:solidFill>
                  <a:schemeClr val="dk1"/>
                </a:solidFill>
                <a:latin typeface="Inter"/>
                <a:ea typeface="Inter"/>
                <a:cs typeface="Inter"/>
                <a:sym typeface="Inter"/>
              </a:rPr>
              <a:t>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In 1776, a slave revolt occurred on the </a:t>
            </a:r>
            <a:r>
              <a:rPr i="1" lang="en" sz="1200">
                <a:solidFill>
                  <a:schemeClr val="dk1"/>
                </a:solidFill>
                <a:latin typeface="Inter"/>
                <a:ea typeface="Inter"/>
                <a:cs typeface="Inter"/>
                <a:sym typeface="Inter"/>
              </a:rPr>
              <a:t>Thames</a:t>
            </a:r>
            <a:r>
              <a:rPr lang="en" sz="1200">
                <a:solidFill>
                  <a:schemeClr val="dk1"/>
                </a:solidFill>
                <a:latin typeface="Inter"/>
                <a:ea typeface="Inter"/>
                <a:cs typeface="Inter"/>
                <a:sym typeface="Inter"/>
              </a:rPr>
              <a:t> during the Middle Passage. The ship’s physician noted the particular role that women played in the uprising.</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102" name="Google Shape;102;p21"/>
          <p:cNvSpPr txBox="1"/>
          <p:nvPr/>
        </p:nvSpPr>
        <p:spPr>
          <a:xfrm>
            <a:off x="2969700" y="216750"/>
            <a:ext cx="6048600" cy="4663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500">
                <a:solidFill>
                  <a:schemeClr val="dk1"/>
                </a:solidFill>
                <a:latin typeface="Halant"/>
                <a:ea typeface="Halant"/>
                <a:cs typeface="Halant"/>
                <a:sym typeface="Halant"/>
              </a:rPr>
              <a:t>Bondwomen contemplated and actively participated in open resistance aboard slave ships, but motivating factors as well as any schematic plans they devised are not revealed in surviving records.</a:t>
            </a:r>
            <a:endParaRPr sz="1500">
              <a:solidFill>
                <a:schemeClr val="dk1"/>
              </a:solidFill>
              <a:latin typeface="Halant"/>
              <a:ea typeface="Halant"/>
              <a:cs typeface="Halant"/>
              <a:sym typeface="Halant"/>
            </a:endParaRPr>
          </a:p>
          <a:p>
            <a:pPr indent="0" lvl="0" marL="0" rtl="0" algn="l">
              <a:lnSpc>
                <a:spcPct val="115000"/>
              </a:lnSpc>
              <a:spcBef>
                <a:spcPts val="0"/>
              </a:spcBef>
              <a:spcAft>
                <a:spcPts val="0"/>
              </a:spcAft>
              <a:buNone/>
            </a:pPr>
            <a:r>
              <a:rPr lang="en" sz="1500">
                <a:solidFill>
                  <a:schemeClr val="dk1"/>
                </a:solidFill>
                <a:latin typeface="Halant"/>
                <a:ea typeface="Halant"/>
                <a:cs typeface="Halant"/>
                <a:sym typeface="Halant"/>
              </a:rPr>
              <a:t>…</a:t>
            </a:r>
            <a:endParaRPr sz="15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rPr lang="en" sz="1500">
                <a:solidFill>
                  <a:schemeClr val="dk1"/>
                </a:solidFill>
                <a:latin typeface="Halant"/>
                <a:ea typeface="Halant"/>
                <a:cs typeface="Halant"/>
                <a:sym typeface="Halant"/>
              </a:rPr>
              <a:t>In serving as a spy, after determining the sailors were asleep, a bondwoman allegedly brought “a Hammer at the same time (all the Weapons that she could find) to execute the Treachery.” Knowing that females’ quarters were in many cases stowed near the storage room, this enabled the woman to secure an array of arms for herself and her fellow insurgents. Traveling unbound by the physical restraints of shackles and irons in contrast to their male  conspirators, some black women manipulated sailors’ views of them as submissive and far less threatening, using it according to their own needs, even amid battle. Female captives, therefore, played much more vital roles in the implementation of slave ship rebellions, through which they affirmed their humanity, defied gendered stereotypes held about them, and took their fate out of their captors’’ hands and back into their own.</a:t>
            </a:r>
            <a:endParaRPr sz="1500">
              <a:solidFill>
                <a:schemeClr val="dk1"/>
              </a:solidFill>
              <a:latin typeface="Halant"/>
              <a:ea typeface="Halant"/>
              <a:cs typeface="Halant"/>
              <a:sym typeface="Halan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2"/>
          <p:cNvSpPr txBox="1"/>
          <p:nvPr/>
        </p:nvSpPr>
        <p:spPr>
          <a:xfrm>
            <a:off x="152400" y="128675"/>
            <a:ext cx="2845500" cy="480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8  </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January 10, 1840</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“Report of J</a:t>
            </a:r>
            <a:r>
              <a:rPr lang="en" sz="1200">
                <a:solidFill>
                  <a:schemeClr val="dk1"/>
                </a:solidFill>
                <a:latin typeface="Inter"/>
                <a:ea typeface="Inter"/>
                <a:cs typeface="Inter"/>
                <a:sym typeface="Inter"/>
              </a:rPr>
              <a:t>oseph Cinqué’s testimony in court”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i="1" lang="en" sz="1200">
                <a:solidFill>
                  <a:schemeClr val="dk1"/>
                </a:solidFill>
                <a:latin typeface="Inter"/>
                <a:ea typeface="Inter"/>
                <a:cs typeface="Inter"/>
                <a:sym typeface="Inter"/>
              </a:rPr>
              <a:t>New York Journal of Commerce</a:t>
            </a:r>
            <a:endParaRPr i="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In 1839, Joseph Cinqué led a successful rebellion aboard the Spanish slave ship </a:t>
            </a:r>
            <a:r>
              <a:rPr i="1" lang="en" sz="1200">
                <a:solidFill>
                  <a:schemeClr val="dk1"/>
                </a:solidFill>
                <a:latin typeface="Inter"/>
                <a:ea typeface="Inter"/>
                <a:cs typeface="Inter"/>
                <a:sym typeface="Inter"/>
              </a:rPr>
              <a:t>La Amistad</a:t>
            </a:r>
            <a:r>
              <a:rPr lang="en" sz="1200">
                <a:solidFill>
                  <a:schemeClr val="dk1"/>
                </a:solidFill>
                <a:latin typeface="Inter"/>
                <a:ea typeface="Inter"/>
                <a:cs typeface="Inter"/>
                <a:sym typeface="Inter"/>
              </a:rPr>
              <a:t>. Captured Africans, who had been illegally sold into slavery, overpowered the crew and attempted to return to Africa. Instead, the ship was seized off the U.S. coast, and the captives were imprisoned. The case went to the U.S. Supreme Court, where in a landmark decision, the Court ruled in favor of the Africans, recognizing their right to fight for their freedom.</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108" name="Google Shape;108;p22"/>
          <p:cNvSpPr txBox="1"/>
          <p:nvPr/>
        </p:nvSpPr>
        <p:spPr>
          <a:xfrm>
            <a:off x="3168325" y="216750"/>
            <a:ext cx="5850000" cy="4710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lang="en">
                <a:solidFill>
                  <a:schemeClr val="dk1"/>
                </a:solidFill>
                <a:latin typeface="Halant"/>
                <a:ea typeface="Halant"/>
                <a:cs typeface="Halant"/>
                <a:sym typeface="Halant"/>
              </a:rPr>
              <a:t>Cinque, the leader of the Africans, was then examined. Cinque told Captain Gedney he might take the vessel and keep it, if he would send them to Sierra Leone. His conversation with Captain Gedney was carried on by the aid of Bernar, who could speak a little English. They had taken on board part of their supply of water, and wanted to go to Sierra Leone. They were three and a half months coming from Havana to this country. Cross examined by General Isham. Cinque said he came from Mendi. He was taken in the road where he was at work, by countrymen. He was not taken in battle. He did not sell himself. He was taken to Lomboko, where he met the others for the first time. Those who took him—four men—had a gun and knives. Has three children in Africa. Has one wife. Never said he had two wives. Can't count the number of days after leaving Havana before the rising upon the vessel. The man who had charge of the schooner was killed. Then he and Pepe sailed the vessel. Witness told Pepe, after Ferrer was killed, to take good care of the cargo. The brig fired a gun, and then they gave themselves up. When they first landed there they were put in prison. Were not chained. They were chained coming from Africa to Havana, hands and feet. They were chained also on board the Amistad. Were kept short of provisions. Were beaten on board the schooner by one of the sailors. When they had taken the schooner they put the Spaniards down in the hold and locked them down.</a:t>
            </a:r>
            <a:endParaRPr>
              <a:solidFill>
                <a:schemeClr val="dk1"/>
              </a:solidFill>
              <a:latin typeface="Halant"/>
              <a:ea typeface="Halant"/>
              <a:cs typeface="Halant"/>
              <a:sym typeface="Halant"/>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