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Lst>
  <p:sldSz cy="10058400" cx="7772400"/>
  <p:notesSz cx="6858000" cy="9144000"/>
  <p:embeddedFontLst>
    <p:embeddedFont>
      <p:font typeface="Halant"/>
      <p:regular r:id="rId12"/>
      <p:bold r:id="rId13"/>
    </p:embeddedFont>
    <p:embeddedFont>
      <p:font typeface="Inter SemiBold"/>
      <p:regular r:id="rId14"/>
      <p:bold r:id="rId15"/>
      <p:italic r:id="rId16"/>
      <p:boldItalic r:id="rId17"/>
    </p:embeddedFont>
    <p:embeddedFont>
      <p:font typeface="Inter"/>
      <p:regular r:id="rId18"/>
      <p:bold r:id="rId19"/>
      <p:italic r:id="rId20"/>
      <p:boldItalic r:id="rId21"/>
    </p:embeddedFont>
    <p:embeddedFont>
      <p:font typeface="Plus Jakarta Sans"/>
      <p:regular r:id="rId22"/>
      <p:bold r:id="rId23"/>
      <p:italic r:id="rId24"/>
      <p:boldItalic r:id="rId25"/>
    </p:embeddedFont>
    <p:embeddedFont>
      <p:font typeface="Plus Jakarta Sans Medium"/>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D8D04EA-07F1-45A9-8ABD-B1BDC9F13490}">
  <a:tblStyle styleId="{9D8D04EA-07F1-45A9-8ABD-B1BDC9F1349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regular.fntdata"/><Relationship Id="rId21" Type="http://schemas.openxmlformats.org/officeDocument/2006/relationships/font" Target="fonts/Inter-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Medium-regular.fntdata"/><Relationship Id="rId25" Type="http://schemas.openxmlformats.org/officeDocument/2006/relationships/font" Target="fonts/PlusJakartaSans-boldItalic.fntdata"/><Relationship Id="rId28" Type="http://schemas.openxmlformats.org/officeDocument/2006/relationships/font" Target="fonts/PlusJakartaSansMedium-italic.fntdata"/><Relationship Id="rId27" Type="http://schemas.openxmlformats.org/officeDocument/2006/relationships/font" Target="fonts/PlusJakartaSansMedium-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Italic.fntdata"/><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font" Target="fonts/Halant-bold.fntdata"/><Relationship Id="rId12" Type="http://schemas.openxmlformats.org/officeDocument/2006/relationships/font" Target="fonts/Halant-regular.fntdata"/><Relationship Id="rId15" Type="http://schemas.openxmlformats.org/officeDocument/2006/relationships/font" Target="fonts/InterSemiBold-bold.fntdata"/><Relationship Id="rId14" Type="http://schemas.openxmlformats.org/officeDocument/2006/relationships/font" Target="fonts/InterSemiBold-regular.fntdata"/><Relationship Id="rId17" Type="http://schemas.openxmlformats.org/officeDocument/2006/relationships/font" Target="fonts/InterSemiBold-boldItalic.fntdata"/><Relationship Id="rId16" Type="http://schemas.openxmlformats.org/officeDocument/2006/relationships/font" Target="fonts/InterSemiBold-italic.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{9D8D04EA-07F1-45A9-8ABD-B1BDC9F13490}</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2: Political Fragmentation</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{9D8D04EA-07F1-45A9-8ABD-B1BDC9F13490}</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Nonso Obikili, “The trans-Atlantic slave trade and local political fragmentation in Africa,” in </a:t>
                      </a:r>
                      <a:r>
                        <a:rPr i="1" lang="en" sz="1200">
                          <a:latin typeface="Halant"/>
                          <a:ea typeface="Halant"/>
                          <a:cs typeface="Halant"/>
                          <a:sym typeface="Halant"/>
                        </a:rPr>
                        <a:t>The Economic History Review</a:t>
                      </a:r>
                      <a:r>
                        <a:rPr lang="en" sz="1200">
                          <a:latin typeface="Halant"/>
                          <a:ea typeface="Halant"/>
                          <a:cs typeface="Halant"/>
                          <a:sym typeface="Halant"/>
                        </a:rPr>
                        <a:t>, Vol. 69, No. 4, November 2016.</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Nonso Obikili is an economist and Program Specialist for UNE</a:t>
                      </a:r>
                      <a:r>
                        <a:rPr lang="en" sz="1000">
                          <a:solidFill>
                            <a:schemeClr val="dk1"/>
                          </a:solidFill>
                          <a:latin typeface="Inter"/>
                          <a:ea typeface="Inter"/>
                          <a:cs typeface="Inter"/>
                          <a:sym typeface="Inter"/>
                        </a:rPr>
                        <a:t>SCO (</a:t>
                      </a:r>
                      <a:r>
                        <a:rPr lang="en" sz="1000">
                          <a:solidFill>
                            <a:schemeClr val="dk1"/>
                          </a:solidFill>
                          <a:highlight>
                            <a:srgbClr val="FFFFFF"/>
                          </a:highlight>
                          <a:latin typeface="Inter"/>
                          <a:ea typeface="Inter"/>
                          <a:cs typeface="Inter"/>
                          <a:sym typeface="Inter"/>
                        </a:rPr>
                        <a:t>United Nations Educational, Scientific and Cultural Organization)</a:t>
                      </a:r>
                      <a:endParaRPr sz="1000">
                        <a:solidFill>
                          <a:schemeClr val="dk1"/>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The nature of the slave trade in Africa suggests that it created opportunities for multiple parties to participate and gain political power. In Africa the opportunities and profits from the slave trade were open to everybody. Although slaves were obtained during raids and major conflicts, slaves were also obtained internally. Since the trade was open to most, villages could exchange slaves through trickery, local kidnappings, or other forms of small-scale violence…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On symptom of this change in the distribution of political power is in the dissolution of larger states or state collapse. Villagers, local chiefs, and warlords who participated heavily in the slave trades and profited from it had more incentives to break away from larger states. This led to the collapse of pre-existing forms of government, with larger states replaced by smaller groups usually controlled by an established chief or warlord.</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Ethnic groups with higher slave exports had villages with more fragmented political institutions after the slave trade had ended but before the onset of European colonization. </a:t>
                      </a:r>
                      <a:endParaRPr sz="12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{9D8D04EA-07F1-45A9-8ABD-B1BDC9F13490}</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{9D8D04EA-07F1-45A9-8ABD-B1BDC9F13490}</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