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Lst>
  <p:sldSz cy="10058400" cx="7772400"/>
  <p:notesSz cx="6858000" cy="9144000"/>
  <p:embeddedFontLst>
    <p:embeddedFont>
      <p:font typeface="Halant"/>
      <p:regular r:id="rId14"/>
      <p:bold r:id="rId15"/>
    </p:embeddedFont>
    <p:embeddedFont>
      <p:font typeface="Inter SemiBold"/>
      <p:regular r:id="rId16"/>
      <p:bold r:id="rId17"/>
      <p:italic r:id="rId18"/>
      <p:boldItalic r:id="rId19"/>
    </p:embeddedFont>
    <p:embeddedFont>
      <p:font typeface="Inter"/>
      <p:regular r:id="rId20"/>
      <p:bold r:id="rId21"/>
      <p:italic r:id="rId22"/>
      <p:boldItalic r:id="rId23"/>
    </p:embeddedFont>
    <p:embeddedFont>
      <p:font typeface="Plus Jakarta Sans"/>
      <p:regular r:id="rId24"/>
      <p:bold r:id="rId25"/>
      <p:italic r:id="rId26"/>
      <p:boldItalic r:id="rId27"/>
    </p:embeddedFont>
    <p:embeddedFont>
      <p:font typeface="Plus Jakarta Sans Medium"/>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0">
          <p15:clr>
            <a:srgbClr val="A4A3A4"/>
          </p15:clr>
        </p15:guide>
        <p15:guide id="2" pos="2880">
          <p15:clr>
            <a:srgbClr val="A4A3A4"/>
          </p15:clr>
        </p15:guide>
        <p15:guide id="3" pos="295">
          <p15:clr>
            <a:srgbClr val="747775"/>
          </p15:clr>
        </p15:guide>
        <p15:guide id="4" pos="4601">
          <p15:clr>
            <a:srgbClr val="747775"/>
          </p15:clr>
        </p15:guide>
        <p15:guide id="5" orient="horz" pos="6160">
          <p15:clr>
            <a:srgbClr val="747775"/>
          </p15:clr>
        </p15:guide>
        <p15:guide id="6" orient="horz" pos="3168">
          <p15:clr>
            <a:srgbClr val="747775"/>
          </p15:clr>
        </p15:guide>
        <p15:guide id="7" pos="345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3DFEEB9-C6AB-4FA6-A168-B46517DE0F23}">
  <a:tblStyle styleId="{73DFEEB9-C6AB-4FA6-A168-B46517DE0F2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0" orient="horz"/>
        <p:guide pos="2880"/>
        <p:guide pos="295"/>
        <p:guide pos="4601"/>
        <p:guide pos="6160" orient="horz"/>
        <p:guide pos="3168" orient="horz"/>
        <p:guide pos="345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22" Type="http://schemas.openxmlformats.org/officeDocument/2006/relationships/font" Target="fonts/Inter-italic.fntdata"/><Relationship Id="rId21" Type="http://schemas.openxmlformats.org/officeDocument/2006/relationships/font" Target="fonts/Inter-bold.fntdata"/><Relationship Id="rId24" Type="http://schemas.openxmlformats.org/officeDocument/2006/relationships/font" Target="fonts/PlusJakartaSans-regular.fntdata"/><Relationship Id="rId23" Type="http://schemas.openxmlformats.org/officeDocument/2006/relationships/font" Target="fonts/Inter-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italic.fntdata"/><Relationship Id="rId25" Type="http://schemas.openxmlformats.org/officeDocument/2006/relationships/font" Target="fonts/PlusJakartaSans-bold.fntdata"/><Relationship Id="rId28" Type="http://schemas.openxmlformats.org/officeDocument/2006/relationships/font" Target="fonts/PlusJakartaSansMedium-regular.fntdata"/><Relationship Id="rId27" Type="http://schemas.openxmlformats.org/officeDocument/2006/relationships/font" Target="fonts/PlusJakartaSans-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Medium-boldItalic.fntdata"/><Relationship Id="rId30" Type="http://schemas.openxmlformats.org/officeDocument/2006/relationships/font" Target="fonts/PlusJakartaSansMedium-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InterSemiBold-bold.fntdata"/><Relationship Id="rId16" Type="http://schemas.openxmlformats.org/officeDocument/2006/relationships/font" Target="fonts/InterSemiBold-regular.fntdata"/><Relationship Id="rId19" Type="http://schemas.openxmlformats.org/officeDocument/2006/relationships/font" Target="fonts/InterSemiBold-boldItalic.fntdata"/><Relationship Id="rId18" Type="http://schemas.openxmlformats.org/officeDocument/2006/relationships/font" Target="fonts/InterSemi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6c4db163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6c4db16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faed320c8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2faed320c8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6c4db163f_0_22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6c4db163f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6c4db163f_0_3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6c4db163f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66c4db163f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66c4db163f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66c4db163f_0_41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66c4db163f_0_4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Slave Trade of Africa</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469041" y="9305555"/>
            <a:ext cx="6834300" cy="438000"/>
          </a:xfrm>
          <a:prstGeom prst="rect">
            <a:avLst/>
          </a:prstGeom>
          <a:solidFill>
            <a:srgbClr val="EFEFEF"/>
          </a:solid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Quantitative Analysis</a:t>
            </a:r>
            <a:endParaRPr sz="1300">
              <a:latin typeface="Inter"/>
              <a:ea typeface="Inter"/>
              <a:cs typeface="Inter"/>
              <a:sym typeface="Inter"/>
            </a:endParaRPr>
          </a:p>
        </p:txBody>
      </p:sp>
      <p:graphicFrame>
        <p:nvGraphicFramePr>
          <p:cNvPr id="102" name="Google Shape;102;p25"/>
          <p:cNvGraphicFramePr/>
          <p:nvPr/>
        </p:nvGraphicFramePr>
        <p:xfrm>
          <a:off x="966915" y="1955405"/>
          <a:ext cx="3000000" cy="3000000"/>
        </p:xfrm>
        <a:graphic>
          <a:graphicData uri="http://schemas.openxmlformats.org/drawingml/2006/table">
            <a:tbl>
              <a:tblPr>
                <a:noFill/>
                <a:tableStyleId>{73DFEEB9-C6AB-4FA6-A168-B46517DE0F23}</a:tableStyleId>
              </a:tblPr>
              <a:tblGrid>
                <a:gridCol w="2908750"/>
                <a:gridCol w="2908750"/>
              </a:tblGrid>
              <a:tr h="612625">
                <a:tc gridSpan="2">
                  <a:txBody>
                    <a:bodyPr/>
                    <a:lstStyle/>
                    <a:p>
                      <a:pPr indent="0" lvl="0" marL="0" rtl="0" algn="l">
                        <a:spcBef>
                          <a:spcPts val="0"/>
                        </a:spcBef>
                        <a:spcAft>
                          <a:spcPts val="0"/>
                        </a:spcAft>
                        <a:buNone/>
                      </a:pPr>
                      <a:r>
                        <a:rPr lang="en" sz="1300">
                          <a:solidFill>
                            <a:srgbClr val="000000"/>
                          </a:solidFill>
                          <a:latin typeface="Halant"/>
                          <a:ea typeface="Halant"/>
                          <a:cs typeface="Halant"/>
                          <a:sym typeface="Halant"/>
                        </a:rPr>
                        <a:t>Source: </a:t>
                      </a:r>
                      <a:r>
                        <a:rPr lang="en" sz="1300">
                          <a:latin typeface="Halant"/>
                          <a:ea typeface="Halant"/>
                          <a:cs typeface="Halant"/>
                          <a:sym typeface="Halant"/>
                        </a:rPr>
                        <a:t>Sir Harry Hamilton Johnston and J. G. Bartholomew, “Slave Trade of Africa,” Digital Public Library of America, 1899.</a:t>
                      </a:r>
                      <a:endParaRPr sz="1000">
                        <a:solidFill>
                          <a:srgbClr val="000000"/>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bl>
          </a:graphicData>
        </a:graphic>
      </p:graphicFrame>
      <p:pic>
        <p:nvPicPr>
          <p:cNvPr id="103" name="Google Shape;103;p25"/>
          <p:cNvPicPr preferRelativeResize="0"/>
          <p:nvPr/>
        </p:nvPicPr>
        <p:blipFill>
          <a:blip r:embed="rId4">
            <a:alphaModFix/>
          </a:blip>
          <a:stretch>
            <a:fillRect/>
          </a:stretch>
        </p:blipFill>
        <p:spPr>
          <a:xfrm>
            <a:off x="1717312" y="2691180"/>
            <a:ext cx="4316728" cy="56999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7" name="Shape 107"/>
        <p:cNvGrpSpPr/>
        <p:nvPr/>
      </p:nvGrpSpPr>
      <p:grpSpPr>
        <a:xfrm>
          <a:off x="0" y="0"/>
          <a:ext cx="0" cy="0"/>
          <a:chOff x="0" y="0"/>
          <a:chExt cx="0" cy="0"/>
        </a:xfrm>
      </p:grpSpPr>
      <p:sp>
        <p:nvSpPr>
          <p:cNvPr id="108" name="Google Shape;108;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a:t>
            </a:r>
            <a:r>
              <a:rPr lang="en" sz="1700">
                <a:solidFill>
                  <a:schemeClr val="dk1"/>
                </a:solidFill>
                <a:latin typeface="Halant"/>
                <a:ea typeface="Halant"/>
                <a:cs typeface="Halant"/>
                <a:sym typeface="Halant"/>
              </a:rPr>
              <a:t>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a:t>
            </a:r>
            <a:endParaRPr b="1" sz="2500">
              <a:solidFill>
                <a:schemeClr val="dk1"/>
              </a:solidFill>
              <a:latin typeface="Plus Jakarta Sans"/>
              <a:ea typeface="Plus Jakarta Sans"/>
              <a:cs typeface="Plus Jakarta Sans"/>
              <a:sym typeface="Plus Jakarta Sans"/>
            </a:endParaRPr>
          </a:p>
        </p:txBody>
      </p:sp>
      <p:sp>
        <p:nvSpPr>
          <p:cNvPr id="109" name="Google Shape;1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10" name="Google Shape;11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1" name="Google Shape;11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2" name="Google Shape;112;p2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3" name="Google Shape;113;p26"/>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14" name="Google Shape;114;p26"/>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p:txBody>
      </p:sp>
      <p:sp>
        <p:nvSpPr>
          <p:cNvPr id="115" name="Google Shape;115;p26"/>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16" name="Google Shape;116;p26"/>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7" name="Google Shape;117;p26"/>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8" name="Google Shape;118;p26"/>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9" name="Google Shape;119;p26"/>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20" name="Google Shape;120;p26"/>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p:txBody>
      </p:sp>
      <p:sp>
        <p:nvSpPr>
          <p:cNvPr id="121" name="Google Shape;121;p26"/>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p:txBody>
      </p:sp>
      <p:sp>
        <p:nvSpPr>
          <p:cNvPr id="122" name="Google Shape;122;p26"/>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p:txBody>
      </p:sp>
      <p:sp>
        <p:nvSpPr>
          <p:cNvPr id="123" name="Google Shape;123;p26"/>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3: Military Vulnerability</a:t>
            </a:r>
            <a:endParaRPr sz="2500">
              <a:solidFill>
                <a:schemeClr val="dk1"/>
              </a:solidFill>
              <a:latin typeface="Plus Jakarta Sans Medium"/>
              <a:ea typeface="Plus Jakarta Sans Medium"/>
              <a:cs typeface="Plus Jakarta Sans Medium"/>
              <a:sym typeface="Plus Jakarta Sans Medium"/>
            </a:endParaRPr>
          </a:p>
        </p:txBody>
      </p:sp>
      <p:pic>
        <p:nvPicPr>
          <p:cNvPr id="129" name="Google Shape;129;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0" name="Google Shape;130;p27"/>
          <p:cNvGraphicFramePr/>
          <p:nvPr/>
        </p:nvGraphicFramePr>
        <p:xfrm>
          <a:off x="966915" y="1955405"/>
          <a:ext cx="3000000" cy="3000000"/>
        </p:xfrm>
        <a:graphic>
          <a:graphicData uri="http://schemas.openxmlformats.org/drawingml/2006/table">
            <a:tbl>
              <a:tblPr>
                <a:noFill/>
                <a:tableStyleId>{73DFEEB9-C6AB-4FA6-A168-B46517DE0F23}</a:tableStyleId>
              </a:tblPr>
              <a:tblGrid>
                <a:gridCol w="2908750"/>
                <a:gridCol w="2908750"/>
              </a:tblGrid>
              <a:tr h="612625">
                <a:tc gridSpan="2">
                  <a:txBody>
                    <a:bodyPr/>
                    <a:lstStyle/>
                    <a:p>
                      <a:pPr indent="0" lvl="0" marL="0" rtl="0" algn="l">
                        <a:spcBef>
                          <a:spcPts val="0"/>
                        </a:spcBef>
                        <a:spcAft>
                          <a:spcPts val="0"/>
                        </a:spcAft>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G. N. Uzoigwe, “The Slave Trade and African Societies,” in </a:t>
                      </a:r>
                      <a:r>
                        <a:rPr i="1" lang="en" sz="1200">
                          <a:latin typeface="Halant"/>
                          <a:ea typeface="Halant"/>
                          <a:cs typeface="Halant"/>
                          <a:sym typeface="Halant"/>
                        </a:rPr>
                        <a:t>Transactions of the Historical Society of Ghana</a:t>
                      </a:r>
                      <a:r>
                        <a:rPr lang="en" sz="1200">
                          <a:latin typeface="Halant"/>
                          <a:ea typeface="Halant"/>
                          <a:cs typeface="Halant"/>
                          <a:sym typeface="Halant"/>
                        </a:rPr>
                        <a:t>, Vol. 14, No. 2, December 1973.</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G. N. Uzoigwe is Professor Emeritus of History at Mississippi State University.</a:t>
                      </a:r>
                      <a:endParaRPr sz="1000">
                        <a:solidFill>
                          <a:schemeClr val="dk1"/>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612625">
                <a:tc gridSpan="2">
                  <a:txBody>
                    <a:bodyPr/>
                    <a:lstStyle/>
                    <a:p>
                      <a:pPr indent="0" lvl="0" marL="0" rtl="0" algn="l">
                        <a:spcBef>
                          <a:spcPts val="0"/>
                        </a:spcBef>
                        <a:spcAft>
                          <a:spcPts val="0"/>
                        </a:spcAft>
                        <a:buNone/>
                      </a:pPr>
                      <a:r>
                        <a:rPr lang="en" sz="1200">
                          <a:latin typeface="Inter"/>
                          <a:ea typeface="Inter"/>
                          <a:cs typeface="Inter"/>
                          <a:sym typeface="Inter"/>
                        </a:rPr>
                        <a:t>It is necessary… to make certain observations before we proceed further. First, the repercussions of the slave trade cannot be scientifically estimated. Second, its impact varied from society to society and from time to time. Third, there were certain societies which, for various reasons did not engage in the traffic. It will be seen, therefore, that the slave trade contains many variables which make generalisations inevitable—howbeit exasperating</a:t>
                      </a:r>
                      <a:r>
                        <a:rPr lang="en" sz="1200">
                          <a:solidFill>
                            <a:schemeClr val="dk1"/>
                          </a:solidFill>
                          <a:latin typeface="Inter"/>
                          <a:ea typeface="Inter"/>
                          <a:cs typeface="Inter"/>
                          <a:sym typeface="Inter"/>
                        </a:rPr>
                        <a:t>—and scientific analysis impossible…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 although there are no reliable estimates of the depopulation caused by the slave trade, there is no doubt that as long as it lasted millions of able-bodied African men and women were forcibly transported to the Americas, Arabia, and Asia. This unprecedented drainage of human resources could not fail to have had adverse and fundamental repercussions for the future history of African societies, especially in their later military confrontation with Europeans. I am not convinced that the army with which William the </a:t>
                      </a:r>
                      <a:r>
                        <a:rPr lang="en" sz="1200">
                          <a:solidFill>
                            <a:schemeClr val="dk1"/>
                          </a:solidFill>
                          <a:latin typeface="Inter"/>
                          <a:ea typeface="Inter"/>
                          <a:cs typeface="Inter"/>
                          <a:sym typeface="Inter"/>
                        </a:rPr>
                        <a:t>Conqueror</a:t>
                      </a:r>
                      <a:r>
                        <a:rPr lang="en" sz="1200">
                          <a:solidFill>
                            <a:schemeClr val="dk1"/>
                          </a:solidFill>
                          <a:latin typeface="Inter"/>
                          <a:ea typeface="Inter"/>
                          <a:cs typeface="Inter"/>
                          <a:sym typeface="Inter"/>
                        </a:rPr>
                        <a:t> subdued England could have got the </a:t>
                      </a:r>
                      <a:r>
                        <a:rPr lang="en" sz="1200">
                          <a:solidFill>
                            <a:schemeClr val="dk1"/>
                          </a:solidFill>
                          <a:latin typeface="Inter"/>
                          <a:ea typeface="Inter"/>
                          <a:cs typeface="Inter"/>
                          <a:sym typeface="Inter"/>
                        </a:rPr>
                        <a:t>better of the army of the Empire of Ghana at the height of its power! There is the natural tendency to explain the embarrassing ease with which Europeans beat Africans in the nineteenth century solely in terms of technological superiority and military strength. This is quite true; but not the whole truth. Other factors, among which the impact of depopulation… must come into the calculation. True, Europeans fought many wars in which they lost able-bodied men. But no European society was subjected to such losses over the span of four centuries. </a:t>
                      </a:r>
                      <a:endParaRPr sz="1200">
                        <a:solidFill>
                          <a:schemeClr val="dk1"/>
                        </a:solidFill>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sp>
        <p:nvSpPr>
          <p:cNvPr id="131" name="Google Shape;13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32" name="Google Shape;132;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3" name="Google Shape;133;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Reading Questions &amp; Inside/Outside Circle</a:t>
            </a:r>
            <a:endParaRPr sz="1900">
              <a:solidFill>
                <a:schemeClr val="dk1"/>
              </a:solidFill>
              <a:latin typeface="Plus Jakarta Sans"/>
              <a:ea typeface="Plus Jakarta Sans"/>
              <a:cs typeface="Plus Jakarta Sans"/>
              <a:sym typeface="Plus Jakarta Sans"/>
            </a:endParaRPr>
          </a:p>
        </p:txBody>
      </p:sp>
      <p:sp>
        <p:nvSpPr>
          <p:cNvPr id="139" name="Google Shape;139;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28"/>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41" name="Google Shape;141;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43" name="Google Shape;143;p28"/>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44" name="Google Shape;144;p28"/>
          <p:cNvGraphicFramePr/>
          <p:nvPr/>
        </p:nvGraphicFramePr>
        <p:xfrm>
          <a:off x="449976" y="1130830"/>
          <a:ext cx="3000000" cy="3000000"/>
        </p:xfrm>
        <a:graphic>
          <a:graphicData uri="http://schemas.openxmlformats.org/drawingml/2006/table">
            <a:tbl>
              <a:tblPr>
                <a:noFill/>
                <a:tableStyleId>{73DFEEB9-C6AB-4FA6-A168-B46517DE0F23}</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45" name="Google Shape;145;p28"/>
          <p:cNvSpPr txBox="1"/>
          <p:nvPr/>
        </p:nvSpPr>
        <p:spPr>
          <a:xfrm>
            <a:off x="430300" y="49127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46" name="Google Shape;146;p28"/>
          <p:cNvGraphicFramePr/>
          <p:nvPr/>
        </p:nvGraphicFramePr>
        <p:xfrm>
          <a:off x="449976" y="5550430"/>
          <a:ext cx="3000000" cy="3000000"/>
        </p:xfrm>
        <a:graphic>
          <a:graphicData uri="http://schemas.openxmlformats.org/drawingml/2006/table">
            <a:tbl>
              <a:tblPr>
                <a:noFill/>
                <a:tableStyleId>{73DFEEB9-C6AB-4FA6-A168-B46517DE0F23}</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0" name="Shape 150"/>
        <p:cNvGrpSpPr/>
        <p:nvPr/>
      </p:nvGrpSpPr>
      <p:grpSpPr>
        <a:xfrm>
          <a:off x="0" y="0"/>
          <a:ext cx="0" cy="0"/>
          <a:chOff x="0" y="0"/>
          <a:chExt cx="0" cy="0"/>
        </a:xfrm>
      </p:grpSpPr>
      <p:sp>
        <p:nvSpPr>
          <p:cNvPr id="151" name="Google Shape;151;p2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 (Exemplar)</a:t>
            </a:r>
            <a:endParaRPr b="1" sz="2500">
              <a:solidFill>
                <a:schemeClr val="dk1"/>
              </a:solidFill>
              <a:latin typeface="Plus Jakarta Sans"/>
              <a:ea typeface="Plus Jakarta Sans"/>
              <a:cs typeface="Plus Jakarta Sans"/>
              <a:sym typeface="Plus Jakarta Sans"/>
            </a:endParaRPr>
          </a:p>
        </p:txBody>
      </p:sp>
      <p:sp>
        <p:nvSpPr>
          <p:cNvPr id="152" name="Google Shape;152;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53" name="Google Shape;153;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4" name="Google Shape;154;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5" name="Google Shape;155;p2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56" name="Google Shape;156;p29"/>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57" name="Google Shape;157;p29"/>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a:p>
            <a:pPr indent="0" lvl="0" marL="0" rtl="0" algn="l">
              <a:spcBef>
                <a:spcPts val="0"/>
              </a:spcBef>
              <a:spcAft>
                <a:spcPts val="0"/>
              </a:spcAft>
              <a:buNone/>
            </a:pPr>
            <a:r>
              <a:t/>
            </a:r>
            <a:endParaRPr sz="800">
              <a:solidFill>
                <a:schemeClr val="dk1"/>
              </a:solidFill>
              <a:latin typeface="Inter"/>
              <a:ea typeface="Inter"/>
              <a:cs typeface="Inter"/>
              <a:sym typeface="Inter"/>
            </a:endParaRPr>
          </a:p>
          <a:p>
            <a:pPr indent="0" lvl="0" marL="0" rtl="0" algn="l">
              <a:spcBef>
                <a:spcPts val="0"/>
              </a:spcBef>
              <a:spcAft>
                <a:spcPts val="0"/>
              </a:spcAft>
              <a:buNone/>
            </a:pPr>
            <a:r>
              <a:rPr b="1" lang="en" sz="1300">
                <a:solidFill>
                  <a:srgbClr val="E95C3D"/>
                </a:solidFill>
                <a:latin typeface="Inter"/>
                <a:ea typeface="Inter"/>
                <a:cs typeface="Inter"/>
                <a:sym typeface="Inter"/>
              </a:rPr>
              <a:t>Slave trade routes existed across the entire continent, not just the Atlantic coast, indicating multiple active slave trade systems</a:t>
            </a:r>
            <a:endParaRPr b="1" sz="1300">
              <a:solidFill>
                <a:srgbClr val="E95C3D"/>
              </a:solidFill>
              <a:latin typeface="Inter"/>
              <a:ea typeface="Inter"/>
              <a:cs typeface="Inter"/>
              <a:sym typeface="Inter"/>
            </a:endParaRPr>
          </a:p>
        </p:txBody>
      </p:sp>
      <p:sp>
        <p:nvSpPr>
          <p:cNvPr id="158" name="Google Shape;158;p29"/>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59" name="Google Shape;159;p29"/>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8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300">
                <a:solidFill>
                  <a:srgbClr val="E95C3D"/>
                </a:solidFill>
                <a:latin typeface="Inter"/>
                <a:ea typeface="Inter"/>
                <a:cs typeface="Inter"/>
                <a:sym typeface="Inter"/>
              </a:rPr>
              <a:t>Many routes originate from Central and West Africa, suggesting that this region was heavily targeted and experienced major population loss.</a:t>
            </a:r>
            <a:endParaRPr b="1" sz="1300">
              <a:solidFill>
                <a:srgbClr val="E95C3D"/>
              </a:solidFill>
              <a:latin typeface="Inter"/>
              <a:ea typeface="Inter"/>
              <a:cs typeface="Inter"/>
              <a:sym typeface="Inter"/>
            </a:endParaRPr>
          </a:p>
          <a:p>
            <a:pPr indent="0" lvl="0" marL="0" rtl="0" algn="l">
              <a:spcBef>
                <a:spcPts val="1200"/>
              </a:spcBef>
              <a:spcAft>
                <a:spcPts val="0"/>
              </a:spcAft>
              <a:buClr>
                <a:schemeClr val="dk1"/>
              </a:buClr>
              <a:buSzPts val="1100"/>
              <a:buFont typeface="Arial"/>
              <a:buNone/>
            </a:pPr>
            <a:r>
              <a:rPr lang="en" sz="800">
                <a:solidFill>
                  <a:schemeClr val="dk1"/>
                </a:solidFill>
                <a:latin typeface="Inter"/>
                <a:ea typeface="Inter"/>
                <a:cs typeface="Inter"/>
                <a:sym typeface="Inter"/>
              </a:rPr>
              <a:t> </a:t>
            </a:r>
            <a:endParaRPr b="1" sz="1800">
              <a:solidFill>
                <a:schemeClr val="dk1"/>
              </a:solidFill>
              <a:latin typeface="Inter"/>
              <a:ea typeface="Inter"/>
              <a:cs typeface="Inter"/>
              <a:sym typeface="Inter"/>
            </a:endParaRPr>
          </a:p>
        </p:txBody>
      </p:sp>
      <p:sp>
        <p:nvSpPr>
          <p:cNvPr id="160" name="Google Shape;160;p29"/>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300">
                <a:solidFill>
                  <a:srgbClr val="E95C3D"/>
                </a:solidFill>
                <a:latin typeface="Inter"/>
                <a:ea typeface="Inter"/>
                <a:cs typeface="Inter"/>
                <a:sym typeface="Inter"/>
              </a:rPr>
              <a:t>Coastal cities and inland trade hubs were deeply integrated into global trade networks, connecting Africa to Europe, the Middle East, and Asia.</a:t>
            </a:r>
            <a:endParaRPr b="1" sz="1300">
              <a:solidFill>
                <a:srgbClr val="E95C3D"/>
              </a:solidFill>
              <a:latin typeface="Inter"/>
              <a:ea typeface="Inter"/>
              <a:cs typeface="Inter"/>
              <a:sym typeface="Inter"/>
            </a:endParaRPr>
          </a:p>
        </p:txBody>
      </p:sp>
      <p:sp>
        <p:nvSpPr>
          <p:cNvPr id="161" name="Google Shape;161;p29"/>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62" name="Google Shape;162;p29"/>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63" name="Google Shape;163;p29"/>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map does not show timelines or the number of people trafficked on each route. It also doesn’t include information about the African societies involved—whether they resisted, participated, or were victims—which limits our understanding of agency and local impact.</a:t>
            </a:r>
            <a:endParaRPr b="1" sz="1200">
              <a:solidFill>
                <a:srgbClr val="E95C3D"/>
              </a:solidFill>
              <a:latin typeface="Inter"/>
              <a:ea typeface="Inter"/>
              <a:cs typeface="Inter"/>
              <a:sym typeface="Inter"/>
            </a:endParaRPr>
          </a:p>
          <a:p>
            <a:pPr indent="0" lvl="0" marL="0" rtl="0" algn="ctr">
              <a:spcBef>
                <a:spcPts val="1200"/>
              </a:spcBef>
              <a:spcAft>
                <a:spcPts val="0"/>
              </a:spcAft>
              <a:buNone/>
            </a:pPr>
            <a:r>
              <a:t/>
            </a:r>
            <a:endParaRPr sz="1200">
              <a:latin typeface="Inter"/>
              <a:ea typeface="Inter"/>
              <a:cs typeface="Inter"/>
              <a:sym typeface="Inter"/>
            </a:endParaRPr>
          </a:p>
        </p:txBody>
      </p:sp>
      <p:sp>
        <p:nvSpPr>
          <p:cNvPr id="164" name="Google Shape;164;p29"/>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a:p>
            <a:pPr indent="0" lvl="0" marL="0" rtl="0" algn="ctr">
              <a:spcBef>
                <a:spcPts val="0"/>
              </a:spcBef>
              <a:spcAft>
                <a:spcPts val="0"/>
              </a:spcAft>
              <a:buNone/>
            </a:pPr>
            <a:r>
              <a:rPr b="1" lang="en" sz="1300">
                <a:solidFill>
                  <a:srgbClr val="E95C3D"/>
                </a:solidFill>
                <a:latin typeface="Inter"/>
                <a:ea typeface="Inter"/>
                <a:cs typeface="Inter"/>
                <a:sym typeface="Inter"/>
              </a:rPr>
              <a:t>The Slave Trade in Africa</a:t>
            </a:r>
            <a:endParaRPr b="1" sz="1300">
              <a:solidFill>
                <a:srgbClr val="E95C3D"/>
              </a:solidFill>
              <a:latin typeface="Inter"/>
              <a:ea typeface="Inter"/>
              <a:cs typeface="Inter"/>
              <a:sym typeface="Inter"/>
            </a:endParaRPr>
          </a:p>
        </p:txBody>
      </p:sp>
      <p:sp>
        <p:nvSpPr>
          <p:cNvPr id="165" name="Google Shape;165;p29"/>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a:p>
            <a:pPr indent="0" lvl="0" marL="0" rtl="0" algn="ctr">
              <a:spcBef>
                <a:spcPts val="0"/>
              </a:spcBef>
              <a:spcAft>
                <a:spcPts val="0"/>
              </a:spcAft>
              <a:buNone/>
            </a:pPr>
            <a:r>
              <a:rPr b="1" lang="en" sz="1300">
                <a:solidFill>
                  <a:srgbClr val="E95C3D"/>
                </a:solidFill>
                <a:latin typeface="Inter"/>
                <a:ea typeface="Inter"/>
                <a:cs typeface="Inter"/>
                <a:sym typeface="Inter"/>
              </a:rPr>
              <a:t>Shaded regions indicating areas of slave raiding or trading; Lines showing slave trade routes across the continent; Labels of major ports, cities, and regions involved in slave trade</a:t>
            </a:r>
            <a:endParaRPr b="1" sz="1300">
              <a:solidFill>
                <a:srgbClr val="E95C3D"/>
              </a:solidFill>
              <a:latin typeface="Inter"/>
              <a:ea typeface="Inter"/>
              <a:cs typeface="Inter"/>
              <a:sym typeface="Inter"/>
            </a:endParaRPr>
          </a:p>
        </p:txBody>
      </p:sp>
      <p:sp>
        <p:nvSpPr>
          <p:cNvPr id="166" name="Google Shape;166;p29"/>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0" name="Shape 170"/>
        <p:cNvGrpSpPr/>
        <p:nvPr/>
      </p:nvGrpSpPr>
      <p:grpSpPr>
        <a:xfrm>
          <a:off x="0" y="0"/>
          <a:ext cx="0" cy="0"/>
          <a:chOff x="0" y="0"/>
          <a:chExt cx="0" cy="0"/>
        </a:xfrm>
      </p:grpSpPr>
      <p:sp>
        <p:nvSpPr>
          <p:cNvPr id="171" name="Google Shape;171;p30"/>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Plus Jakarta Sans"/>
                <a:ea typeface="Plus Jakarta Sans"/>
                <a:cs typeface="Plus Jakarta Sans"/>
                <a:sym typeface="Plus Jakarta Sans"/>
              </a:rPr>
              <a:t>Reading Questions &amp; Inside/Outside Circle (Exemplar)</a:t>
            </a:r>
            <a:endParaRPr sz="1600">
              <a:solidFill>
                <a:schemeClr val="dk1"/>
              </a:solidFill>
              <a:latin typeface="Plus Jakarta Sans"/>
              <a:ea typeface="Plus Jakarta Sans"/>
              <a:cs typeface="Plus Jakarta Sans"/>
              <a:sym typeface="Plus Jakarta Sans"/>
            </a:endParaRPr>
          </a:p>
        </p:txBody>
      </p:sp>
      <p:sp>
        <p:nvSpPr>
          <p:cNvPr id="172" name="Google Shape;172;p30"/>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73" name="Google Shape;173;p30"/>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74" name="Google Shape;174;p30"/>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5" name="Google Shape;175;p30"/>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76" name="Google Shape;176;p30"/>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77" name="Google Shape;177;p30"/>
          <p:cNvGraphicFramePr/>
          <p:nvPr/>
        </p:nvGraphicFramePr>
        <p:xfrm>
          <a:off x="449976" y="1130830"/>
          <a:ext cx="3000000" cy="3000000"/>
        </p:xfrm>
        <a:graphic>
          <a:graphicData uri="http://schemas.openxmlformats.org/drawingml/2006/table">
            <a:tbl>
              <a:tblPr>
                <a:noFill/>
                <a:tableStyleId>{73DFEEB9-C6AB-4FA6-A168-B46517DE0F23}</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G. N. Uzoigwe argues that the massive depopulation caused by the transatlantic slave trade weakened African societies, especially in terms of military strength, making them more vulnerable to European conquest.</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lnSpc>
                          <a:spcPct val="100000"/>
                        </a:lnSpc>
                        <a:spcBef>
                          <a:spcPts val="1200"/>
                        </a:spcBef>
                        <a:spcAft>
                          <a:spcPts val="0"/>
                        </a:spcAft>
                        <a:buNone/>
                      </a:pPr>
                      <a:r>
                        <a:rPr b="1" lang="en" sz="1200">
                          <a:solidFill>
                            <a:srgbClr val="E95C3D"/>
                          </a:solidFill>
                          <a:latin typeface="Inter"/>
                          <a:ea typeface="Inter"/>
                          <a:cs typeface="Inter"/>
                          <a:sym typeface="Inter"/>
                        </a:rPr>
                        <a:t>How did depopulation from the slave trade specifically affect the outcomes of later military conflicts with European powers?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Massive depopulation weakened African military strength.</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78" name="Google Shape;178;p30"/>
          <p:cNvSpPr txBox="1"/>
          <p:nvPr/>
        </p:nvSpPr>
        <p:spPr>
          <a:xfrm>
            <a:off x="430300" y="47603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79" name="Google Shape;179;p30"/>
          <p:cNvGraphicFramePr/>
          <p:nvPr/>
        </p:nvGraphicFramePr>
        <p:xfrm>
          <a:off x="449976" y="5321830"/>
          <a:ext cx="3000000" cy="3000000"/>
        </p:xfrm>
        <a:graphic>
          <a:graphicData uri="http://schemas.openxmlformats.org/drawingml/2006/table">
            <a:tbl>
              <a:tblPr>
                <a:noFill/>
                <a:tableStyleId>{73DFEEB9-C6AB-4FA6-A168-B46517DE0F23}</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Manning uses demographic modeling to show that the transatlantic slave trade caused major population loss and social disruption across Africa. He highlights that the removal of millions of people, especially young men, led to imbalances in communities, labor shortages, and long-term economic and social instability.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Obikili explains how the transatlantic slave trade led to enduring political fragmentation in Africa. As local leaders profited from selling captives, centralized kingdoms lost authority, and decentralized power structures became more common. This fragmentation weakened long-term governance.</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Uzoigwe emphasizes that the slave trade drained Africa of millions of able-bodied people, </a:t>
                      </a:r>
                      <a:r>
                        <a:rPr b="1" lang="en" sz="1200">
                          <a:solidFill>
                            <a:srgbClr val="E95C3D"/>
                          </a:solidFill>
                          <a:latin typeface="Inter"/>
                          <a:ea typeface="Inter"/>
                          <a:cs typeface="Inter"/>
                          <a:sym typeface="Inter"/>
                        </a:rPr>
                        <a:t>which </a:t>
                      </a:r>
                      <a:r>
                        <a:rPr b="1" lang="en" sz="1200">
                          <a:solidFill>
                            <a:srgbClr val="E95C3D"/>
                          </a:solidFill>
                          <a:latin typeface="Inter"/>
                          <a:ea typeface="Inter"/>
                          <a:cs typeface="Inter"/>
                          <a:sym typeface="Inter"/>
                        </a:rPr>
                        <a:t>severely damaged long-term societal stability. He challenges the idea that European conquest was purely due to superior technology, arguing that the demographic losses from the slave trade impacting African resistance.</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1200"/>
                        </a:spcBef>
                        <a:spcAft>
                          <a:spcPts val="0"/>
                        </a:spcAft>
                        <a:buClr>
                          <a:schemeClr val="dk1"/>
                        </a:buClr>
                        <a:buSzPts val="1100"/>
                        <a:buFont typeface="Arial"/>
                        <a:buNone/>
                      </a:pPr>
                      <a:r>
                        <a:rPr b="1" lang="en" sz="1200">
                          <a:solidFill>
                            <a:schemeClr val="accent1"/>
                          </a:solidFill>
                          <a:latin typeface="Inter"/>
                          <a:ea typeface="Inter"/>
                          <a:cs typeface="Inter"/>
                          <a:sym typeface="Inter"/>
                        </a:rPr>
                        <a:t>Dalton and Leung argue that the slave trade created skewed sex ratios by exporting more men than women from West Africa, which led to the rise or strengthening of polygyny in many societies. This shift altered marriage patterns and family structures as communities adapted to the demographic imbalance.</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80" name="Google Shape;180;p30"/>
          <p:cNvSpPr/>
          <p:nvPr/>
        </p:nvSpPr>
        <p:spPr>
          <a:xfrm>
            <a:off x="5036000" y="1751500"/>
            <a:ext cx="1187100" cy="3174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1" name="Google Shape;181;p30"/>
          <p:cNvSpPr/>
          <p:nvPr/>
        </p:nvSpPr>
        <p:spPr>
          <a:xfrm>
            <a:off x="5036000" y="2513500"/>
            <a:ext cx="1187100" cy="3174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