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Lst>
  <p:sldSz cy="10058400" cx="7772400"/>
  <p:notesSz cx="6858000" cy="9144000"/>
  <p:embeddedFontLst>
    <p:embeddedFont>
      <p:font typeface="Halant"/>
      <p:regular r:id="rId12"/>
      <p:bold r:id="rId13"/>
    </p:embeddedFont>
    <p:embeddedFont>
      <p:font typeface="Inter SemiBold"/>
      <p:regular r:id="rId14"/>
      <p:bold r:id="rId15"/>
      <p:italic r:id="rId16"/>
      <p:boldItalic r:id="rId17"/>
    </p:embeddedFont>
    <p:embeddedFont>
      <p:font typeface="Inter"/>
      <p:regular r:id="rId18"/>
      <p:bold r:id="rId19"/>
      <p:italic r:id="rId20"/>
      <p:boldItalic r:id="rId21"/>
    </p:embeddedFont>
    <p:embeddedFont>
      <p:font typeface="Plus Jakarta Sans"/>
      <p:regular r:id="rId22"/>
      <p:bold r:id="rId23"/>
      <p:italic r:id="rId24"/>
      <p:boldItalic r:id="rId25"/>
    </p:embeddedFont>
    <p:embeddedFont>
      <p:font typeface="Plus Jakarta Sans Medium"/>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1BCC26D-9DF1-4847-ACF2-11AF6FA9F921}">
  <a:tblStyle styleId="{41BCC26D-9DF1-4847-ACF2-11AF6FA9F92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regular.fntdata"/><Relationship Id="rId21" Type="http://schemas.openxmlformats.org/officeDocument/2006/relationships/font" Target="fonts/Inter-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Medium-regular.fntdata"/><Relationship Id="rId25" Type="http://schemas.openxmlformats.org/officeDocument/2006/relationships/font" Target="fonts/PlusJakartaSans-boldItalic.fntdata"/><Relationship Id="rId28" Type="http://schemas.openxmlformats.org/officeDocument/2006/relationships/font" Target="fonts/PlusJakartaSansMedium-italic.fntdata"/><Relationship Id="rId27" Type="http://schemas.openxmlformats.org/officeDocument/2006/relationships/font" Target="fonts/PlusJakartaSansMedium-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Italic.fntdata"/><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font" Target="fonts/Halant-bold.fntdata"/><Relationship Id="rId12" Type="http://schemas.openxmlformats.org/officeDocument/2006/relationships/font" Target="fonts/Halant-regular.fntdata"/><Relationship Id="rId15" Type="http://schemas.openxmlformats.org/officeDocument/2006/relationships/font" Target="fonts/InterSemiBold-bold.fntdata"/><Relationship Id="rId14" Type="http://schemas.openxmlformats.org/officeDocument/2006/relationships/font" Target="fonts/InterSemiBold-regular.fntdata"/><Relationship Id="rId17" Type="http://schemas.openxmlformats.org/officeDocument/2006/relationships/font" Target="fonts/InterSemiBold-boldItalic.fntdata"/><Relationship Id="rId16" Type="http://schemas.openxmlformats.org/officeDocument/2006/relationships/font" Target="fonts/InterSemiBold-italic.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{41BCC26D-9DF1-4847-ACF2-11AF6FA9F921}</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3: Military Vulnerability</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{41BCC26D-9DF1-4847-ACF2-11AF6FA9F921}</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G. N. Uzoigwe, “The Slave Trade and African Societies,” in </a:t>
                      </a:r>
                      <a:r>
                        <a:rPr i="1" lang="en" sz="1200">
                          <a:latin typeface="Halant"/>
                          <a:ea typeface="Halant"/>
                          <a:cs typeface="Halant"/>
                          <a:sym typeface="Halant"/>
                        </a:rPr>
                        <a:t>Transactions of the Historical Society of Ghana</a:t>
                      </a:r>
                      <a:r>
                        <a:rPr lang="en" sz="1200">
                          <a:latin typeface="Halant"/>
                          <a:ea typeface="Halant"/>
                          <a:cs typeface="Halant"/>
                          <a:sym typeface="Halant"/>
                        </a:rPr>
                        <a:t>, Vol. 14, No. 2, December 1973.</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G. N. Uzoigwe is Professor Emeritus of History at Mississippi State University.</a:t>
                      </a:r>
                      <a:endParaRPr sz="1000">
                        <a:solidFill>
                          <a:schemeClr val="dk1"/>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It is necessary… to make certain observations before we proceed further. First, the repercussions of the slave trade cannot be scientifically estimated. Second, its impact varied from society to society and from time to time. Third, there were certain societies which, for various reasons did not engage in the traffic. It will be seen, therefore, that the slave trade contains many variables which make generalisations inevitable—howbeit exasperating</a:t>
                      </a:r>
                      <a:r>
                        <a:rPr lang="en" sz="1200">
                          <a:solidFill>
                            <a:schemeClr val="dk1"/>
                          </a:solidFill>
                          <a:latin typeface="Inter"/>
                          <a:ea typeface="Inter"/>
                          <a:cs typeface="Inter"/>
                          <a:sym typeface="Inter"/>
                        </a:rPr>
                        <a:t>—and scientific analysis impossible…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 although there are no reliable estimates of the depopulation caused by the slave trade, there is no doubt that as long as it lasted millions of able-bodied African men and women were forcibly transported to the Americas, Arabia, and Asia. This unprecedented drainage of human resources could not fail to have had adverse and fundamental repercussions for the future history of African societies, especially in their later military confrontation with Europeans. I am not convinced that the army with which William the </a:t>
                      </a:r>
                      <a:r>
                        <a:rPr lang="en" sz="1200">
                          <a:solidFill>
                            <a:schemeClr val="dk1"/>
                          </a:solidFill>
                          <a:latin typeface="Inter"/>
                          <a:ea typeface="Inter"/>
                          <a:cs typeface="Inter"/>
                          <a:sym typeface="Inter"/>
                        </a:rPr>
                        <a:t>Conqueror</a:t>
                      </a:r>
                      <a:r>
                        <a:rPr lang="en" sz="1200">
                          <a:solidFill>
                            <a:schemeClr val="dk1"/>
                          </a:solidFill>
                          <a:latin typeface="Inter"/>
                          <a:ea typeface="Inter"/>
                          <a:cs typeface="Inter"/>
                          <a:sym typeface="Inter"/>
                        </a:rPr>
                        <a:t> subdued England could have got the </a:t>
                      </a:r>
                      <a:r>
                        <a:rPr lang="en" sz="1200">
                          <a:solidFill>
                            <a:schemeClr val="dk1"/>
                          </a:solidFill>
                          <a:latin typeface="Inter"/>
                          <a:ea typeface="Inter"/>
                          <a:cs typeface="Inter"/>
                          <a:sym typeface="Inter"/>
                        </a:rPr>
                        <a:t>better of the army of the Empire of Ghana at the height of its power! There is the natural tendency to explain the embarrassing ease with which Europeans beat Africans in the nineteenth century solely in terms of technological superiority and military strength. This is quite true; but not the whole truth. Other factors, among which the impact of depopulation… must come into the calculation. True, Europeans fought many wars in which they lost able-bodied men. But no European society was subjected to such losses over the span of four centuries. </a:t>
                      </a:r>
                      <a:endParaRPr sz="12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{41BCC26D-9DF1-4847-ACF2-11AF6FA9F921}</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{41BCC26D-9DF1-4847-ACF2-11AF6FA9F921}</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