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5"/>
    <p:sldMasterId id="2147483671" r:id="rId6"/>
  </p:sldMasterIdLst>
  <p:notesMasterIdLst>
    <p:notesMasterId r:id="rId7"/>
  </p:notesMasterIdLst>
  <p:sldIdLst>
    <p:sldId id="256" r:id="rId8"/>
    <p:sldId id="257" r:id="rId9"/>
    <p:sldId id="258" r:id="rId10"/>
    <p:sldId id="259" r:id="rId11"/>
    <p:sldId id="260" r:id="rId12"/>
    <p:sldId id="261" r:id="rId13"/>
  </p:sldIdLst>
  <p:sldSz cy="10058400" cx="7772400"/>
  <p:notesSz cx="6858000" cy="9144000"/>
  <p:embeddedFontLst>
    <p:embeddedFont>
      <p:font typeface="Halant"/>
      <p:regular r:id="rId14"/>
      <p:bold r:id="rId15"/>
    </p:embeddedFont>
    <p:embeddedFont>
      <p:font typeface="Inter SemiBold"/>
      <p:regular r:id="rId16"/>
      <p:bold r:id="rId17"/>
      <p:italic r:id="rId18"/>
      <p:boldItalic r:id="rId19"/>
    </p:embeddedFont>
    <p:embeddedFont>
      <p:font typeface="Inter"/>
      <p:regular r:id="rId20"/>
      <p:bold r:id="rId21"/>
      <p:italic r:id="rId22"/>
      <p:boldItalic r:id="rId23"/>
    </p:embeddedFont>
    <p:embeddedFont>
      <p:font typeface="Plus Jakarta Sans"/>
      <p:regular r:id="rId24"/>
      <p:bold r:id="rId25"/>
      <p:italic r:id="rId26"/>
      <p:boldItalic r:id="rId27"/>
    </p:embeddedFont>
    <p:embeddedFont>
      <p:font typeface="Plus Jakarta Sans Medium"/>
      <p:regular r:id="rId28"/>
      <p:bold r:id="rId29"/>
      <p:italic r:id="rId30"/>
      <p:boldItalic r:id="rId3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860">
          <p15:clr>
            <a:srgbClr val="A4A3A4"/>
          </p15:clr>
        </p15:guide>
        <p15:guide id="2" pos="2880">
          <p15:clr>
            <a:srgbClr val="A4A3A4"/>
          </p15:clr>
        </p15:guide>
        <p15:guide id="3" pos="295">
          <p15:clr>
            <a:srgbClr val="747775"/>
          </p15:clr>
        </p15:guide>
        <p15:guide id="4" pos="4601">
          <p15:clr>
            <a:srgbClr val="747775"/>
          </p15:clr>
        </p15:guide>
        <p15:guide id="5" orient="horz" pos="6160">
          <p15:clr>
            <a:srgbClr val="747775"/>
          </p15:clr>
        </p15:guide>
        <p15:guide id="6" orient="horz" pos="3168">
          <p15:clr>
            <a:srgbClr val="747775"/>
          </p15:clr>
        </p15:guide>
        <p15:guide id="7" pos="3456">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118025C5-4E78-40A1-BC03-F7B608597D81}">
  <a:tblStyle styleId="{118025C5-4E78-40A1-BC03-F7B608597D81}"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860" orient="horz"/>
        <p:guide pos="2880"/>
        <p:guide pos="295"/>
        <p:guide pos="4601"/>
        <p:guide pos="6160" orient="horz"/>
        <p:guide pos="3168" orient="horz"/>
        <p:guide pos="3456"/>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regular.fntdata"/><Relationship Id="rId22" Type="http://schemas.openxmlformats.org/officeDocument/2006/relationships/font" Target="fonts/Inter-italic.fntdata"/><Relationship Id="rId21" Type="http://schemas.openxmlformats.org/officeDocument/2006/relationships/font" Target="fonts/Inter-bold.fntdata"/><Relationship Id="rId24" Type="http://schemas.openxmlformats.org/officeDocument/2006/relationships/font" Target="fonts/PlusJakartaSans-regular.fntdata"/><Relationship Id="rId23" Type="http://schemas.openxmlformats.org/officeDocument/2006/relationships/font" Target="fonts/Inter-bold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font" Target="fonts/PlusJakartaSans-italic.fntdata"/><Relationship Id="rId25" Type="http://schemas.openxmlformats.org/officeDocument/2006/relationships/font" Target="fonts/PlusJakartaSans-bold.fntdata"/><Relationship Id="rId28" Type="http://schemas.openxmlformats.org/officeDocument/2006/relationships/font" Target="fonts/PlusJakartaSansMedium-regular.fntdata"/><Relationship Id="rId27" Type="http://schemas.openxmlformats.org/officeDocument/2006/relationships/font" Target="fonts/PlusJakartaSans-bold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PlusJakartaSansMedium-bold.fntdata"/><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PlusJakartaSansMedium-boldItalic.fntdata"/><Relationship Id="rId30" Type="http://schemas.openxmlformats.org/officeDocument/2006/relationships/font" Target="fonts/PlusJakartaSansMedium-italic.fntdata"/><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font" Target="fonts/Halant-bold.fntdata"/><Relationship Id="rId14" Type="http://schemas.openxmlformats.org/officeDocument/2006/relationships/font" Target="fonts/Halant-regular.fntdata"/><Relationship Id="rId17" Type="http://schemas.openxmlformats.org/officeDocument/2006/relationships/font" Target="fonts/InterSemiBold-bold.fntdata"/><Relationship Id="rId16" Type="http://schemas.openxmlformats.org/officeDocument/2006/relationships/font" Target="fonts/InterSemiBold-regular.fntdata"/><Relationship Id="rId19" Type="http://schemas.openxmlformats.org/officeDocument/2006/relationships/font" Target="fonts/InterSemiBold-boldItalic.fntdata"/><Relationship Id="rId18" Type="http://schemas.openxmlformats.org/officeDocument/2006/relationships/font" Target="fonts/InterSemiBold-italic.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366c4db163f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366c4db163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g2faed320c8f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06" name="Google Shape;106;g2faed320c8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366c4db163f_0_20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6" name="Google Shape;126;g366c4db163f_0_2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366c4db163f_0_31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366c4db163f_0_3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g366c4db163f_0_5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49" name="Google Shape;149;g366c4db163f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g366c4db163f_0_37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69" name="Google Shape;169;g366c4db163f_0_3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2" name="Google Shape;12;p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47" name="Google Shape;47;p1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56" name="Google Shape;56;p14"/>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57" name="Google Shape;57;p1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60" name="Google Shape;60;p1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3" name="Google Shape;63;p16"/>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64" name="Google Shape;64;p1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7" name="Google Shape;67;p17"/>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8" name="Google Shape;68;p17"/>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9" name="Google Shape;69;p1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72" name="Google Shape;72;p1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75" name="Google Shape;75;p19"/>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76" name="Google Shape;76;p1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79" name="Google Shape;79;p2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83" name="Google Shape;83;p21"/>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84" name="Google Shape;84;p21"/>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85" name="Google Shape;85;p2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 name="Google Shape;15;p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88" name="Google Shape;88;p2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91" name="Google Shape;91;p23"/>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92" name="Google Shape;92;p2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9" name="Google Shape;19;p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4" name="Google Shape;24;p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31" name="Google Shape;31;p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34" name="Google Shape;34;p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40" name="Google Shape;40;p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43" name="Google Shape;43;p1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2.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8" name="Google Shape;8;p1"/>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52" name="Google Shape;52;p13"/>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53" name="Google Shape;53;p13"/>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2.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2.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8" name="Shape 98"/>
        <p:cNvGrpSpPr/>
        <p:nvPr/>
      </p:nvGrpSpPr>
      <p:grpSpPr>
        <a:xfrm>
          <a:off x="0" y="0"/>
          <a:ext cx="0" cy="0"/>
          <a:chOff x="0" y="0"/>
          <a:chExt cx="0" cy="0"/>
        </a:xfrm>
      </p:grpSpPr>
      <p:sp>
        <p:nvSpPr>
          <p:cNvPr id="99" name="Google Shape;99;p25"/>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Document Analysis:</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Slave Trade of Africa</a:t>
            </a:r>
            <a:endParaRPr sz="2500">
              <a:solidFill>
                <a:schemeClr val="dk1"/>
              </a:solidFill>
              <a:latin typeface="Plus Jakarta Sans Medium"/>
              <a:ea typeface="Plus Jakarta Sans Medium"/>
              <a:cs typeface="Plus Jakarta Sans Medium"/>
              <a:sym typeface="Plus Jakarta Sans Medium"/>
            </a:endParaRPr>
          </a:p>
        </p:txBody>
      </p:sp>
      <p:pic>
        <p:nvPicPr>
          <p:cNvPr id="100" name="Google Shape;100;p25"/>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101" name="Google Shape;101;p25"/>
          <p:cNvSpPr txBox="1"/>
          <p:nvPr/>
        </p:nvSpPr>
        <p:spPr>
          <a:xfrm>
            <a:off x="469041" y="9305555"/>
            <a:ext cx="6834300" cy="438000"/>
          </a:xfrm>
          <a:prstGeom prst="rect">
            <a:avLst/>
          </a:prstGeom>
          <a:solidFill>
            <a:srgbClr val="EFEFEF"/>
          </a:solidFill>
          <a:ln>
            <a:noFill/>
          </a:ln>
        </p:spPr>
        <p:txBody>
          <a:bodyPr anchorCtr="0" anchor="t" bIns="96675" lIns="96675" spcFirstLastPara="1" rIns="96675" wrap="square" tIns="96675">
            <a:noAutofit/>
          </a:bodyPr>
          <a:lstStyle/>
          <a:p>
            <a:pPr indent="0" lvl="0" marL="0" rtl="0" algn="l">
              <a:spcBef>
                <a:spcPts val="0"/>
              </a:spcBef>
              <a:spcAft>
                <a:spcPts val="0"/>
              </a:spcAft>
              <a:buNone/>
            </a:pPr>
            <a:r>
              <a:rPr lang="en" sz="1300">
                <a:latin typeface="Inter SemiBold"/>
                <a:ea typeface="Inter SemiBold"/>
                <a:cs typeface="Inter SemiBold"/>
                <a:sym typeface="Inter SemiBold"/>
              </a:rPr>
              <a:t>Historical Thinking Skill:</a:t>
            </a:r>
            <a:r>
              <a:rPr lang="en" sz="1300">
                <a:latin typeface="Inter"/>
                <a:ea typeface="Inter"/>
                <a:cs typeface="Inter"/>
                <a:sym typeface="Inter"/>
              </a:rPr>
              <a:t> Quantitative Analysis</a:t>
            </a:r>
            <a:endParaRPr sz="1300">
              <a:latin typeface="Inter"/>
              <a:ea typeface="Inter"/>
              <a:cs typeface="Inter"/>
              <a:sym typeface="Inter"/>
            </a:endParaRPr>
          </a:p>
        </p:txBody>
      </p:sp>
      <p:graphicFrame>
        <p:nvGraphicFramePr>
          <p:cNvPr id="102" name="Google Shape;102;p25"/>
          <p:cNvGraphicFramePr/>
          <p:nvPr/>
        </p:nvGraphicFramePr>
        <p:xfrm>
          <a:off x="966915" y="1955405"/>
          <a:ext cx="3000000" cy="3000000"/>
        </p:xfrm>
        <a:graphic>
          <a:graphicData uri="http://schemas.openxmlformats.org/drawingml/2006/table">
            <a:tbl>
              <a:tblPr>
                <a:noFill/>
                <a:tableStyleId>{118025C5-4E78-40A1-BC03-F7B608597D81}</a:tableStyleId>
              </a:tblPr>
              <a:tblGrid>
                <a:gridCol w="2908750"/>
                <a:gridCol w="2908750"/>
              </a:tblGrid>
              <a:tr h="612625">
                <a:tc gridSpan="2">
                  <a:txBody>
                    <a:bodyPr/>
                    <a:lstStyle/>
                    <a:p>
                      <a:pPr indent="0" lvl="0" marL="0" rtl="0" algn="l">
                        <a:spcBef>
                          <a:spcPts val="0"/>
                        </a:spcBef>
                        <a:spcAft>
                          <a:spcPts val="0"/>
                        </a:spcAft>
                        <a:buNone/>
                      </a:pPr>
                      <a:r>
                        <a:rPr lang="en" sz="1300">
                          <a:solidFill>
                            <a:srgbClr val="000000"/>
                          </a:solidFill>
                          <a:latin typeface="Halant"/>
                          <a:ea typeface="Halant"/>
                          <a:cs typeface="Halant"/>
                          <a:sym typeface="Halant"/>
                        </a:rPr>
                        <a:t>Source: </a:t>
                      </a:r>
                      <a:r>
                        <a:rPr lang="en" sz="1300">
                          <a:latin typeface="Halant"/>
                          <a:ea typeface="Halant"/>
                          <a:cs typeface="Halant"/>
                          <a:sym typeface="Halant"/>
                        </a:rPr>
                        <a:t>Sir Harry Hamilton Johnston and J. G. Bartholomew, “Slave Trade of Africa,” Digital Public Library of America, 1899.</a:t>
                      </a:r>
                      <a:endParaRPr sz="1000">
                        <a:solidFill>
                          <a:srgbClr val="000000"/>
                        </a:solidFill>
                        <a:latin typeface="Inter"/>
                        <a:ea typeface="Inter"/>
                        <a:cs typeface="Inter"/>
                        <a:sym typeface="Inter"/>
                      </a:endParaRPr>
                    </a:p>
                  </a:txBody>
                  <a:tcPr marT="114950" marB="114950" marR="116575" marL="11657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hMerge="1"/>
              </a:tr>
            </a:tbl>
          </a:graphicData>
        </a:graphic>
      </p:graphicFrame>
      <p:pic>
        <p:nvPicPr>
          <p:cNvPr id="103" name="Google Shape;103;p25"/>
          <p:cNvPicPr preferRelativeResize="0"/>
          <p:nvPr/>
        </p:nvPicPr>
        <p:blipFill>
          <a:blip r:embed="rId4">
            <a:alphaModFix/>
          </a:blip>
          <a:stretch>
            <a:fillRect/>
          </a:stretch>
        </p:blipFill>
        <p:spPr>
          <a:xfrm>
            <a:off x="1717312" y="2691180"/>
            <a:ext cx="4316728" cy="5699973"/>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07" name="Shape 107"/>
        <p:cNvGrpSpPr/>
        <p:nvPr/>
      </p:nvGrpSpPr>
      <p:grpSpPr>
        <a:xfrm>
          <a:off x="0" y="0"/>
          <a:ext cx="0" cy="0"/>
          <a:chOff x="0" y="0"/>
          <a:chExt cx="0" cy="0"/>
        </a:xfrm>
      </p:grpSpPr>
      <p:sp>
        <p:nvSpPr>
          <p:cNvPr id="108" name="Google Shape;108;p26"/>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Disciplinary </a:t>
            </a:r>
            <a:r>
              <a:rPr lang="en" sz="1700">
                <a:solidFill>
                  <a:schemeClr val="dk1"/>
                </a:solidFill>
                <a:latin typeface="Halant"/>
                <a:ea typeface="Halant"/>
                <a:cs typeface="Halant"/>
                <a:sym typeface="Halant"/>
              </a:rPr>
              <a:t>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Quantitative Analysis</a:t>
            </a:r>
            <a:endParaRPr b="1" sz="2500">
              <a:solidFill>
                <a:schemeClr val="dk1"/>
              </a:solidFill>
              <a:latin typeface="Plus Jakarta Sans"/>
              <a:ea typeface="Plus Jakarta Sans"/>
              <a:cs typeface="Plus Jakarta Sans"/>
              <a:sym typeface="Plus Jakarta Sans"/>
            </a:endParaRPr>
          </a:p>
        </p:txBody>
      </p:sp>
      <p:sp>
        <p:nvSpPr>
          <p:cNvPr id="109" name="Google Shape;109;p2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500">
              <a:solidFill>
                <a:srgbClr val="666666"/>
              </a:solidFill>
              <a:latin typeface="Inter"/>
              <a:ea typeface="Inter"/>
              <a:cs typeface="Inter"/>
              <a:sym typeface="Inter"/>
            </a:endParaRPr>
          </a:p>
        </p:txBody>
      </p:sp>
      <p:pic>
        <p:nvPicPr>
          <p:cNvPr id="110" name="Google Shape;110;p2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11" name="Google Shape;111;p2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12" name="Google Shape;112;p26"/>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113" name="Google Shape;113;p26"/>
          <p:cNvSpPr txBox="1"/>
          <p:nvPr/>
        </p:nvSpPr>
        <p:spPr>
          <a:xfrm>
            <a:off x="1270825" y="1277350"/>
            <a:ext cx="6032700" cy="9198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None/>
            </a:pPr>
            <a:r>
              <a:rPr b="1" lang="en" sz="1200">
                <a:latin typeface="Plus Jakarta Sans"/>
                <a:ea typeface="Plus Jakarta Sans"/>
                <a:cs typeface="Plus Jakarta Sans"/>
                <a:sym typeface="Plus Jakarta Sans"/>
              </a:rPr>
              <a:t>Directions</a:t>
            </a:r>
            <a:r>
              <a:rPr lang="en" sz="1200">
                <a:latin typeface="Plus Jakarta Sans"/>
                <a:ea typeface="Plus Jakarta Sans"/>
                <a:cs typeface="Plus Jakarta Sans"/>
                <a:sym typeface="Plus Jakarta Sans"/>
              </a:rPr>
              <a:t>: First, examine the map closely. Then,  identify the key features that are being displayed. Draw three conclusions about the information presented. Finally, think about what information might be missing from the map and how that could affect your interpretation.</a:t>
            </a:r>
            <a:endParaRPr sz="1200">
              <a:latin typeface="Plus Jakarta Sans"/>
              <a:ea typeface="Plus Jakarta Sans"/>
              <a:cs typeface="Plus Jakarta Sans"/>
              <a:sym typeface="Plus Jakarta Sans"/>
            </a:endParaRPr>
          </a:p>
        </p:txBody>
      </p:sp>
      <p:sp>
        <p:nvSpPr>
          <p:cNvPr id="114" name="Google Shape;114;p26"/>
          <p:cNvSpPr txBox="1"/>
          <p:nvPr/>
        </p:nvSpPr>
        <p:spPr>
          <a:xfrm>
            <a:off x="468975" y="5812600"/>
            <a:ext cx="1961700" cy="2331600"/>
          </a:xfrm>
          <a:prstGeom prst="rect">
            <a:avLst/>
          </a:prstGeom>
          <a:noFill/>
          <a:ln cap="flat" cmpd="sng" w="9525">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a:solidFill>
                  <a:schemeClr val="dk1"/>
                </a:solidFill>
                <a:latin typeface="Inter"/>
                <a:ea typeface="Inter"/>
                <a:cs typeface="Inter"/>
                <a:sym typeface="Inter"/>
              </a:rPr>
              <a:t>Conclusion 1</a:t>
            </a:r>
            <a:endParaRPr>
              <a:solidFill>
                <a:schemeClr val="dk1"/>
              </a:solidFill>
              <a:latin typeface="Inter"/>
              <a:ea typeface="Inter"/>
              <a:cs typeface="Inter"/>
              <a:sym typeface="Inter"/>
            </a:endParaRPr>
          </a:p>
          <a:p>
            <a:pPr indent="0" lvl="0" marL="0" rtl="0" algn="l">
              <a:spcBef>
                <a:spcPts val="0"/>
              </a:spcBef>
              <a:spcAft>
                <a:spcPts val="0"/>
              </a:spcAft>
              <a:buNone/>
            </a:pPr>
            <a:r>
              <a:rPr lang="en" sz="800">
                <a:solidFill>
                  <a:schemeClr val="dk1"/>
                </a:solidFill>
                <a:latin typeface="Inter"/>
                <a:ea typeface="Inter"/>
                <a:cs typeface="Inter"/>
                <a:sym typeface="Inter"/>
              </a:rPr>
              <a:t>Draw one conclusion or inference from the map. </a:t>
            </a:r>
            <a:endParaRPr sz="800">
              <a:solidFill>
                <a:schemeClr val="dk1"/>
              </a:solidFill>
              <a:latin typeface="Inter"/>
              <a:ea typeface="Inter"/>
              <a:cs typeface="Inter"/>
              <a:sym typeface="Inter"/>
            </a:endParaRPr>
          </a:p>
        </p:txBody>
      </p:sp>
      <p:sp>
        <p:nvSpPr>
          <p:cNvPr id="115" name="Google Shape;115;p26"/>
          <p:cNvSpPr txBox="1"/>
          <p:nvPr/>
        </p:nvSpPr>
        <p:spPr>
          <a:xfrm>
            <a:off x="2379038" y="4694150"/>
            <a:ext cx="3136500" cy="432000"/>
          </a:xfrm>
          <a:prstGeom prst="rect">
            <a:avLst/>
          </a:prstGeom>
          <a:noFill/>
          <a:ln cap="flat" cmpd="sng" w="9525">
            <a:solidFill>
              <a:schemeClr val="dk1"/>
            </a:solidFill>
            <a:prstDash val="solid"/>
            <a:round/>
            <a:headEnd len="sm" w="sm" type="none"/>
            <a:tailEnd len="sm" w="sm" type="none"/>
          </a:ln>
        </p:spPr>
        <p:txBody>
          <a:bodyPr anchorCtr="0" anchor="ctr" bIns="119600" lIns="119600" spcFirstLastPara="1" rIns="119600" wrap="square" tIns="119600">
            <a:noAutofit/>
          </a:bodyPr>
          <a:lstStyle/>
          <a:p>
            <a:pPr indent="0" lvl="0" marL="0" rtl="0" algn="ctr">
              <a:spcBef>
                <a:spcPts val="0"/>
              </a:spcBef>
              <a:spcAft>
                <a:spcPts val="0"/>
              </a:spcAft>
              <a:buNone/>
            </a:pPr>
            <a:r>
              <a:rPr b="1" lang="en" sz="2400">
                <a:latin typeface="Plus Jakarta Sans"/>
                <a:ea typeface="Plus Jakarta Sans"/>
                <a:cs typeface="Plus Jakarta Sans"/>
                <a:sym typeface="Plus Jakarta Sans"/>
              </a:rPr>
              <a:t>Conclusions</a:t>
            </a:r>
            <a:endParaRPr b="1" sz="2400">
              <a:latin typeface="Plus Jakarta Sans"/>
              <a:ea typeface="Plus Jakarta Sans"/>
              <a:cs typeface="Plus Jakarta Sans"/>
              <a:sym typeface="Plus Jakarta Sans"/>
            </a:endParaRPr>
          </a:p>
        </p:txBody>
      </p:sp>
      <p:sp>
        <p:nvSpPr>
          <p:cNvPr id="116" name="Google Shape;116;p26"/>
          <p:cNvSpPr txBox="1"/>
          <p:nvPr/>
        </p:nvSpPr>
        <p:spPr>
          <a:xfrm>
            <a:off x="2905350" y="5812600"/>
            <a:ext cx="1961700" cy="2331600"/>
          </a:xfrm>
          <a:prstGeom prst="rect">
            <a:avLst/>
          </a:prstGeom>
          <a:noFill/>
          <a:ln cap="flat" cmpd="sng" w="9525">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Inter"/>
                <a:ea typeface="Inter"/>
                <a:cs typeface="Inter"/>
                <a:sym typeface="Inter"/>
              </a:rPr>
              <a:t>Conclusion 2</a:t>
            </a:r>
            <a:endParaRPr>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800">
                <a:solidFill>
                  <a:schemeClr val="dk1"/>
                </a:solidFill>
                <a:latin typeface="Inter"/>
                <a:ea typeface="Inter"/>
                <a:cs typeface="Inter"/>
                <a:sym typeface="Inter"/>
              </a:rPr>
              <a:t>Draw one conclusion or inference from the map. </a:t>
            </a:r>
            <a:endParaRPr b="1" sz="1800">
              <a:solidFill>
                <a:schemeClr val="dk1"/>
              </a:solidFill>
              <a:latin typeface="Inter"/>
              <a:ea typeface="Inter"/>
              <a:cs typeface="Inter"/>
              <a:sym typeface="Inter"/>
            </a:endParaRPr>
          </a:p>
        </p:txBody>
      </p:sp>
      <p:sp>
        <p:nvSpPr>
          <p:cNvPr id="117" name="Google Shape;117;p26"/>
          <p:cNvSpPr txBox="1"/>
          <p:nvPr/>
        </p:nvSpPr>
        <p:spPr>
          <a:xfrm>
            <a:off x="5341750" y="5812601"/>
            <a:ext cx="1961700" cy="2331600"/>
          </a:xfrm>
          <a:prstGeom prst="rect">
            <a:avLst/>
          </a:prstGeom>
          <a:noFill/>
          <a:ln cap="flat" cmpd="sng" w="9525">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Inter"/>
                <a:ea typeface="Inter"/>
                <a:cs typeface="Inter"/>
                <a:sym typeface="Inter"/>
              </a:rPr>
              <a:t>Conclusion 3</a:t>
            </a:r>
            <a:endParaRPr>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800">
                <a:solidFill>
                  <a:schemeClr val="dk1"/>
                </a:solidFill>
                <a:latin typeface="Inter"/>
                <a:ea typeface="Inter"/>
                <a:cs typeface="Inter"/>
                <a:sym typeface="Inter"/>
              </a:rPr>
              <a:t>Draw one conclusion or inference from the map. </a:t>
            </a:r>
            <a:endParaRPr b="1" sz="1800">
              <a:solidFill>
                <a:schemeClr val="dk1"/>
              </a:solidFill>
              <a:latin typeface="Inter"/>
              <a:ea typeface="Inter"/>
              <a:cs typeface="Inter"/>
              <a:sym typeface="Inter"/>
            </a:endParaRPr>
          </a:p>
        </p:txBody>
      </p:sp>
      <p:sp>
        <p:nvSpPr>
          <p:cNvPr id="118" name="Google Shape;118;p26"/>
          <p:cNvSpPr/>
          <p:nvPr/>
        </p:nvSpPr>
        <p:spPr>
          <a:xfrm rot="-5400000">
            <a:off x="3595113" y="2860125"/>
            <a:ext cx="582000" cy="5218500"/>
          </a:xfrm>
          <a:prstGeom prst="rightBrace">
            <a:avLst>
              <a:gd fmla="val 50000" name="adj1"/>
              <a:gd fmla="val 50000" name="adj2"/>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119" name="Google Shape;119;p26"/>
          <p:cNvPicPr preferRelativeResize="0"/>
          <p:nvPr/>
        </p:nvPicPr>
        <p:blipFill>
          <a:blip r:embed="rId5">
            <a:alphaModFix/>
          </a:blip>
          <a:stretch>
            <a:fillRect/>
          </a:stretch>
        </p:blipFill>
        <p:spPr>
          <a:xfrm>
            <a:off x="249075" y="1241800"/>
            <a:ext cx="990900" cy="990900"/>
          </a:xfrm>
          <a:prstGeom prst="rect">
            <a:avLst/>
          </a:prstGeom>
          <a:noFill/>
          <a:ln>
            <a:noFill/>
          </a:ln>
        </p:spPr>
      </p:pic>
      <p:sp>
        <p:nvSpPr>
          <p:cNvPr id="120" name="Google Shape;120;p26"/>
          <p:cNvSpPr txBox="1"/>
          <p:nvPr/>
        </p:nvSpPr>
        <p:spPr>
          <a:xfrm>
            <a:off x="368596" y="8350788"/>
            <a:ext cx="7157400" cy="9909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200">
                <a:latin typeface="Inter"/>
                <a:ea typeface="Inter"/>
                <a:cs typeface="Inter"/>
                <a:sym typeface="Inter"/>
              </a:rPr>
              <a:t>What is missing from the map and how that might limit the reliability of the conclusions?</a:t>
            </a:r>
            <a:endParaRPr sz="1200">
              <a:latin typeface="Inter"/>
              <a:ea typeface="Inter"/>
              <a:cs typeface="Inter"/>
              <a:sym typeface="Inter"/>
            </a:endParaRPr>
          </a:p>
        </p:txBody>
      </p:sp>
      <p:sp>
        <p:nvSpPr>
          <p:cNvPr id="121" name="Google Shape;121;p26"/>
          <p:cNvSpPr txBox="1"/>
          <p:nvPr/>
        </p:nvSpPr>
        <p:spPr>
          <a:xfrm>
            <a:off x="469050" y="2314500"/>
            <a:ext cx="6834300" cy="9909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latin typeface="Inter"/>
                <a:ea typeface="Inter"/>
                <a:cs typeface="Inter"/>
                <a:sym typeface="Inter"/>
              </a:rPr>
              <a:t>What issue or information is the map addressing?</a:t>
            </a:r>
            <a:endParaRPr sz="1300">
              <a:latin typeface="Inter"/>
              <a:ea typeface="Inter"/>
              <a:cs typeface="Inter"/>
              <a:sym typeface="Inter"/>
            </a:endParaRPr>
          </a:p>
        </p:txBody>
      </p:sp>
      <p:sp>
        <p:nvSpPr>
          <p:cNvPr id="122" name="Google Shape;122;p26"/>
          <p:cNvSpPr txBox="1"/>
          <p:nvPr/>
        </p:nvSpPr>
        <p:spPr>
          <a:xfrm>
            <a:off x="469175" y="3574725"/>
            <a:ext cx="6834300" cy="9909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latin typeface="Inter"/>
                <a:ea typeface="Inter"/>
                <a:cs typeface="Inter"/>
                <a:sym typeface="Inter"/>
              </a:rPr>
              <a:t>List the </a:t>
            </a:r>
            <a:r>
              <a:rPr lang="en" sz="1300">
                <a:latin typeface="Inter"/>
                <a:ea typeface="Inter"/>
                <a:cs typeface="Inter"/>
                <a:sym typeface="Inter"/>
              </a:rPr>
              <a:t>key features shown on the map.</a:t>
            </a:r>
            <a:endParaRPr sz="1300">
              <a:latin typeface="Inter"/>
              <a:ea typeface="Inter"/>
              <a:cs typeface="Inter"/>
              <a:sym typeface="Inter"/>
            </a:endParaRPr>
          </a:p>
        </p:txBody>
      </p:sp>
      <p:sp>
        <p:nvSpPr>
          <p:cNvPr id="123" name="Google Shape;123;p26"/>
          <p:cNvSpPr txBox="1"/>
          <p:nvPr/>
        </p:nvSpPr>
        <p:spPr>
          <a:xfrm>
            <a:off x="338625" y="10044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7" name="Shape 127"/>
        <p:cNvGrpSpPr/>
        <p:nvPr/>
      </p:nvGrpSpPr>
      <p:grpSpPr>
        <a:xfrm>
          <a:off x="0" y="0"/>
          <a:ext cx="0" cy="0"/>
          <a:chOff x="0" y="0"/>
          <a:chExt cx="0" cy="0"/>
        </a:xfrm>
      </p:grpSpPr>
      <p:sp>
        <p:nvSpPr>
          <p:cNvPr id="128" name="Google Shape;128;p27"/>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Document Analysis:</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Source 1: Depopulation</a:t>
            </a:r>
            <a:endParaRPr sz="2500">
              <a:solidFill>
                <a:schemeClr val="dk1"/>
              </a:solidFill>
              <a:latin typeface="Plus Jakarta Sans Medium"/>
              <a:ea typeface="Plus Jakarta Sans Medium"/>
              <a:cs typeface="Plus Jakarta Sans Medium"/>
              <a:sym typeface="Plus Jakarta Sans Medium"/>
            </a:endParaRPr>
          </a:p>
        </p:txBody>
      </p:sp>
      <p:pic>
        <p:nvPicPr>
          <p:cNvPr id="129" name="Google Shape;129;p27"/>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130" name="Google Shape;130;p27"/>
          <p:cNvGraphicFramePr/>
          <p:nvPr/>
        </p:nvGraphicFramePr>
        <p:xfrm>
          <a:off x="966915" y="1955405"/>
          <a:ext cx="3000000" cy="3000000"/>
        </p:xfrm>
        <a:graphic>
          <a:graphicData uri="http://schemas.openxmlformats.org/drawingml/2006/table">
            <a:tbl>
              <a:tblPr>
                <a:noFill/>
                <a:tableStyleId>{118025C5-4E78-40A1-BC03-F7B608597D81}</a:tableStyleId>
              </a:tblPr>
              <a:tblGrid>
                <a:gridCol w="2908750"/>
                <a:gridCol w="2908750"/>
              </a:tblGrid>
              <a:tr h="612625">
                <a:tc gridSpan="2">
                  <a:txBody>
                    <a:bodyPr/>
                    <a:lstStyle/>
                    <a:p>
                      <a:pPr indent="0" lvl="0" marL="0" rtl="0" algn="l">
                        <a:spcBef>
                          <a:spcPts val="0"/>
                        </a:spcBef>
                        <a:spcAft>
                          <a:spcPts val="0"/>
                        </a:spcAft>
                        <a:buNone/>
                      </a:pPr>
                      <a:r>
                        <a:rPr lang="en" sz="1200">
                          <a:solidFill>
                            <a:srgbClr val="000000"/>
                          </a:solidFill>
                          <a:latin typeface="Halant"/>
                          <a:ea typeface="Halant"/>
                          <a:cs typeface="Halant"/>
                          <a:sym typeface="Halant"/>
                        </a:rPr>
                        <a:t>Source: </a:t>
                      </a:r>
                      <a:r>
                        <a:rPr lang="en" sz="1200">
                          <a:latin typeface="Halant"/>
                          <a:ea typeface="Halant"/>
                          <a:cs typeface="Halant"/>
                          <a:sym typeface="Halant"/>
                        </a:rPr>
                        <a:t>Patrick Manning, “The Enslavement of Africans: A Demographic Model,” in </a:t>
                      </a:r>
                      <a:r>
                        <a:rPr i="1" lang="en" sz="1200">
                          <a:latin typeface="Halant"/>
                          <a:ea typeface="Halant"/>
                          <a:cs typeface="Halant"/>
                          <a:sym typeface="Halant"/>
                        </a:rPr>
                        <a:t>Canadian Journal of African Studies</a:t>
                      </a:r>
                      <a:r>
                        <a:rPr lang="en" sz="1200">
                          <a:latin typeface="Halant"/>
                          <a:ea typeface="Halant"/>
                          <a:cs typeface="Halant"/>
                          <a:sym typeface="Halant"/>
                        </a:rPr>
                        <a:t>, Vol. 15, No. 3, 1981.</a:t>
                      </a:r>
                      <a:endParaRPr sz="1200">
                        <a:latin typeface="Halant"/>
                        <a:ea typeface="Halant"/>
                        <a:cs typeface="Halant"/>
                        <a:sym typeface="Halant"/>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rPr lang="en" sz="1000">
                          <a:latin typeface="Inter"/>
                          <a:ea typeface="Inter"/>
                          <a:cs typeface="Inter"/>
                          <a:sym typeface="Inter"/>
                        </a:rPr>
                        <a:t>Note: Patrick Manning is the Andrew W. Mellon Professor of World History, Emeritus at the University of Pittsburgh. In this article, Manning challenges prior conclusions by British historian John D. Fage. Fage asserted that the slave trade caused no depopulation or social and demographic transformation in Africa. Given the limited data on </a:t>
                      </a:r>
                      <a:r>
                        <a:rPr lang="en" sz="1000">
                          <a:latin typeface="Inter"/>
                          <a:ea typeface="Inter"/>
                          <a:cs typeface="Inter"/>
                          <a:sym typeface="Inter"/>
                        </a:rPr>
                        <a:t>historic</a:t>
                      </a:r>
                      <a:r>
                        <a:rPr lang="en" sz="1000">
                          <a:latin typeface="Inter"/>
                          <a:ea typeface="Inter"/>
                          <a:cs typeface="Inter"/>
                          <a:sym typeface="Inter"/>
                        </a:rPr>
                        <a:t> African populations, demographers and historians frequently rely on models to draw conclusions. Manning, employing a “demographic model” that includes the factors of sex, age and price of slaves, presents an opposing view.</a:t>
                      </a:r>
                      <a:endParaRPr sz="1000">
                        <a:latin typeface="Inter"/>
                        <a:ea typeface="Inter"/>
                        <a:cs typeface="Inter"/>
                        <a:sym typeface="Inter"/>
                      </a:endParaRPr>
                    </a:p>
                  </a:txBody>
                  <a:tcPr marT="114950" marB="114950" marR="116575" marL="11657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hMerge="1"/>
              </a:tr>
              <a:tr h="612625">
                <a:tc gridSpan="2">
                  <a:txBody>
                    <a:bodyPr/>
                    <a:lstStyle/>
                    <a:p>
                      <a:pPr indent="0" lvl="0" marL="0" rtl="0" algn="l">
                        <a:spcBef>
                          <a:spcPts val="0"/>
                        </a:spcBef>
                        <a:spcAft>
                          <a:spcPts val="0"/>
                        </a:spcAft>
                        <a:buNone/>
                      </a:pPr>
                      <a:r>
                        <a:rPr lang="en" sz="1200">
                          <a:latin typeface="Inter"/>
                          <a:ea typeface="Inter"/>
                          <a:cs typeface="Inter"/>
                          <a:sym typeface="Inter"/>
                        </a:rPr>
                        <a:t>The demographic model suggests conclusions on three main issues: on the size of African population, on its composition, and on the dependence of these factors on outside influences. First… the population of Africa, which is relatively sparse by world standards, would have been greater today if it had not been for the slave trade. Direct depopulation through forced emigration combined with induced conditions of disorder—which, for example, increased mortality and made it unwise to farm some of the best land</a:t>
                      </a:r>
                      <a:r>
                        <a:rPr lang="en" sz="1200">
                          <a:solidFill>
                            <a:schemeClr val="dk1"/>
                          </a:solidFill>
                          <a:latin typeface="Inter"/>
                          <a:ea typeface="Inter"/>
                          <a:cs typeface="Inter"/>
                          <a:sym typeface="Inter"/>
                        </a:rPr>
                        <a:t>—to restrict net population growth. There remains the logical possibility that the export of slaves induced a higher birth rate which eventually counteracted the loss of </a:t>
                      </a:r>
                      <a:r>
                        <a:rPr lang="en" sz="1200">
                          <a:solidFill>
                            <a:schemeClr val="dk1"/>
                          </a:solidFill>
                          <a:latin typeface="Inter"/>
                          <a:ea typeface="Inter"/>
                          <a:cs typeface="Inter"/>
                          <a:sym typeface="Inter"/>
                        </a:rPr>
                        <a:t>population</a:t>
                      </a:r>
                      <a:r>
                        <a:rPr lang="en" sz="1200">
                          <a:solidFill>
                            <a:schemeClr val="dk1"/>
                          </a:solidFill>
                          <a:latin typeface="Inter"/>
                          <a:ea typeface="Inter"/>
                          <a:cs typeface="Inter"/>
                          <a:sym typeface="Inter"/>
                        </a:rPr>
                        <a:t>, but I do not find the possibility persuasive.</a:t>
                      </a:r>
                      <a:endParaRPr sz="1200">
                        <a:solidFill>
                          <a:schemeClr val="dk1"/>
                        </a:solidFill>
                        <a:latin typeface="Inter"/>
                        <a:ea typeface="Inter"/>
                        <a:cs typeface="Inter"/>
                        <a:sym typeface="Inter"/>
                      </a:endParaRPr>
                    </a:p>
                  </a:txBody>
                  <a:tcPr marT="114950" marB="114950" marR="116575" marL="116575">
                    <a:lnL cap="flat" cmpd="sng" w="19050">
                      <a:solidFill>
                        <a:srgbClr val="9E9E9E">
                          <a:alpha val="0"/>
                        </a:srgbClr>
                      </a:solidFill>
                      <a:prstDash val="solid"/>
                      <a:round/>
                      <a:headEnd len="sm" w="sm" type="none"/>
                      <a:tailEnd len="sm" w="sm" type="none"/>
                    </a:lnL>
                    <a:lnR cap="flat" cmpd="sng" w="19050">
                      <a:solidFill>
                        <a:srgbClr val="9E9E9E">
                          <a:alpha val="0"/>
                        </a:srgbClr>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alpha val="0"/>
                        </a:srgbClr>
                      </a:solidFill>
                      <a:prstDash val="solid"/>
                      <a:round/>
                      <a:headEnd len="sm" w="sm" type="none"/>
                      <a:tailEnd len="sm" w="sm" type="none"/>
                    </a:lnB>
                  </a:tcPr>
                </a:tc>
                <a:tc hMerge="1"/>
              </a:tr>
            </a:tbl>
          </a:graphicData>
        </a:graphic>
      </p:graphicFrame>
      <p:sp>
        <p:nvSpPr>
          <p:cNvPr id="131" name="Google Shape;131;p2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500">
              <a:solidFill>
                <a:srgbClr val="666666"/>
              </a:solidFill>
              <a:latin typeface="Inter"/>
              <a:ea typeface="Inter"/>
              <a:cs typeface="Inter"/>
              <a:sym typeface="Inter"/>
            </a:endParaRPr>
          </a:p>
        </p:txBody>
      </p:sp>
      <p:pic>
        <p:nvPicPr>
          <p:cNvPr id="132" name="Google Shape;132;p27"/>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33" name="Google Shape;133;p2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37" name="Shape 137"/>
        <p:cNvGrpSpPr/>
        <p:nvPr/>
      </p:nvGrpSpPr>
      <p:grpSpPr>
        <a:xfrm>
          <a:off x="0" y="0"/>
          <a:ext cx="0" cy="0"/>
          <a:chOff x="0" y="0"/>
          <a:chExt cx="0" cy="0"/>
        </a:xfrm>
      </p:grpSpPr>
      <p:sp>
        <p:nvSpPr>
          <p:cNvPr id="138" name="Google Shape;138;p28"/>
          <p:cNvSpPr txBox="1"/>
          <p:nvPr/>
        </p:nvSpPr>
        <p:spPr>
          <a:xfrm>
            <a:off x="0" y="0"/>
            <a:ext cx="7772400" cy="669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Halant"/>
                <a:ea typeface="Halant"/>
                <a:cs typeface="Halant"/>
                <a:sym typeface="Halant"/>
              </a:rPr>
              <a:t>Causation</a:t>
            </a:r>
            <a:endParaRPr sz="1400">
              <a:solidFill>
                <a:schemeClr val="dk1"/>
              </a:solidFill>
              <a:latin typeface="Halant"/>
              <a:ea typeface="Halant"/>
              <a:cs typeface="Halant"/>
              <a:sym typeface="Halant"/>
            </a:endParaRPr>
          </a:p>
          <a:p>
            <a:pPr indent="0" lvl="0" marL="0" rtl="0" algn="ctr">
              <a:spcBef>
                <a:spcPts val="0"/>
              </a:spcBef>
              <a:spcAft>
                <a:spcPts val="0"/>
              </a:spcAft>
              <a:buNone/>
            </a:pPr>
            <a:r>
              <a:rPr lang="en" sz="1900">
                <a:solidFill>
                  <a:schemeClr val="dk1"/>
                </a:solidFill>
                <a:latin typeface="Plus Jakarta Sans"/>
                <a:ea typeface="Plus Jakarta Sans"/>
                <a:cs typeface="Plus Jakarta Sans"/>
                <a:sym typeface="Plus Jakarta Sans"/>
              </a:rPr>
              <a:t>Reading Questions &amp; Inside/Outside Circle</a:t>
            </a:r>
            <a:endParaRPr sz="1900">
              <a:solidFill>
                <a:schemeClr val="dk1"/>
              </a:solidFill>
              <a:latin typeface="Plus Jakarta Sans"/>
              <a:ea typeface="Plus Jakarta Sans"/>
              <a:cs typeface="Plus Jakarta Sans"/>
              <a:sym typeface="Plus Jakarta Sans"/>
            </a:endParaRPr>
          </a:p>
        </p:txBody>
      </p:sp>
      <p:sp>
        <p:nvSpPr>
          <p:cNvPr id="139" name="Google Shape;139;p28"/>
          <p:cNvSpPr txBox="1"/>
          <p:nvPr/>
        </p:nvSpPr>
        <p:spPr>
          <a:xfrm>
            <a:off x="5542353" y="96369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40" name="Google Shape;140;p28"/>
          <p:cNvPicPr preferRelativeResize="0"/>
          <p:nvPr/>
        </p:nvPicPr>
        <p:blipFill>
          <a:blip r:embed="rId3">
            <a:alphaModFix/>
          </a:blip>
          <a:stretch>
            <a:fillRect/>
          </a:stretch>
        </p:blipFill>
        <p:spPr>
          <a:xfrm>
            <a:off x="390131" y="9513171"/>
            <a:ext cx="425136" cy="425136"/>
          </a:xfrm>
          <a:prstGeom prst="rect">
            <a:avLst/>
          </a:prstGeom>
          <a:noFill/>
          <a:ln>
            <a:noFill/>
          </a:ln>
        </p:spPr>
      </p:pic>
      <p:sp>
        <p:nvSpPr>
          <p:cNvPr id="141" name="Google Shape;141;p28"/>
          <p:cNvSpPr txBox="1"/>
          <p:nvPr/>
        </p:nvSpPr>
        <p:spPr>
          <a:xfrm>
            <a:off x="2974875" y="96369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42" name="Google Shape;142;p28"/>
          <p:cNvPicPr preferRelativeResize="0"/>
          <p:nvPr/>
        </p:nvPicPr>
        <p:blipFill>
          <a:blip r:embed="rId4">
            <a:alphaModFix/>
          </a:blip>
          <a:stretch>
            <a:fillRect/>
          </a:stretch>
        </p:blipFill>
        <p:spPr>
          <a:xfrm>
            <a:off x="216272" y="154797"/>
            <a:ext cx="1041739" cy="431978"/>
          </a:xfrm>
          <a:prstGeom prst="rect">
            <a:avLst/>
          </a:prstGeom>
          <a:noFill/>
          <a:ln>
            <a:noFill/>
          </a:ln>
        </p:spPr>
      </p:pic>
      <p:sp>
        <p:nvSpPr>
          <p:cNvPr id="143" name="Google Shape;143;p28"/>
          <p:cNvSpPr txBox="1"/>
          <p:nvPr/>
        </p:nvSpPr>
        <p:spPr>
          <a:xfrm>
            <a:off x="430306" y="721739"/>
            <a:ext cx="6454500" cy="359400"/>
          </a:xfrm>
          <a:prstGeom prst="rect">
            <a:avLst/>
          </a:prstGeom>
          <a:noFill/>
          <a:ln>
            <a:noFill/>
          </a:ln>
        </p:spPr>
        <p:txBody>
          <a:bodyPr anchorCtr="0" anchor="t" bIns="86450" lIns="86450" spcFirstLastPara="1" rIns="86450" wrap="square" tIns="86450">
            <a:spAutoFit/>
          </a:bodyPr>
          <a:lstStyle/>
          <a:p>
            <a:pPr indent="0" lvl="0" marL="0" rtl="0" algn="l">
              <a:spcBef>
                <a:spcPts val="0"/>
              </a:spcBef>
              <a:spcAft>
                <a:spcPts val="0"/>
              </a:spcAft>
              <a:buNone/>
            </a:pPr>
            <a:r>
              <a:rPr b="1" lang="en" sz="1200">
                <a:solidFill>
                  <a:srgbClr val="000000"/>
                </a:solidFill>
                <a:latin typeface="Halant"/>
                <a:ea typeface="Halant"/>
                <a:cs typeface="Halant"/>
                <a:sym typeface="Halant"/>
              </a:rPr>
              <a:t>Directions: </a:t>
            </a:r>
            <a:r>
              <a:rPr lang="en" sz="1200">
                <a:solidFill>
                  <a:srgbClr val="000000"/>
                </a:solidFill>
                <a:latin typeface="Halant"/>
                <a:ea typeface="Halant"/>
                <a:cs typeface="Halant"/>
                <a:sym typeface="Halant"/>
              </a:rPr>
              <a:t>After completing the reading, answer the following questions.</a:t>
            </a:r>
            <a:endParaRPr sz="1200">
              <a:solidFill>
                <a:srgbClr val="000000"/>
              </a:solidFill>
              <a:latin typeface="Halant"/>
              <a:ea typeface="Halant"/>
              <a:cs typeface="Halant"/>
              <a:sym typeface="Halant"/>
            </a:endParaRPr>
          </a:p>
        </p:txBody>
      </p:sp>
      <p:graphicFrame>
        <p:nvGraphicFramePr>
          <p:cNvPr id="144" name="Google Shape;144;p28"/>
          <p:cNvGraphicFramePr/>
          <p:nvPr/>
        </p:nvGraphicFramePr>
        <p:xfrm>
          <a:off x="449976" y="1130830"/>
          <a:ext cx="3000000" cy="3000000"/>
        </p:xfrm>
        <a:graphic>
          <a:graphicData uri="http://schemas.openxmlformats.org/drawingml/2006/table">
            <a:tbl>
              <a:tblPr>
                <a:noFill/>
                <a:tableStyleId>{118025C5-4E78-40A1-BC03-F7B608597D81}</a:tableStyleId>
              </a:tblPr>
              <a:tblGrid>
                <a:gridCol w="3466150"/>
                <a:gridCol w="3466150"/>
              </a:tblGrid>
              <a:tr h="412875">
                <a:tc>
                  <a:txBody>
                    <a:bodyPr/>
                    <a:lstStyle/>
                    <a:p>
                      <a:pPr indent="0" lvl="0" marL="0" rtl="0" algn="ctr">
                        <a:lnSpc>
                          <a:spcPct val="100000"/>
                        </a:lnSpc>
                        <a:spcBef>
                          <a:spcPts val="0"/>
                        </a:spcBef>
                        <a:spcAft>
                          <a:spcPts val="0"/>
                        </a:spcAft>
                        <a:buNone/>
                      </a:pPr>
                      <a:r>
                        <a:rPr lang="en" sz="1200">
                          <a:solidFill>
                            <a:srgbClr val="000000"/>
                          </a:solidFill>
                          <a:latin typeface="Inter"/>
                          <a:ea typeface="Inter"/>
                          <a:cs typeface="Inter"/>
                          <a:sym typeface="Inter"/>
                        </a:rPr>
                        <a:t>1. What i</a:t>
                      </a:r>
                      <a:r>
                        <a:rPr lang="en" sz="1200">
                          <a:latin typeface="Inter"/>
                          <a:ea typeface="Inter"/>
                          <a:cs typeface="Inter"/>
                          <a:sym typeface="Inter"/>
                        </a:rPr>
                        <a:t>s the main argument expressed in the source?</a:t>
                      </a:r>
                      <a:endParaRPr sz="1200">
                        <a:latin typeface="Inter"/>
                        <a:ea typeface="Inter"/>
                        <a:cs typeface="Inter"/>
                        <a:sym typeface="Inter"/>
                      </a:endParaRPr>
                    </a:p>
                  </a:txBody>
                  <a:tcPr marT="87275" marB="87275" marR="86050" marL="86050" anchor="ctr">
                    <a:solidFill>
                      <a:srgbClr val="D9D9D9"/>
                    </a:solidFill>
                  </a:tcPr>
                </a:tc>
                <a:tc>
                  <a:txBody>
                    <a:bodyPr/>
                    <a:lstStyle/>
                    <a:p>
                      <a:pPr indent="0" lvl="0" marL="0" rtl="0" algn="ctr">
                        <a:lnSpc>
                          <a:spcPct val="100000"/>
                        </a:lnSpc>
                        <a:spcBef>
                          <a:spcPts val="0"/>
                        </a:spcBef>
                        <a:spcAft>
                          <a:spcPts val="0"/>
                        </a:spcAft>
                        <a:buClr>
                          <a:srgbClr val="000000"/>
                        </a:buClr>
                        <a:buSzPts val="1100"/>
                        <a:buFont typeface="Arial"/>
                        <a:buNone/>
                      </a:pPr>
                      <a:r>
                        <a:rPr lang="en" sz="1200">
                          <a:solidFill>
                            <a:srgbClr val="000000"/>
                          </a:solidFill>
                          <a:latin typeface="Inter"/>
                          <a:ea typeface="Inter"/>
                          <a:cs typeface="Inter"/>
                          <a:sym typeface="Inter"/>
                        </a:rPr>
                        <a:t>2. </a:t>
                      </a:r>
                      <a:r>
                        <a:rPr lang="en" sz="1200">
                          <a:solidFill>
                            <a:schemeClr val="dk1"/>
                          </a:solidFill>
                          <a:latin typeface="Inter"/>
                          <a:ea typeface="Inter"/>
                          <a:cs typeface="Inter"/>
                          <a:sym typeface="Inter"/>
                        </a:rPr>
                        <a:t>Circle the types of impact described in the source.</a:t>
                      </a:r>
                      <a:endParaRPr sz="1200">
                        <a:latin typeface="Inter"/>
                        <a:ea typeface="Inter"/>
                        <a:cs typeface="Inter"/>
                        <a:sym typeface="Inter"/>
                      </a:endParaRPr>
                    </a:p>
                  </a:txBody>
                  <a:tcPr marT="87275" marB="87275" marR="86050" marL="86050" anchor="ctr">
                    <a:solidFill>
                      <a:srgbClr val="D9D9D9"/>
                    </a:solidFill>
                  </a:tcPr>
                </a:tc>
              </a:tr>
              <a:tr h="1059250">
                <a:tc>
                  <a:txBody>
                    <a:bodyPr/>
                    <a:lstStyle/>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Political</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Economic</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Social</a:t>
                      </a:r>
                      <a:endParaRPr b="1" sz="1200">
                        <a:solidFill>
                          <a:srgbClr val="E95C3D"/>
                        </a:solidFill>
                        <a:latin typeface="Inter"/>
                        <a:ea typeface="Inter"/>
                        <a:cs typeface="Inter"/>
                        <a:sym typeface="Inter"/>
                      </a:endParaRPr>
                    </a:p>
                  </a:txBody>
                  <a:tcPr marT="87275" marB="87275" marR="86050" marL="86050" anchor="ctr">
                    <a:lnB cap="flat" cmpd="sng" w="9525">
                      <a:solidFill>
                        <a:srgbClr val="9E9E9E"/>
                      </a:solidFill>
                      <a:prstDash val="solid"/>
                      <a:round/>
                      <a:headEnd len="sm" w="sm" type="none"/>
                      <a:tailEnd len="sm" w="sm" type="none"/>
                    </a:lnB>
                  </a:tcPr>
                </a:tc>
              </a:tr>
              <a:tr h="412875">
                <a:tc>
                  <a:txBody>
                    <a:bodyPr/>
                    <a:lstStyle/>
                    <a:p>
                      <a:pPr indent="0" lvl="0" marL="0" rtl="0" algn="ctr">
                        <a:lnSpc>
                          <a:spcPct val="100000"/>
                        </a:lnSpc>
                        <a:spcBef>
                          <a:spcPts val="0"/>
                        </a:spcBef>
                        <a:spcAft>
                          <a:spcPts val="0"/>
                        </a:spcAft>
                        <a:buNone/>
                      </a:pPr>
                      <a:r>
                        <a:rPr lang="en" sz="1200">
                          <a:latin typeface="Inter"/>
                          <a:ea typeface="Inter"/>
                          <a:cs typeface="Inter"/>
                          <a:sym typeface="Inter"/>
                        </a:rPr>
                        <a:t>3.</a:t>
                      </a:r>
                      <a:r>
                        <a:rPr lang="en" sz="1200">
                          <a:solidFill>
                            <a:schemeClr val="dk1"/>
                          </a:solidFill>
                          <a:latin typeface="Inter"/>
                          <a:ea typeface="Inter"/>
                          <a:cs typeface="Inter"/>
                          <a:sym typeface="Inter"/>
                        </a:rPr>
                        <a:t> What question could you ask to better understand the source?</a:t>
                      </a:r>
                      <a:endParaRPr sz="1200">
                        <a:solidFill>
                          <a:srgbClr val="000000"/>
                        </a:solidFill>
                        <a:latin typeface="Inter"/>
                        <a:ea typeface="Inter"/>
                        <a:cs typeface="Inter"/>
                        <a:sym typeface="Inter"/>
                      </a:endParaRPr>
                    </a:p>
                  </a:txBody>
                  <a:tcPr marT="87275" marB="87275" marR="86050" marL="8605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9D9"/>
                    </a:solidFill>
                  </a:tcPr>
                </a:tc>
                <a:tc>
                  <a:txBody>
                    <a:bodyPr/>
                    <a:lstStyle/>
                    <a:p>
                      <a:pPr indent="0" lvl="0" marL="0" rtl="0" algn="ctr">
                        <a:lnSpc>
                          <a:spcPct val="100000"/>
                        </a:lnSpc>
                        <a:spcBef>
                          <a:spcPts val="0"/>
                        </a:spcBef>
                        <a:spcAft>
                          <a:spcPts val="0"/>
                        </a:spcAft>
                        <a:buNone/>
                      </a:pPr>
                      <a:r>
                        <a:rPr lang="en" sz="1200">
                          <a:latin typeface="Inter"/>
                          <a:ea typeface="Inter"/>
                          <a:cs typeface="Inter"/>
                          <a:sym typeface="Inter"/>
                        </a:rPr>
                        <a:t>4. Say-it-in-Six</a:t>
                      </a:r>
                      <a:endParaRPr sz="1200">
                        <a:solidFill>
                          <a:srgbClr val="000000"/>
                        </a:solidFill>
                        <a:latin typeface="Inter"/>
                        <a:ea typeface="Inter"/>
                        <a:cs typeface="Inter"/>
                        <a:sym typeface="Inter"/>
                      </a:endParaRPr>
                    </a:p>
                  </a:txBody>
                  <a:tcPr marT="87275" marB="87275" marR="86050" marL="8605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9D9"/>
                    </a:solidFill>
                  </a:tcPr>
                </a:tc>
              </a:tr>
              <a:tr h="1111600">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
        <p:nvSpPr>
          <p:cNvPr id="145" name="Google Shape;145;p28"/>
          <p:cNvSpPr txBox="1"/>
          <p:nvPr/>
        </p:nvSpPr>
        <p:spPr>
          <a:xfrm>
            <a:off x="430300" y="4912750"/>
            <a:ext cx="6932400" cy="543900"/>
          </a:xfrm>
          <a:prstGeom prst="rect">
            <a:avLst/>
          </a:prstGeom>
          <a:noFill/>
          <a:ln>
            <a:noFill/>
          </a:ln>
        </p:spPr>
        <p:txBody>
          <a:bodyPr anchorCtr="0" anchor="t" bIns="86450" lIns="86450" spcFirstLastPara="1" rIns="86450" wrap="square" tIns="86450">
            <a:sp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 </a:t>
            </a:r>
            <a:r>
              <a:rPr lang="en" sz="1200">
                <a:solidFill>
                  <a:schemeClr val="dk1"/>
                </a:solidFill>
                <a:latin typeface="Halant"/>
                <a:ea typeface="Halant"/>
                <a:cs typeface="Halant"/>
                <a:sym typeface="Halant"/>
              </a:rPr>
              <a:t>As you move through the inside/outside circle, take notes about each of the sources, especially focusing on the effects of the slave trade.</a:t>
            </a:r>
            <a:endParaRPr sz="1100">
              <a:solidFill>
                <a:srgbClr val="000000"/>
              </a:solidFill>
              <a:latin typeface="Halant"/>
              <a:ea typeface="Halant"/>
              <a:cs typeface="Halant"/>
              <a:sym typeface="Halant"/>
            </a:endParaRPr>
          </a:p>
        </p:txBody>
      </p:sp>
      <p:graphicFrame>
        <p:nvGraphicFramePr>
          <p:cNvPr id="146" name="Google Shape;146;p28"/>
          <p:cNvGraphicFramePr/>
          <p:nvPr/>
        </p:nvGraphicFramePr>
        <p:xfrm>
          <a:off x="449976" y="5550430"/>
          <a:ext cx="3000000" cy="3000000"/>
        </p:xfrm>
        <a:graphic>
          <a:graphicData uri="http://schemas.openxmlformats.org/drawingml/2006/table">
            <a:tbl>
              <a:tblPr>
                <a:noFill/>
                <a:tableStyleId>{118025C5-4E78-40A1-BC03-F7B608597D81}</a:tableStyleId>
              </a:tblPr>
              <a:tblGrid>
                <a:gridCol w="3466150"/>
                <a:gridCol w="3466150"/>
              </a:tblGrid>
              <a:tr h="435650">
                <a:tc>
                  <a:txBody>
                    <a:bodyPr/>
                    <a:lstStyle/>
                    <a:p>
                      <a:pPr indent="0" lvl="0" marL="0" rtl="0" algn="ctr">
                        <a:lnSpc>
                          <a:spcPct val="100000"/>
                        </a:lnSpc>
                        <a:spcBef>
                          <a:spcPts val="0"/>
                        </a:spcBef>
                        <a:spcAft>
                          <a:spcPts val="0"/>
                        </a:spcAft>
                        <a:buNone/>
                      </a:pPr>
                      <a:r>
                        <a:rPr lang="en" sz="1200">
                          <a:latin typeface="Inter"/>
                          <a:ea typeface="Inter"/>
                          <a:cs typeface="Inter"/>
                          <a:sym typeface="Inter"/>
                        </a:rPr>
                        <a:t>Source 1: Depopulation</a:t>
                      </a:r>
                      <a:endParaRPr sz="1200">
                        <a:latin typeface="Inter"/>
                        <a:ea typeface="Inter"/>
                        <a:cs typeface="Inter"/>
                        <a:sym typeface="Inter"/>
                      </a:endParaRPr>
                    </a:p>
                  </a:txBody>
                  <a:tcPr marT="87275" marB="87275" marR="86050" marL="86050" anchor="ctr">
                    <a:solidFill>
                      <a:srgbClr val="D9D9D9"/>
                    </a:solidFill>
                  </a:tcPr>
                </a:tc>
                <a:tc>
                  <a:txBody>
                    <a:bodyPr/>
                    <a:lstStyle/>
                    <a:p>
                      <a:pPr indent="0" lvl="0" marL="0" rtl="0" algn="ctr">
                        <a:lnSpc>
                          <a:spcPct val="100000"/>
                        </a:lnSpc>
                        <a:spcBef>
                          <a:spcPts val="0"/>
                        </a:spcBef>
                        <a:spcAft>
                          <a:spcPts val="0"/>
                        </a:spcAft>
                        <a:buClr>
                          <a:srgbClr val="000000"/>
                        </a:buClr>
                        <a:buSzPts val="1100"/>
                        <a:buFont typeface="Arial"/>
                        <a:buNone/>
                      </a:pPr>
                      <a:r>
                        <a:rPr lang="en" sz="1200">
                          <a:latin typeface="Inter"/>
                          <a:ea typeface="Inter"/>
                          <a:cs typeface="Inter"/>
                          <a:sym typeface="Inter"/>
                        </a:rPr>
                        <a:t>Source 2: Political Fragmentation</a:t>
                      </a:r>
                      <a:endParaRPr sz="1200">
                        <a:latin typeface="Inter"/>
                        <a:ea typeface="Inter"/>
                        <a:cs typeface="Inter"/>
                        <a:sym typeface="Inter"/>
                      </a:endParaRPr>
                    </a:p>
                  </a:txBody>
                  <a:tcPr marT="87275" marB="87275" marR="86050" marL="86050" anchor="ctr">
                    <a:solidFill>
                      <a:srgbClr val="D9D9D9"/>
                    </a:solidFill>
                  </a:tcPr>
                </a:tc>
              </a:tr>
              <a:tr h="1386175">
                <a:tc>
                  <a:txBody>
                    <a:bodyPr/>
                    <a:lstStyle/>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txBody>
                  <a:tcPr marT="87275" marB="87275" marR="86050" marL="86050">
                    <a:lnB cap="flat" cmpd="sng" w="9525">
                      <a:solidFill>
                        <a:srgbClr val="9E9E9E"/>
                      </a:solidFill>
                      <a:prstDash val="solid"/>
                      <a:round/>
                      <a:headEnd len="sm" w="sm" type="none"/>
                      <a:tailEnd len="sm" w="sm" type="none"/>
                    </a:lnB>
                  </a:tcPr>
                </a:tc>
              </a:tr>
              <a:tr h="448025">
                <a:tc>
                  <a:txBody>
                    <a:bodyPr/>
                    <a:lstStyle/>
                    <a:p>
                      <a:pPr indent="0" lvl="0" marL="0" rtl="0" algn="ctr">
                        <a:lnSpc>
                          <a:spcPct val="100000"/>
                        </a:lnSpc>
                        <a:spcBef>
                          <a:spcPts val="0"/>
                        </a:spcBef>
                        <a:spcAft>
                          <a:spcPts val="0"/>
                        </a:spcAft>
                        <a:buNone/>
                      </a:pPr>
                      <a:r>
                        <a:rPr lang="en" sz="1200">
                          <a:latin typeface="Inter"/>
                          <a:ea typeface="Inter"/>
                          <a:cs typeface="Inter"/>
                          <a:sym typeface="Inter"/>
                        </a:rPr>
                        <a:t>Source 3: Military Vulnerability</a:t>
                      </a:r>
                      <a:endParaRPr sz="1200">
                        <a:solidFill>
                          <a:srgbClr val="000000"/>
                        </a:solidFill>
                        <a:latin typeface="Inter"/>
                        <a:ea typeface="Inter"/>
                        <a:cs typeface="Inter"/>
                        <a:sym typeface="Inter"/>
                      </a:endParaRPr>
                    </a:p>
                  </a:txBody>
                  <a:tcPr marT="87275" marB="87275" marR="86050" marL="8605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9D9"/>
                    </a:solidFill>
                  </a:tcPr>
                </a:tc>
                <a:tc>
                  <a:txBody>
                    <a:bodyPr/>
                    <a:lstStyle/>
                    <a:p>
                      <a:pPr indent="0" lvl="0" marL="0" rtl="0" algn="ctr">
                        <a:lnSpc>
                          <a:spcPct val="100000"/>
                        </a:lnSpc>
                        <a:spcBef>
                          <a:spcPts val="0"/>
                        </a:spcBef>
                        <a:spcAft>
                          <a:spcPts val="0"/>
                        </a:spcAft>
                        <a:buNone/>
                      </a:pPr>
                      <a:r>
                        <a:rPr lang="en" sz="1200">
                          <a:latin typeface="Inter"/>
                          <a:ea typeface="Inter"/>
                          <a:cs typeface="Inter"/>
                          <a:sym typeface="Inter"/>
                        </a:rPr>
                        <a:t>Source 4: Marriage &amp; Demographics</a:t>
                      </a:r>
                      <a:endParaRPr sz="1200">
                        <a:solidFill>
                          <a:srgbClr val="000000"/>
                        </a:solidFill>
                        <a:latin typeface="Inter"/>
                        <a:ea typeface="Inter"/>
                        <a:cs typeface="Inter"/>
                        <a:sym typeface="Inter"/>
                      </a:endParaRPr>
                    </a:p>
                  </a:txBody>
                  <a:tcPr marT="87275" marB="87275" marR="86050" marL="8605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9D9"/>
                    </a:solidFill>
                  </a:tcPr>
                </a:tc>
              </a:tr>
              <a:tr h="1206850">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50" name="Shape 150"/>
        <p:cNvGrpSpPr/>
        <p:nvPr/>
      </p:nvGrpSpPr>
      <p:grpSpPr>
        <a:xfrm>
          <a:off x="0" y="0"/>
          <a:ext cx="0" cy="0"/>
          <a:chOff x="0" y="0"/>
          <a:chExt cx="0" cy="0"/>
        </a:xfrm>
      </p:grpSpPr>
      <p:sp>
        <p:nvSpPr>
          <p:cNvPr id="151" name="Google Shape;151;p29"/>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Disciplinary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Quantitative Analysis (Exemplar)</a:t>
            </a:r>
            <a:endParaRPr b="1" sz="2500">
              <a:solidFill>
                <a:schemeClr val="dk1"/>
              </a:solidFill>
              <a:latin typeface="Plus Jakarta Sans"/>
              <a:ea typeface="Plus Jakarta Sans"/>
              <a:cs typeface="Plus Jakarta Sans"/>
              <a:sym typeface="Plus Jakarta Sans"/>
            </a:endParaRPr>
          </a:p>
        </p:txBody>
      </p:sp>
      <p:sp>
        <p:nvSpPr>
          <p:cNvPr id="152" name="Google Shape;152;p2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500">
              <a:solidFill>
                <a:srgbClr val="666666"/>
              </a:solidFill>
              <a:latin typeface="Inter"/>
              <a:ea typeface="Inter"/>
              <a:cs typeface="Inter"/>
              <a:sym typeface="Inter"/>
            </a:endParaRPr>
          </a:p>
        </p:txBody>
      </p:sp>
      <p:pic>
        <p:nvPicPr>
          <p:cNvPr id="153" name="Google Shape;153;p29"/>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54" name="Google Shape;154;p2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55" name="Google Shape;155;p29"/>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156" name="Google Shape;156;p29"/>
          <p:cNvSpPr txBox="1"/>
          <p:nvPr/>
        </p:nvSpPr>
        <p:spPr>
          <a:xfrm>
            <a:off x="1270825" y="1277350"/>
            <a:ext cx="6032700" cy="9198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None/>
            </a:pPr>
            <a:r>
              <a:rPr b="1" lang="en" sz="1200">
                <a:latin typeface="Plus Jakarta Sans"/>
                <a:ea typeface="Plus Jakarta Sans"/>
                <a:cs typeface="Plus Jakarta Sans"/>
                <a:sym typeface="Plus Jakarta Sans"/>
              </a:rPr>
              <a:t>Directions</a:t>
            </a:r>
            <a:r>
              <a:rPr lang="en" sz="1200">
                <a:latin typeface="Plus Jakarta Sans"/>
                <a:ea typeface="Plus Jakarta Sans"/>
                <a:cs typeface="Plus Jakarta Sans"/>
                <a:sym typeface="Plus Jakarta Sans"/>
              </a:rPr>
              <a:t>: First, examine the map closely. Then,  identify the key features that are being displayed. Draw three conclusions about the information presented. Finally, think about what information might be missing from the map and how that could affect your interpretation.</a:t>
            </a:r>
            <a:endParaRPr sz="1200">
              <a:latin typeface="Plus Jakarta Sans"/>
              <a:ea typeface="Plus Jakarta Sans"/>
              <a:cs typeface="Plus Jakarta Sans"/>
              <a:sym typeface="Plus Jakarta Sans"/>
            </a:endParaRPr>
          </a:p>
        </p:txBody>
      </p:sp>
      <p:sp>
        <p:nvSpPr>
          <p:cNvPr id="157" name="Google Shape;157;p29"/>
          <p:cNvSpPr txBox="1"/>
          <p:nvPr/>
        </p:nvSpPr>
        <p:spPr>
          <a:xfrm>
            <a:off x="468975" y="5812600"/>
            <a:ext cx="1961700" cy="2331600"/>
          </a:xfrm>
          <a:prstGeom prst="rect">
            <a:avLst/>
          </a:prstGeom>
          <a:noFill/>
          <a:ln cap="flat" cmpd="sng" w="9525">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a:solidFill>
                  <a:schemeClr val="dk1"/>
                </a:solidFill>
                <a:latin typeface="Inter"/>
                <a:ea typeface="Inter"/>
                <a:cs typeface="Inter"/>
                <a:sym typeface="Inter"/>
              </a:rPr>
              <a:t>Conclusion 1</a:t>
            </a:r>
            <a:endParaRPr>
              <a:solidFill>
                <a:schemeClr val="dk1"/>
              </a:solidFill>
              <a:latin typeface="Inter"/>
              <a:ea typeface="Inter"/>
              <a:cs typeface="Inter"/>
              <a:sym typeface="Inter"/>
            </a:endParaRPr>
          </a:p>
          <a:p>
            <a:pPr indent="0" lvl="0" marL="0" rtl="0" algn="l">
              <a:spcBef>
                <a:spcPts val="0"/>
              </a:spcBef>
              <a:spcAft>
                <a:spcPts val="0"/>
              </a:spcAft>
              <a:buNone/>
            </a:pPr>
            <a:r>
              <a:rPr lang="en" sz="800">
                <a:solidFill>
                  <a:schemeClr val="dk1"/>
                </a:solidFill>
                <a:latin typeface="Inter"/>
                <a:ea typeface="Inter"/>
                <a:cs typeface="Inter"/>
                <a:sym typeface="Inter"/>
              </a:rPr>
              <a:t>Draw one conclusion or inference from the map. </a:t>
            </a:r>
            <a:endParaRPr sz="800">
              <a:solidFill>
                <a:schemeClr val="dk1"/>
              </a:solidFill>
              <a:latin typeface="Inter"/>
              <a:ea typeface="Inter"/>
              <a:cs typeface="Inter"/>
              <a:sym typeface="Inter"/>
            </a:endParaRPr>
          </a:p>
          <a:p>
            <a:pPr indent="0" lvl="0" marL="0" rtl="0" algn="l">
              <a:spcBef>
                <a:spcPts val="0"/>
              </a:spcBef>
              <a:spcAft>
                <a:spcPts val="0"/>
              </a:spcAft>
              <a:buNone/>
            </a:pPr>
            <a:r>
              <a:t/>
            </a:r>
            <a:endParaRPr sz="800">
              <a:solidFill>
                <a:schemeClr val="dk1"/>
              </a:solidFill>
              <a:latin typeface="Inter"/>
              <a:ea typeface="Inter"/>
              <a:cs typeface="Inter"/>
              <a:sym typeface="Inter"/>
            </a:endParaRPr>
          </a:p>
          <a:p>
            <a:pPr indent="0" lvl="0" marL="0" rtl="0" algn="l">
              <a:spcBef>
                <a:spcPts val="0"/>
              </a:spcBef>
              <a:spcAft>
                <a:spcPts val="0"/>
              </a:spcAft>
              <a:buNone/>
            </a:pPr>
            <a:r>
              <a:rPr b="1" lang="en" sz="1300">
                <a:solidFill>
                  <a:srgbClr val="E95C3D"/>
                </a:solidFill>
                <a:latin typeface="Inter"/>
                <a:ea typeface="Inter"/>
                <a:cs typeface="Inter"/>
                <a:sym typeface="Inter"/>
              </a:rPr>
              <a:t>Slave trade routes existed across the entire continent, not just the Atlantic coast, indicating multiple active slave trade systems</a:t>
            </a:r>
            <a:endParaRPr b="1" sz="1300">
              <a:solidFill>
                <a:srgbClr val="E95C3D"/>
              </a:solidFill>
              <a:latin typeface="Inter"/>
              <a:ea typeface="Inter"/>
              <a:cs typeface="Inter"/>
              <a:sym typeface="Inter"/>
            </a:endParaRPr>
          </a:p>
        </p:txBody>
      </p:sp>
      <p:sp>
        <p:nvSpPr>
          <p:cNvPr id="158" name="Google Shape;158;p29"/>
          <p:cNvSpPr txBox="1"/>
          <p:nvPr/>
        </p:nvSpPr>
        <p:spPr>
          <a:xfrm>
            <a:off x="2379038" y="4694150"/>
            <a:ext cx="3136500" cy="432000"/>
          </a:xfrm>
          <a:prstGeom prst="rect">
            <a:avLst/>
          </a:prstGeom>
          <a:noFill/>
          <a:ln cap="flat" cmpd="sng" w="9525">
            <a:solidFill>
              <a:schemeClr val="dk1"/>
            </a:solidFill>
            <a:prstDash val="solid"/>
            <a:round/>
            <a:headEnd len="sm" w="sm" type="none"/>
            <a:tailEnd len="sm" w="sm" type="none"/>
          </a:ln>
        </p:spPr>
        <p:txBody>
          <a:bodyPr anchorCtr="0" anchor="ctr" bIns="119600" lIns="119600" spcFirstLastPara="1" rIns="119600" wrap="square" tIns="119600">
            <a:noAutofit/>
          </a:bodyPr>
          <a:lstStyle/>
          <a:p>
            <a:pPr indent="0" lvl="0" marL="0" rtl="0" algn="ctr">
              <a:spcBef>
                <a:spcPts val="0"/>
              </a:spcBef>
              <a:spcAft>
                <a:spcPts val="0"/>
              </a:spcAft>
              <a:buNone/>
            </a:pPr>
            <a:r>
              <a:rPr b="1" lang="en" sz="2400">
                <a:latin typeface="Plus Jakarta Sans"/>
                <a:ea typeface="Plus Jakarta Sans"/>
                <a:cs typeface="Plus Jakarta Sans"/>
                <a:sym typeface="Plus Jakarta Sans"/>
              </a:rPr>
              <a:t>Conclusions</a:t>
            </a:r>
            <a:endParaRPr b="1" sz="2400">
              <a:latin typeface="Plus Jakarta Sans"/>
              <a:ea typeface="Plus Jakarta Sans"/>
              <a:cs typeface="Plus Jakarta Sans"/>
              <a:sym typeface="Plus Jakarta Sans"/>
            </a:endParaRPr>
          </a:p>
        </p:txBody>
      </p:sp>
      <p:sp>
        <p:nvSpPr>
          <p:cNvPr id="159" name="Google Shape;159;p29"/>
          <p:cNvSpPr txBox="1"/>
          <p:nvPr/>
        </p:nvSpPr>
        <p:spPr>
          <a:xfrm>
            <a:off x="2905350" y="5812600"/>
            <a:ext cx="1961700" cy="2331600"/>
          </a:xfrm>
          <a:prstGeom prst="rect">
            <a:avLst/>
          </a:prstGeom>
          <a:noFill/>
          <a:ln cap="flat" cmpd="sng" w="9525">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Inter"/>
                <a:ea typeface="Inter"/>
                <a:cs typeface="Inter"/>
                <a:sym typeface="Inter"/>
              </a:rPr>
              <a:t>Conclusion 2</a:t>
            </a:r>
            <a:endParaRPr>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800">
                <a:solidFill>
                  <a:schemeClr val="dk1"/>
                </a:solidFill>
                <a:latin typeface="Inter"/>
                <a:ea typeface="Inter"/>
                <a:cs typeface="Inter"/>
                <a:sym typeface="Inter"/>
              </a:rPr>
              <a:t>Draw one conclusion or inference from the map.</a:t>
            </a:r>
            <a:endParaRPr sz="8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8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300">
                <a:solidFill>
                  <a:srgbClr val="E95C3D"/>
                </a:solidFill>
                <a:latin typeface="Inter"/>
                <a:ea typeface="Inter"/>
                <a:cs typeface="Inter"/>
                <a:sym typeface="Inter"/>
              </a:rPr>
              <a:t>Many routes originate from Central and West Africa, suggesting that this region was heavily targeted and experienced major population loss.</a:t>
            </a:r>
            <a:endParaRPr b="1" sz="1300">
              <a:solidFill>
                <a:srgbClr val="E95C3D"/>
              </a:solidFill>
              <a:latin typeface="Inter"/>
              <a:ea typeface="Inter"/>
              <a:cs typeface="Inter"/>
              <a:sym typeface="Inter"/>
            </a:endParaRPr>
          </a:p>
          <a:p>
            <a:pPr indent="0" lvl="0" marL="0" rtl="0" algn="l">
              <a:spcBef>
                <a:spcPts val="1200"/>
              </a:spcBef>
              <a:spcAft>
                <a:spcPts val="0"/>
              </a:spcAft>
              <a:buClr>
                <a:schemeClr val="dk1"/>
              </a:buClr>
              <a:buSzPts val="1100"/>
              <a:buFont typeface="Arial"/>
              <a:buNone/>
            </a:pPr>
            <a:r>
              <a:rPr lang="en" sz="800">
                <a:solidFill>
                  <a:schemeClr val="dk1"/>
                </a:solidFill>
                <a:latin typeface="Inter"/>
                <a:ea typeface="Inter"/>
                <a:cs typeface="Inter"/>
                <a:sym typeface="Inter"/>
              </a:rPr>
              <a:t> </a:t>
            </a:r>
            <a:endParaRPr b="1" sz="1800">
              <a:solidFill>
                <a:schemeClr val="dk1"/>
              </a:solidFill>
              <a:latin typeface="Inter"/>
              <a:ea typeface="Inter"/>
              <a:cs typeface="Inter"/>
              <a:sym typeface="Inter"/>
            </a:endParaRPr>
          </a:p>
        </p:txBody>
      </p:sp>
      <p:sp>
        <p:nvSpPr>
          <p:cNvPr id="160" name="Google Shape;160;p29"/>
          <p:cNvSpPr txBox="1"/>
          <p:nvPr/>
        </p:nvSpPr>
        <p:spPr>
          <a:xfrm>
            <a:off x="5341750" y="5812601"/>
            <a:ext cx="1961700" cy="2331600"/>
          </a:xfrm>
          <a:prstGeom prst="rect">
            <a:avLst/>
          </a:prstGeom>
          <a:noFill/>
          <a:ln cap="flat" cmpd="sng" w="9525">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Inter"/>
                <a:ea typeface="Inter"/>
                <a:cs typeface="Inter"/>
                <a:sym typeface="Inter"/>
              </a:rPr>
              <a:t>Conclusion 3</a:t>
            </a:r>
            <a:endParaRPr>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800">
                <a:solidFill>
                  <a:schemeClr val="dk1"/>
                </a:solidFill>
                <a:latin typeface="Inter"/>
                <a:ea typeface="Inter"/>
                <a:cs typeface="Inter"/>
                <a:sym typeface="Inter"/>
              </a:rPr>
              <a:t>Draw one conclusion or inference from the map. </a:t>
            </a:r>
            <a:endParaRPr sz="8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8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300">
                <a:solidFill>
                  <a:srgbClr val="E95C3D"/>
                </a:solidFill>
                <a:latin typeface="Inter"/>
                <a:ea typeface="Inter"/>
                <a:cs typeface="Inter"/>
                <a:sym typeface="Inter"/>
              </a:rPr>
              <a:t>Coastal cities and inland trade hubs were deeply integrated into global trade networks, connecting Africa to Europe, the Middle East, and Asia.</a:t>
            </a:r>
            <a:endParaRPr b="1" sz="1300">
              <a:solidFill>
                <a:srgbClr val="E95C3D"/>
              </a:solidFill>
              <a:latin typeface="Inter"/>
              <a:ea typeface="Inter"/>
              <a:cs typeface="Inter"/>
              <a:sym typeface="Inter"/>
            </a:endParaRPr>
          </a:p>
        </p:txBody>
      </p:sp>
      <p:sp>
        <p:nvSpPr>
          <p:cNvPr id="161" name="Google Shape;161;p29"/>
          <p:cNvSpPr/>
          <p:nvPr/>
        </p:nvSpPr>
        <p:spPr>
          <a:xfrm rot="-5400000">
            <a:off x="3595113" y="2860125"/>
            <a:ext cx="582000" cy="5218500"/>
          </a:xfrm>
          <a:prstGeom prst="rightBrace">
            <a:avLst>
              <a:gd fmla="val 50000" name="adj1"/>
              <a:gd fmla="val 50000" name="adj2"/>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162" name="Google Shape;162;p29"/>
          <p:cNvPicPr preferRelativeResize="0"/>
          <p:nvPr/>
        </p:nvPicPr>
        <p:blipFill>
          <a:blip r:embed="rId5">
            <a:alphaModFix/>
          </a:blip>
          <a:stretch>
            <a:fillRect/>
          </a:stretch>
        </p:blipFill>
        <p:spPr>
          <a:xfrm>
            <a:off x="249075" y="1241800"/>
            <a:ext cx="990900" cy="990900"/>
          </a:xfrm>
          <a:prstGeom prst="rect">
            <a:avLst/>
          </a:prstGeom>
          <a:noFill/>
          <a:ln>
            <a:noFill/>
          </a:ln>
        </p:spPr>
      </p:pic>
      <p:sp>
        <p:nvSpPr>
          <p:cNvPr id="163" name="Google Shape;163;p29"/>
          <p:cNvSpPr txBox="1"/>
          <p:nvPr/>
        </p:nvSpPr>
        <p:spPr>
          <a:xfrm>
            <a:off x="368596" y="8350788"/>
            <a:ext cx="7157400" cy="9909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200">
                <a:latin typeface="Inter"/>
                <a:ea typeface="Inter"/>
                <a:cs typeface="Inter"/>
                <a:sym typeface="Inter"/>
              </a:rPr>
              <a:t>What is missing from the map and how that might limit the reliability of the conclusions?</a:t>
            </a:r>
            <a:endParaRPr sz="1200">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The map does not show timelines or the number of people trafficked on each route. It also doesn’t include information about the African societies involved—whether they resisted, participated, or were victims—which limits our understanding of agency and local impact.</a:t>
            </a:r>
            <a:endParaRPr b="1" sz="1200">
              <a:solidFill>
                <a:srgbClr val="E95C3D"/>
              </a:solidFill>
              <a:latin typeface="Inter"/>
              <a:ea typeface="Inter"/>
              <a:cs typeface="Inter"/>
              <a:sym typeface="Inter"/>
            </a:endParaRPr>
          </a:p>
          <a:p>
            <a:pPr indent="0" lvl="0" marL="0" rtl="0" algn="ctr">
              <a:spcBef>
                <a:spcPts val="1200"/>
              </a:spcBef>
              <a:spcAft>
                <a:spcPts val="0"/>
              </a:spcAft>
              <a:buNone/>
            </a:pPr>
            <a:r>
              <a:t/>
            </a:r>
            <a:endParaRPr sz="1200">
              <a:latin typeface="Inter"/>
              <a:ea typeface="Inter"/>
              <a:cs typeface="Inter"/>
              <a:sym typeface="Inter"/>
            </a:endParaRPr>
          </a:p>
        </p:txBody>
      </p:sp>
      <p:sp>
        <p:nvSpPr>
          <p:cNvPr id="164" name="Google Shape;164;p29"/>
          <p:cNvSpPr txBox="1"/>
          <p:nvPr/>
        </p:nvSpPr>
        <p:spPr>
          <a:xfrm>
            <a:off x="469050" y="2314500"/>
            <a:ext cx="6834300" cy="9909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latin typeface="Inter"/>
                <a:ea typeface="Inter"/>
                <a:cs typeface="Inter"/>
                <a:sym typeface="Inter"/>
              </a:rPr>
              <a:t>What issue or information is the map addressing?</a:t>
            </a:r>
            <a:endParaRPr sz="1300">
              <a:latin typeface="Inter"/>
              <a:ea typeface="Inter"/>
              <a:cs typeface="Inter"/>
              <a:sym typeface="Inter"/>
            </a:endParaRPr>
          </a:p>
          <a:p>
            <a:pPr indent="0" lvl="0" marL="0" rtl="0" algn="ctr">
              <a:spcBef>
                <a:spcPts val="0"/>
              </a:spcBef>
              <a:spcAft>
                <a:spcPts val="0"/>
              </a:spcAft>
              <a:buNone/>
            </a:pPr>
            <a:r>
              <a:rPr b="1" lang="en" sz="1300">
                <a:solidFill>
                  <a:srgbClr val="E95C3D"/>
                </a:solidFill>
                <a:latin typeface="Inter"/>
                <a:ea typeface="Inter"/>
                <a:cs typeface="Inter"/>
                <a:sym typeface="Inter"/>
              </a:rPr>
              <a:t>The Slave Trade in Africa</a:t>
            </a:r>
            <a:endParaRPr b="1" sz="1300">
              <a:solidFill>
                <a:srgbClr val="E95C3D"/>
              </a:solidFill>
              <a:latin typeface="Inter"/>
              <a:ea typeface="Inter"/>
              <a:cs typeface="Inter"/>
              <a:sym typeface="Inter"/>
            </a:endParaRPr>
          </a:p>
        </p:txBody>
      </p:sp>
      <p:sp>
        <p:nvSpPr>
          <p:cNvPr id="165" name="Google Shape;165;p29"/>
          <p:cNvSpPr txBox="1"/>
          <p:nvPr/>
        </p:nvSpPr>
        <p:spPr>
          <a:xfrm>
            <a:off x="469175" y="3574725"/>
            <a:ext cx="6834300" cy="9909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latin typeface="Inter"/>
                <a:ea typeface="Inter"/>
                <a:cs typeface="Inter"/>
                <a:sym typeface="Inter"/>
              </a:rPr>
              <a:t>List the </a:t>
            </a:r>
            <a:r>
              <a:rPr lang="en" sz="1300">
                <a:latin typeface="Inter"/>
                <a:ea typeface="Inter"/>
                <a:cs typeface="Inter"/>
                <a:sym typeface="Inter"/>
              </a:rPr>
              <a:t>key features shown on the map.</a:t>
            </a:r>
            <a:endParaRPr sz="1300">
              <a:latin typeface="Inter"/>
              <a:ea typeface="Inter"/>
              <a:cs typeface="Inter"/>
              <a:sym typeface="Inter"/>
            </a:endParaRPr>
          </a:p>
          <a:p>
            <a:pPr indent="0" lvl="0" marL="0" rtl="0" algn="ctr">
              <a:spcBef>
                <a:spcPts val="0"/>
              </a:spcBef>
              <a:spcAft>
                <a:spcPts val="0"/>
              </a:spcAft>
              <a:buNone/>
            </a:pPr>
            <a:r>
              <a:rPr b="1" lang="en" sz="1300">
                <a:solidFill>
                  <a:srgbClr val="E95C3D"/>
                </a:solidFill>
                <a:latin typeface="Inter"/>
                <a:ea typeface="Inter"/>
                <a:cs typeface="Inter"/>
                <a:sym typeface="Inter"/>
              </a:rPr>
              <a:t>Shaded regions indicating areas of slave raiding or trading; Lines showing slave trade routes across the continent; Labels of major ports, cities, and regions involved in slave trade</a:t>
            </a:r>
            <a:endParaRPr b="1" sz="1300">
              <a:solidFill>
                <a:srgbClr val="E95C3D"/>
              </a:solidFill>
              <a:latin typeface="Inter"/>
              <a:ea typeface="Inter"/>
              <a:cs typeface="Inter"/>
              <a:sym typeface="Inter"/>
            </a:endParaRPr>
          </a:p>
        </p:txBody>
      </p:sp>
      <p:sp>
        <p:nvSpPr>
          <p:cNvPr id="166" name="Google Shape;166;p29"/>
          <p:cNvSpPr txBox="1"/>
          <p:nvPr/>
        </p:nvSpPr>
        <p:spPr>
          <a:xfrm>
            <a:off x="338625" y="10044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70" name="Shape 170"/>
        <p:cNvGrpSpPr/>
        <p:nvPr/>
      </p:nvGrpSpPr>
      <p:grpSpPr>
        <a:xfrm>
          <a:off x="0" y="0"/>
          <a:ext cx="0" cy="0"/>
          <a:chOff x="0" y="0"/>
          <a:chExt cx="0" cy="0"/>
        </a:xfrm>
      </p:grpSpPr>
      <p:sp>
        <p:nvSpPr>
          <p:cNvPr id="171" name="Google Shape;171;p30"/>
          <p:cNvSpPr txBox="1"/>
          <p:nvPr/>
        </p:nvSpPr>
        <p:spPr>
          <a:xfrm>
            <a:off x="0" y="0"/>
            <a:ext cx="7772400" cy="669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Halant"/>
                <a:ea typeface="Halant"/>
                <a:cs typeface="Halant"/>
                <a:sym typeface="Halant"/>
              </a:rPr>
              <a:t>Causation</a:t>
            </a:r>
            <a:endParaRPr sz="1400">
              <a:solidFill>
                <a:schemeClr val="dk1"/>
              </a:solidFill>
              <a:latin typeface="Halant"/>
              <a:ea typeface="Halant"/>
              <a:cs typeface="Halant"/>
              <a:sym typeface="Halant"/>
            </a:endParaRPr>
          </a:p>
          <a:p>
            <a:pPr indent="0" lvl="0" marL="0" rtl="0" algn="ctr">
              <a:spcBef>
                <a:spcPts val="0"/>
              </a:spcBef>
              <a:spcAft>
                <a:spcPts val="0"/>
              </a:spcAft>
              <a:buNone/>
            </a:pPr>
            <a:r>
              <a:rPr lang="en" sz="1600">
                <a:solidFill>
                  <a:schemeClr val="dk1"/>
                </a:solidFill>
                <a:latin typeface="Plus Jakarta Sans"/>
                <a:ea typeface="Plus Jakarta Sans"/>
                <a:cs typeface="Plus Jakarta Sans"/>
                <a:sym typeface="Plus Jakarta Sans"/>
              </a:rPr>
              <a:t>Reading Questions &amp; Inside/Outside Circle (Exemplar)</a:t>
            </a:r>
            <a:endParaRPr sz="1600">
              <a:solidFill>
                <a:schemeClr val="dk1"/>
              </a:solidFill>
              <a:latin typeface="Plus Jakarta Sans"/>
              <a:ea typeface="Plus Jakarta Sans"/>
              <a:cs typeface="Plus Jakarta Sans"/>
              <a:sym typeface="Plus Jakarta Sans"/>
            </a:endParaRPr>
          </a:p>
        </p:txBody>
      </p:sp>
      <p:sp>
        <p:nvSpPr>
          <p:cNvPr id="172" name="Google Shape;172;p30"/>
          <p:cNvSpPr txBox="1"/>
          <p:nvPr/>
        </p:nvSpPr>
        <p:spPr>
          <a:xfrm>
            <a:off x="5542353" y="96369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73" name="Google Shape;173;p30"/>
          <p:cNvPicPr preferRelativeResize="0"/>
          <p:nvPr/>
        </p:nvPicPr>
        <p:blipFill>
          <a:blip r:embed="rId3">
            <a:alphaModFix/>
          </a:blip>
          <a:stretch>
            <a:fillRect/>
          </a:stretch>
        </p:blipFill>
        <p:spPr>
          <a:xfrm>
            <a:off x="390131" y="9513171"/>
            <a:ext cx="425136" cy="425136"/>
          </a:xfrm>
          <a:prstGeom prst="rect">
            <a:avLst/>
          </a:prstGeom>
          <a:noFill/>
          <a:ln>
            <a:noFill/>
          </a:ln>
        </p:spPr>
      </p:pic>
      <p:sp>
        <p:nvSpPr>
          <p:cNvPr id="174" name="Google Shape;174;p30"/>
          <p:cNvSpPr txBox="1"/>
          <p:nvPr/>
        </p:nvSpPr>
        <p:spPr>
          <a:xfrm>
            <a:off x="2974875" y="96369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75" name="Google Shape;175;p30"/>
          <p:cNvPicPr preferRelativeResize="0"/>
          <p:nvPr/>
        </p:nvPicPr>
        <p:blipFill>
          <a:blip r:embed="rId4">
            <a:alphaModFix/>
          </a:blip>
          <a:stretch>
            <a:fillRect/>
          </a:stretch>
        </p:blipFill>
        <p:spPr>
          <a:xfrm>
            <a:off x="216272" y="154797"/>
            <a:ext cx="1041739" cy="431978"/>
          </a:xfrm>
          <a:prstGeom prst="rect">
            <a:avLst/>
          </a:prstGeom>
          <a:noFill/>
          <a:ln>
            <a:noFill/>
          </a:ln>
        </p:spPr>
      </p:pic>
      <p:sp>
        <p:nvSpPr>
          <p:cNvPr id="176" name="Google Shape;176;p30"/>
          <p:cNvSpPr txBox="1"/>
          <p:nvPr/>
        </p:nvSpPr>
        <p:spPr>
          <a:xfrm>
            <a:off x="430306" y="721739"/>
            <a:ext cx="6454500" cy="359400"/>
          </a:xfrm>
          <a:prstGeom prst="rect">
            <a:avLst/>
          </a:prstGeom>
          <a:noFill/>
          <a:ln>
            <a:noFill/>
          </a:ln>
        </p:spPr>
        <p:txBody>
          <a:bodyPr anchorCtr="0" anchor="t" bIns="86450" lIns="86450" spcFirstLastPara="1" rIns="86450" wrap="square" tIns="86450">
            <a:spAutoFit/>
          </a:bodyPr>
          <a:lstStyle/>
          <a:p>
            <a:pPr indent="0" lvl="0" marL="0" rtl="0" algn="l">
              <a:spcBef>
                <a:spcPts val="0"/>
              </a:spcBef>
              <a:spcAft>
                <a:spcPts val="0"/>
              </a:spcAft>
              <a:buNone/>
            </a:pPr>
            <a:r>
              <a:rPr b="1" lang="en" sz="1200">
                <a:solidFill>
                  <a:srgbClr val="000000"/>
                </a:solidFill>
                <a:latin typeface="Halant"/>
                <a:ea typeface="Halant"/>
                <a:cs typeface="Halant"/>
                <a:sym typeface="Halant"/>
              </a:rPr>
              <a:t>Directions: </a:t>
            </a:r>
            <a:r>
              <a:rPr lang="en" sz="1200">
                <a:solidFill>
                  <a:srgbClr val="000000"/>
                </a:solidFill>
                <a:latin typeface="Halant"/>
                <a:ea typeface="Halant"/>
                <a:cs typeface="Halant"/>
                <a:sym typeface="Halant"/>
              </a:rPr>
              <a:t>After completing the reading, answer the following questions.</a:t>
            </a:r>
            <a:endParaRPr sz="1200">
              <a:solidFill>
                <a:srgbClr val="000000"/>
              </a:solidFill>
              <a:latin typeface="Halant"/>
              <a:ea typeface="Halant"/>
              <a:cs typeface="Halant"/>
              <a:sym typeface="Halant"/>
            </a:endParaRPr>
          </a:p>
        </p:txBody>
      </p:sp>
      <p:graphicFrame>
        <p:nvGraphicFramePr>
          <p:cNvPr id="177" name="Google Shape;177;p30"/>
          <p:cNvGraphicFramePr/>
          <p:nvPr/>
        </p:nvGraphicFramePr>
        <p:xfrm>
          <a:off x="449976" y="1130830"/>
          <a:ext cx="3000000" cy="3000000"/>
        </p:xfrm>
        <a:graphic>
          <a:graphicData uri="http://schemas.openxmlformats.org/drawingml/2006/table">
            <a:tbl>
              <a:tblPr>
                <a:noFill/>
                <a:tableStyleId>{118025C5-4E78-40A1-BC03-F7B608597D81}</a:tableStyleId>
              </a:tblPr>
              <a:tblGrid>
                <a:gridCol w="3466150"/>
                <a:gridCol w="3466150"/>
              </a:tblGrid>
              <a:tr h="412875">
                <a:tc>
                  <a:txBody>
                    <a:bodyPr/>
                    <a:lstStyle/>
                    <a:p>
                      <a:pPr indent="0" lvl="0" marL="0" rtl="0" algn="ctr">
                        <a:lnSpc>
                          <a:spcPct val="100000"/>
                        </a:lnSpc>
                        <a:spcBef>
                          <a:spcPts val="0"/>
                        </a:spcBef>
                        <a:spcAft>
                          <a:spcPts val="0"/>
                        </a:spcAft>
                        <a:buNone/>
                      </a:pPr>
                      <a:r>
                        <a:rPr lang="en" sz="1200">
                          <a:solidFill>
                            <a:srgbClr val="000000"/>
                          </a:solidFill>
                          <a:latin typeface="Inter"/>
                          <a:ea typeface="Inter"/>
                          <a:cs typeface="Inter"/>
                          <a:sym typeface="Inter"/>
                        </a:rPr>
                        <a:t>1. What i</a:t>
                      </a:r>
                      <a:r>
                        <a:rPr lang="en" sz="1200">
                          <a:latin typeface="Inter"/>
                          <a:ea typeface="Inter"/>
                          <a:cs typeface="Inter"/>
                          <a:sym typeface="Inter"/>
                        </a:rPr>
                        <a:t>s the main argument expressed in the source?</a:t>
                      </a:r>
                      <a:endParaRPr sz="1200">
                        <a:latin typeface="Inter"/>
                        <a:ea typeface="Inter"/>
                        <a:cs typeface="Inter"/>
                        <a:sym typeface="Inter"/>
                      </a:endParaRPr>
                    </a:p>
                  </a:txBody>
                  <a:tcPr marT="87275" marB="87275" marR="86050" marL="86050" anchor="ctr">
                    <a:solidFill>
                      <a:srgbClr val="D9D9D9"/>
                    </a:solidFill>
                  </a:tcPr>
                </a:tc>
                <a:tc>
                  <a:txBody>
                    <a:bodyPr/>
                    <a:lstStyle/>
                    <a:p>
                      <a:pPr indent="0" lvl="0" marL="0" rtl="0" algn="ctr">
                        <a:lnSpc>
                          <a:spcPct val="100000"/>
                        </a:lnSpc>
                        <a:spcBef>
                          <a:spcPts val="0"/>
                        </a:spcBef>
                        <a:spcAft>
                          <a:spcPts val="0"/>
                        </a:spcAft>
                        <a:buClr>
                          <a:srgbClr val="000000"/>
                        </a:buClr>
                        <a:buSzPts val="1100"/>
                        <a:buFont typeface="Arial"/>
                        <a:buNone/>
                      </a:pPr>
                      <a:r>
                        <a:rPr lang="en" sz="1200">
                          <a:solidFill>
                            <a:srgbClr val="000000"/>
                          </a:solidFill>
                          <a:latin typeface="Inter"/>
                          <a:ea typeface="Inter"/>
                          <a:cs typeface="Inter"/>
                          <a:sym typeface="Inter"/>
                        </a:rPr>
                        <a:t>2. </a:t>
                      </a:r>
                      <a:r>
                        <a:rPr lang="en" sz="1200">
                          <a:solidFill>
                            <a:schemeClr val="dk1"/>
                          </a:solidFill>
                          <a:latin typeface="Inter"/>
                          <a:ea typeface="Inter"/>
                          <a:cs typeface="Inter"/>
                          <a:sym typeface="Inter"/>
                        </a:rPr>
                        <a:t>Circle the types of impact described in the source.</a:t>
                      </a:r>
                      <a:endParaRPr sz="1200">
                        <a:latin typeface="Inter"/>
                        <a:ea typeface="Inter"/>
                        <a:cs typeface="Inter"/>
                        <a:sym typeface="Inter"/>
                      </a:endParaRPr>
                    </a:p>
                  </a:txBody>
                  <a:tcPr marT="87275" marB="87275" marR="86050" marL="86050" anchor="ctr">
                    <a:solidFill>
                      <a:srgbClr val="D9D9D9"/>
                    </a:solidFill>
                  </a:tcPr>
                </a:tc>
              </a:tr>
              <a:tr h="1059250">
                <a:tc>
                  <a:txBody>
                    <a:bodyPr/>
                    <a:lstStyle/>
                    <a:p>
                      <a:pPr indent="0" lvl="0" marL="0" rtl="0" algn="l">
                        <a:lnSpc>
                          <a:spcPct val="100000"/>
                        </a:lnSpc>
                        <a:spcBef>
                          <a:spcPts val="0"/>
                        </a:spcBef>
                        <a:spcAft>
                          <a:spcPts val="0"/>
                        </a:spcAft>
                        <a:buNone/>
                      </a:pPr>
                      <a:r>
                        <a:rPr b="1" lang="en" sz="1200">
                          <a:solidFill>
                            <a:srgbClr val="E95C3D"/>
                          </a:solidFill>
                          <a:latin typeface="Inter"/>
                          <a:ea typeface="Inter"/>
                          <a:cs typeface="Inter"/>
                          <a:sym typeface="Inter"/>
                        </a:rPr>
                        <a:t>Patrick Manning argues that contrary to earlier claims, the transatlantic slave trade caused significant demographic decline and social transformation in Africa.</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Political</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Economic</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Social</a:t>
                      </a:r>
                      <a:endParaRPr b="1" sz="1200">
                        <a:solidFill>
                          <a:srgbClr val="E95C3D"/>
                        </a:solidFill>
                        <a:latin typeface="Inter"/>
                        <a:ea typeface="Inter"/>
                        <a:cs typeface="Inter"/>
                        <a:sym typeface="Inter"/>
                      </a:endParaRPr>
                    </a:p>
                  </a:txBody>
                  <a:tcPr marT="87275" marB="87275" marR="86050" marL="86050" anchor="ctr">
                    <a:lnB cap="flat" cmpd="sng" w="9525">
                      <a:solidFill>
                        <a:srgbClr val="9E9E9E"/>
                      </a:solidFill>
                      <a:prstDash val="solid"/>
                      <a:round/>
                      <a:headEnd len="sm" w="sm" type="none"/>
                      <a:tailEnd len="sm" w="sm" type="none"/>
                    </a:lnB>
                  </a:tcPr>
                </a:tc>
              </a:tr>
              <a:tr h="412875">
                <a:tc>
                  <a:txBody>
                    <a:bodyPr/>
                    <a:lstStyle/>
                    <a:p>
                      <a:pPr indent="0" lvl="0" marL="0" rtl="0" algn="ctr">
                        <a:lnSpc>
                          <a:spcPct val="100000"/>
                        </a:lnSpc>
                        <a:spcBef>
                          <a:spcPts val="0"/>
                        </a:spcBef>
                        <a:spcAft>
                          <a:spcPts val="0"/>
                        </a:spcAft>
                        <a:buNone/>
                      </a:pPr>
                      <a:r>
                        <a:rPr lang="en" sz="1200">
                          <a:latin typeface="Inter"/>
                          <a:ea typeface="Inter"/>
                          <a:cs typeface="Inter"/>
                          <a:sym typeface="Inter"/>
                        </a:rPr>
                        <a:t>3.</a:t>
                      </a:r>
                      <a:r>
                        <a:rPr lang="en" sz="1200">
                          <a:solidFill>
                            <a:schemeClr val="dk1"/>
                          </a:solidFill>
                          <a:latin typeface="Inter"/>
                          <a:ea typeface="Inter"/>
                          <a:cs typeface="Inter"/>
                          <a:sym typeface="Inter"/>
                        </a:rPr>
                        <a:t> What question could you ask to better understand the source?</a:t>
                      </a:r>
                      <a:endParaRPr sz="1200">
                        <a:solidFill>
                          <a:srgbClr val="000000"/>
                        </a:solidFill>
                        <a:latin typeface="Inter"/>
                        <a:ea typeface="Inter"/>
                        <a:cs typeface="Inter"/>
                        <a:sym typeface="Inter"/>
                      </a:endParaRPr>
                    </a:p>
                  </a:txBody>
                  <a:tcPr marT="87275" marB="87275" marR="86050" marL="8605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9D9"/>
                    </a:solidFill>
                  </a:tcPr>
                </a:tc>
                <a:tc>
                  <a:txBody>
                    <a:bodyPr/>
                    <a:lstStyle/>
                    <a:p>
                      <a:pPr indent="0" lvl="0" marL="0" rtl="0" algn="ctr">
                        <a:lnSpc>
                          <a:spcPct val="100000"/>
                        </a:lnSpc>
                        <a:spcBef>
                          <a:spcPts val="0"/>
                        </a:spcBef>
                        <a:spcAft>
                          <a:spcPts val="0"/>
                        </a:spcAft>
                        <a:buNone/>
                      </a:pPr>
                      <a:r>
                        <a:rPr lang="en" sz="1200">
                          <a:latin typeface="Inter"/>
                          <a:ea typeface="Inter"/>
                          <a:cs typeface="Inter"/>
                          <a:sym typeface="Inter"/>
                        </a:rPr>
                        <a:t>4. Say-it-in-Six</a:t>
                      </a:r>
                      <a:endParaRPr sz="1200">
                        <a:solidFill>
                          <a:srgbClr val="000000"/>
                        </a:solidFill>
                        <a:latin typeface="Inter"/>
                        <a:ea typeface="Inter"/>
                        <a:cs typeface="Inter"/>
                        <a:sym typeface="Inter"/>
                      </a:endParaRPr>
                    </a:p>
                  </a:txBody>
                  <a:tcPr marT="87275" marB="87275" marR="86050" marL="8605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9D9"/>
                    </a:solidFill>
                  </a:tcPr>
                </a:tc>
              </a:tr>
              <a:tr h="1111600">
                <a:tc>
                  <a:txBody>
                    <a:bodyPr/>
                    <a:lstStyle/>
                    <a:p>
                      <a:pPr indent="0" lvl="0" marL="0" rtl="0" algn="l">
                        <a:lnSpc>
                          <a:spcPct val="100000"/>
                        </a:lnSpc>
                        <a:spcBef>
                          <a:spcPts val="0"/>
                        </a:spcBef>
                        <a:spcAft>
                          <a:spcPts val="0"/>
                        </a:spcAft>
                        <a:buNone/>
                      </a:pPr>
                      <a:r>
                        <a:rPr b="1" lang="en" sz="1200">
                          <a:solidFill>
                            <a:srgbClr val="E95C3D"/>
                          </a:solidFill>
                          <a:latin typeface="Inter"/>
                          <a:ea typeface="Inter"/>
                          <a:cs typeface="Inter"/>
                          <a:sym typeface="Inter"/>
                        </a:rPr>
                        <a:t>What evidence or data does Manning use in his demographic model to measure population decline?</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lnSpc>
                          <a:spcPct val="100000"/>
                        </a:lnSpc>
                        <a:spcBef>
                          <a:spcPts val="1200"/>
                        </a:spcBef>
                        <a:spcAft>
                          <a:spcPts val="1200"/>
                        </a:spcAft>
                        <a:buNone/>
                      </a:pPr>
                      <a:r>
                        <a:rPr b="1" lang="en" sz="1200">
                          <a:solidFill>
                            <a:srgbClr val="E95C3D"/>
                          </a:solidFill>
                          <a:latin typeface="Inter"/>
                          <a:ea typeface="Inter"/>
                          <a:cs typeface="Inter"/>
                          <a:sym typeface="Inter"/>
                        </a:rPr>
                        <a:t>Slave trade reshaped Africa’s population structure.</a:t>
                      </a:r>
                      <a:endParaRPr b="1" sz="1200">
                        <a:solidFill>
                          <a:srgbClr val="E95C3D"/>
                        </a:solidFill>
                        <a:latin typeface="Inter"/>
                        <a:ea typeface="Inter"/>
                        <a:cs typeface="Inter"/>
                        <a:sym typeface="Inter"/>
                      </a:endParaRPr>
                    </a:p>
                  </a:txBody>
                  <a:tcPr marT="87275" marB="87275" marR="86050" marL="86050">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
        <p:nvSpPr>
          <p:cNvPr id="178" name="Google Shape;178;p30"/>
          <p:cNvSpPr txBox="1"/>
          <p:nvPr/>
        </p:nvSpPr>
        <p:spPr>
          <a:xfrm>
            <a:off x="430300" y="4760350"/>
            <a:ext cx="6932400" cy="543900"/>
          </a:xfrm>
          <a:prstGeom prst="rect">
            <a:avLst/>
          </a:prstGeom>
          <a:noFill/>
          <a:ln>
            <a:noFill/>
          </a:ln>
        </p:spPr>
        <p:txBody>
          <a:bodyPr anchorCtr="0" anchor="t" bIns="86450" lIns="86450" spcFirstLastPara="1" rIns="86450" wrap="square" tIns="86450">
            <a:sp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 </a:t>
            </a:r>
            <a:r>
              <a:rPr lang="en" sz="1200">
                <a:solidFill>
                  <a:schemeClr val="dk1"/>
                </a:solidFill>
                <a:latin typeface="Halant"/>
                <a:ea typeface="Halant"/>
                <a:cs typeface="Halant"/>
                <a:sym typeface="Halant"/>
              </a:rPr>
              <a:t>As you move through the inside/outside circle, take notes about each of the sources, especially focusing on the effects of the slave trade.</a:t>
            </a:r>
            <a:endParaRPr sz="1100">
              <a:solidFill>
                <a:srgbClr val="000000"/>
              </a:solidFill>
              <a:latin typeface="Halant"/>
              <a:ea typeface="Halant"/>
              <a:cs typeface="Halant"/>
              <a:sym typeface="Halant"/>
            </a:endParaRPr>
          </a:p>
        </p:txBody>
      </p:sp>
      <p:graphicFrame>
        <p:nvGraphicFramePr>
          <p:cNvPr id="179" name="Google Shape;179;p30"/>
          <p:cNvGraphicFramePr/>
          <p:nvPr/>
        </p:nvGraphicFramePr>
        <p:xfrm>
          <a:off x="449976" y="5321830"/>
          <a:ext cx="3000000" cy="3000000"/>
        </p:xfrm>
        <a:graphic>
          <a:graphicData uri="http://schemas.openxmlformats.org/drawingml/2006/table">
            <a:tbl>
              <a:tblPr>
                <a:noFill/>
                <a:tableStyleId>{118025C5-4E78-40A1-BC03-F7B608597D81}</a:tableStyleId>
              </a:tblPr>
              <a:tblGrid>
                <a:gridCol w="3466150"/>
                <a:gridCol w="3466150"/>
              </a:tblGrid>
              <a:tr h="435650">
                <a:tc>
                  <a:txBody>
                    <a:bodyPr/>
                    <a:lstStyle/>
                    <a:p>
                      <a:pPr indent="0" lvl="0" marL="0" rtl="0" algn="ctr">
                        <a:lnSpc>
                          <a:spcPct val="100000"/>
                        </a:lnSpc>
                        <a:spcBef>
                          <a:spcPts val="0"/>
                        </a:spcBef>
                        <a:spcAft>
                          <a:spcPts val="0"/>
                        </a:spcAft>
                        <a:buNone/>
                      </a:pPr>
                      <a:r>
                        <a:rPr lang="en" sz="1200">
                          <a:latin typeface="Inter"/>
                          <a:ea typeface="Inter"/>
                          <a:cs typeface="Inter"/>
                          <a:sym typeface="Inter"/>
                        </a:rPr>
                        <a:t>Source 1: Depopulation</a:t>
                      </a:r>
                      <a:endParaRPr sz="1200">
                        <a:latin typeface="Inter"/>
                        <a:ea typeface="Inter"/>
                        <a:cs typeface="Inter"/>
                        <a:sym typeface="Inter"/>
                      </a:endParaRPr>
                    </a:p>
                  </a:txBody>
                  <a:tcPr marT="87275" marB="87275" marR="86050" marL="86050" anchor="ctr">
                    <a:solidFill>
                      <a:srgbClr val="D9D9D9"/>
                    </a:solidFill>
                  </a:tcPr>
                </a:tc>
                <a:tc>
                  <a:txBody>
                    <a:bodyPr/>
                    <a:lstStyle/>
                    <a:p>
                      <a:pPr indent="0" lvl="0" marL="0" rtl="0" algn="ctr">
                        <a:lnSpc>
                          <a:spcPct val="100000"/>
                        </a:lnSpc>
                        <a:spcBef>
                          <a:spcPts val="0"/>
                        </a:spcBef>
                        <a:spcAft>
                          <a:spcPts val="0"/>
                        </a:spcAft>
                        <a:buClr>
                          <a:srgbClr val="000000"/>
                        </a:buClr>
                        <a:buSzPts val="1100"/>
                        <a:buFont typeface="Arial"/>
                        <a:buNone/>
                      </a:pPr>
                      <a:r>
                        <a:rPr lang="en" sz="1200">
                          <a:latin typeface="Inter"/>
                          <a:ea typeface="Inter"/>
                          <a:cs typeface="Inter"/>
                          <a:sym typeface="Inter"/>
                        </a:rPr>
                        <a:t>Source 2: Political Fragmentation</a:t>
                      </a:r>
                      <a:endParaRPr sz="1200">
                        <a:latin typeface="Inter"/>
                        <a:ea typeface="Inter"/>
                        <a:cs typeface="Inter"/>
                        <a:sym typeface="Inter"/>
                      </a:endParaRPr>
                    </a:p>
                  </a:txBody>
                  <a:tcPr marT="87275" marB="87275" marR="86050" marL="86050" anchor="ctr">
                    <a:solidFill>
                      <a:srgbClr val="D9D9D9"/>
                    </a:solidFill>
                  </a:tcPr>
                </a:tc>
              </a:tr>
              <a:tr h="1386175">
                <a:tc>
                  <a:txBody>
                    <a:bodyPr/>
                    <a:lstStyle/>
                    <a:p>
                      <a:pPr indent="0" lvl="0" marL="0" rtl="0" algn="l">
                        <a:lnSpc>
                          <a:spcPct val="100000"/>
                        </a:lnSpc>
                        <a:spcBef>
                          <a:spcPts val="1200"/>
                        </a:spcBef>
                        <a:spcAft>
                          <a:spcPts val="1200"/>
                        </a:spcAft>
                        <a:buNone/>
                      </a:pPr>
                      <a:r>
                        <a:rPr b="1" lang="en" sz="1200">
                          <a:solidFill>
                            <a:srgbClr val="E95C3D"/>
                          </a:solidFill>
                          <a:latin typeface="Inter"/>
                          <a:ea typeface="Inter"/>
                          <a:cs typeface="Inter"/>
                          <a:sym typeface="Inter"/>
                        </a:rPr>
                        <a:t>Manning uses demographic modeling to show that the transatlantic slave trade caused major population loss and social disruption across Africa. He highlights that the removal of millions of people, especially young men, led to imbalances in communities, labor shortages, and long-term economic and social instability. </a:t>
                      </a:r>
                      <a:endParaRPr b="1" sz="1200">
                        <a:solidFill>
                          <a:srgbClr val="E95C3D"/>
                        </a:solidFill>
                        <a:latin typeface="Inter"/>
                        <a:ea typeface="Inter"/>
                        <a:cs typeface="Inter"/>
                        <a:sym typeface="Inter"/>
                      </a:endParaRPr>
                    </a:p>
                  </a:txBody>
                  <a:tcPr marT="87275" marB="87275" marR="86050" marL="86050">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Obikili explains how the transatlantic slave trade led to enduring political fragmentation in Africa. As local leaders profited from selling captives, centralized kingdoms lost authority, and decentralized power structures became more common. This fragmentation weakened long-term governance.</a:t>
                      </a:r>
                      <a:endParaRPr b="1" sz="1200">
                        <a:solidFill>
                          <a:srgbClr val="E95C3D"/>
                        </a:solidFill>
                        <a:latin typeface="Inter"/>
                        <a:ea typeface="Inter"/>
                        <a:cs typeface="Inter"/>
                        <a:sym typeface="Inter"/>
                      </a:endParaRPr>
                    </a:p>
                  </a:txBody>
                  <a:tcPr marT="87275" marB="87275" marR="86050" marL="86050">
                    <a:lnB cap="flat" cmpd="sng" w="9525">
                      <a:solidFill>
                        <a:srgbClr val="9E9E9E"/>
                      </a:solidFill>
                      <a:prstDash val="solid"/>
                      <a:round/>
                      <a:headEnd len="sm" w="sm" type="none"/>
                      <a:tailEnd len="sm" w="sm" type="none"/>
                    </a:lnB>
                  </a:tcPr>
                </a:tc>
              </a:tr>
              <a:tr h="448025">
                <a:tc>
                  <a:txBody>
                    <a:bodyPr/>
                    <a:lstStyle/>
                    <a:p>
                      <a:pPr indent="0" lvl="0" marL="0" rtl="0" algn="ctr">
                        <a:lnSpc>
                          <a:spcPct val="100000"/>
                        </a:lnSpc>
                        <a:spcBef>
                          <a:spcPts val="0"/>
                        </a:spcBef>
                        <a:spcAft>
                          <a:spcPts val="0"/>
                        </a:spcAft>
                        <a:buNone/>
                      </a:pPr>
                      <a:r>
                        <a:rPr lang="en" sz="1200">
                          <a:latin typeface="Inter"/>
                          <a:ea typeface="Inter"/>
                          <a:cs typeface="Inter"/>
                          <a:sym typeface="Inter"/>
                        </a:rPr>
                        <a:t>Source 3: Military Vulnerability</a:t>
                      </a:r>
                      <a:endParaRPr sz="1200">
                        <a:solidFill>
                          <a:srgbClr val="000000"/>
                        </a:solidFill>
                        <a:latin typeface="Inter"/>
                        <a:ea typeface="Inter"/>
                        <a:cs typeface="Inter"/>
                        <a:sym typeface="Inter"/>
                      </a:endParaRPr>
                    </a:p>
                  </a:txBody>
                  <a:tcPr marT="87275" marB="87275" marR="86050" marL="8605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9D9"/>
                    </a:solidFill>
                  </a:tcPr>
                </a:tc>
                <a:tc>
                  <a:txBody>
                    <a:bodyPr/>
                    <a:lstStyle/>
                    <a:p>
                      <a:pPr indent="0" lvl="0" marL="0" rtl="0" algn="ctr">
                        <a:lnSpc>
                          <a:spcPct val="100000"/>
                        </a:lnSpc>
                        <a:spcBef>
                          <a:spcPts val="0"/>
                        </a:spcBef>
                        <a:spcAft>
                          <a:spcPts val="0"/>
                        </a:spcAft>
                        <a:buNone/>
                      </a:pPr>
                      <a:r>
                        <a:rPr lang="en" sz="1200">
                          <a:latin typeface="Inter"/>
                          <a:ea typeface="Inter"/>
                          <a:cs typeface="Inter"/>
                          <a:sym typeface="Inter"/>
                        </a:rPr>
                        <a:t>Source 4: Marriage &amp; Demographics</a:t>
                      </a:r>
                      <a:endParaRPr sz="1200">
                        <a:solidFill>
                          <a:srgbClr val="000000"/>
                        </a:solidFill>
                        <a:latin typeface="Inter"/>
                        <a:ea typeface="Inter"/>
                        <a:cs typeface="Inter"/>
                        <a:sym typeface="Inter"/>
                      </a:endParaRPr>
                    </a:p>
                  </a:txBody>
                  <a:tcPr marT="87275" marB="87275" marR="86050" marL="8605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9D9"/>
                    </a:solidFill>
                  </a:tcPr>
                </a:tc>
              </a:tr>
              <a:tr h="1206850">
                <a:tc>
                  <a:txBody>
                    <a:bodyPr/>
                    <a:lstStyle/>
                    <a:p>
                      <a:pPr indent="0" lvl="0" marL="0" rtl="0" algn="l">
                        <a:spcBef>
                          <a:spcPts val="0"/>
                        </a:spcBef>
                        <a:spcAft>
                          <a:spcPts val="0"/>
                        </a:spcAft>
                        <a:buNone/>
                      </a:pPr>
                      <a:r>
                        <a:rPr b="1" lang="en" sz="1200">
                          <a:solidFill>
                            <a:schemeClr val="accent1"/>
                          </a:solidFill>
                          <a:latin typeface="Inter"/>
                          <a:ea typeface="Inter"/>
                          <a:cs typeface="Inter"/>
                          <a:sym typeface="Inter"/>
                        </a:rPr>
                        <a:t>Uzoigwe emphasizes that the slave trade drained Africa of millions of able-bodied people, which severely damaged long-term societal stability. He challenges the idea that European conquest was purely due to superior technology, arguing that the demographic losses from the slave trade impacting African resistance.</a:t>
                      </a:r>
                      <a:endParaRPr b="1" sz="1200">
                        <a:solidFill>
                          <a:srgbClr val="E95C3D"/>
                        </a:solidFill>
                        <a:latin typeface="Inter"/>
                        <a:ea typeface="Inter"/>
                        <a:cs typeface="Inter"/>
                        <a:sym typeface="Inter"/>
                      </a:endParaRPr>
                    </a:p>
                  </a:txBody>
                  <a:tcPr marT="87275" marB="87275" marR="86050" marL="86050">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1200"/>
                        </a:spcBef>
                        <a:spcAft>
                          <a:spcPts val="0"/>
                        </a:spcAft>
                        <a:buClr>
                          <a:schemeClr val="dk1"/>
                        </a:buClr>
                        <a:buSzPts val="1100"/>
                        <a:buFont typeface="Arial"/>
                        <a:buNone/>
                      </a:pPr>
                      <a:r>
                        <a:rPr b="1" lang="en" sz="1200">
                          <a:solidFill>
                            <a:schemeClr val="accent1"/>
                          </a:solidFill>
                          <a:latin typeface="Inter"/>
                          <a:ea typeface="Inter"/>
                          <a:cs typeface="Inter"/>
                          <a:sym typeface="Inter"/>
                        </a:rPr>
                        <a:t>Dalton and Leung argue that the slave trade created skewed sex ratios by exporting more men than women from West Africa, which led to the rise or strengthening of polygyny in many societies. This shift altered marriage patterns and family structures as communities adapted to the demographic imbalance.</a:t>
                      </a:r>
                      <a:endParaRPr b="1" sz="1200">
                        <a:solidFill>
                          <a:srgbClr val="E95C3D"/>
                        </a:solidFill>
                        <a:latin typeface="Inter"/>
                        <a:ea typeface="Inter"/>
                        <a:cs typeface="Inter"/>
                        <a:sym typeface="Inter"/>
                      </a:endParaRPr>
                    </a:p>
                  </a:txBody>
                  <a:tcPr marT="87275" marB="87275" marR="86050" marL="86050">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
        <p:nvSpPr>
          <p:cNvPr id="180" name="Google Shape;180;p30"/>
          <p:cNvSpPr/>
          <p:nvPr/>
        </p:nvSpPr>
        <p:spPr>
          <a:xfrm>
            <a:off x="5036000" y="2132500"/>
            <a:ext cx="1187100" cy="317400"/>
          </a:xfrm>
          <a:prstGeom prst="ellipse">
            <a:avLst/>
          </a:prstGeom>
          <a:noFill/>
          <a:ln cap="flat" cmpd="sng" w="19050">
            <a:solidFill>
              <a:srgbClr val="E95C3D"/>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81" name="Google Shape;181;p30"/>
          <p:cNvSpPr/>
          <p:nvPr/>
        </p:nvSpPr>
        <p:spPr>
          <a:xfrm>
            <a:off x="5036000" y="2513500"/>
            <a:ext cx="1187100" cy="317400"/>
          </a:xfrm>
          <a:prstGeom prst="ellipse">
            <a:avLst/>
          </a:prstGeom>
          <a:noFill/>
          <a:ln cap="flat" cmpd="sng" w="19050">
            <a:solidFill>
              <a:srgbClr val="E95C3D"/>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0097A7"/>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