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D763B1D-66E7-4B9E-89E9-11B9C066DA87}">
  <a:tblStyle styleId="{2D763B1D-66E7-4B9E-89E9-11B9C066DA87}"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6ac6d39976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6ac6d39976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6ac747ae5f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6ac747ae5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6ac6d39976_1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6ac6d39976_1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{2D763B1D-66E7-4B9E-89E9-11B9C066DA87}</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Use in a Sentence</a:t>
                      </a:r>
                      <a:endParaRPr b="1" sz="1800">
                        <a:latin typeface="Inter"/>
                        <a:ea typeface="Inter"/>
                        <a:cs typeface="Inter"/>
                        <a:sym typeface="Inter"/>
                      </a:endParaRPr>
                    </a:p>
                    <a:p>
                      <a:pPr indent="0" lvl="0" marL="0" rtl="0" algn="r">
                        <a:spcBef>
                          <a:spcPts val="0"/>
                        </a:spcBef>
                        <a:spcAft>
                          <a:spcPts val="0"/>
                        </a:spcAft>
                        <a:buClr>
                          <a:schemeClr val="dk1"/>
                        </a:buClr>
                        <a:buFont typeface="Arial"/>
                        <a:buNone/>
                      </a:pPr>
                      <a:r>
                        <a:t/>
                      </a:r>
                      <a:endParaRPr sz="1500">
                        <a:latin typeface="Inter"/>
                        <a:ea typeface="Inter"/>
                        <a:cs typeface="Inter"/>
                        <a:sym typeface="Inter"/>
                      </a:endParaRPr>
                    </a:p>
                    <a:p>
                      <a:pPr indent="0" lvl="0" marL="457200" marR="0" rtl="0" algn="r">
                        <a:spcBef>
                          <a:spcPts val="0"/>
                        </a:spcBef>
                        <a:spcAft>
                          <a:spcPts val="0"/>
                        </a:spcAft>
                        <a:buNone/>
                      </a:pPr>
                      <a:r>
                        <a:t/>
                      </a:r>
                      <a:endParaRPr sz="13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r">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{2D763B1D-66E7-4B9E-89E9-11B9C066DA87}</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latin typeface="Inter"/>
                          <a:ea typeface="Inter"/>
                          <a:cs typeface="Inter"/>
                          <a:sym typeface="Inter"/>
                        </a:rPr>
                        <a:t>when people do not have the same rights, opportunities, or access to resources, often because of differences in class, race, gender, or wealth</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Use in a Sentence</a:t>
                      </a:r>
                      <a:endParaRPr b="1" sz="1800">
                        <a:latin typeface="Inter"/>
                        <a:ea typeface="Inter"/>
                        <a:cs typeface="Inter"/>
                        <a:sym typeface="Inter"/>
                      </a:endParaRPr>
                    </a:p>
                    <a:p>
                      <a:pPr indent="0" lvl="0" marL="0" rtl="0" algn="r">
                        <a:spcBef>
                          <a:spcPts val="0"/>
                        </a:spcBef>
                        <a:spcAft>
                          <a:spcPts val="0"/>
                        </a:spcAft>
                        <a:buClr>
                          <a:schemeClr val="dk1"/>
                        </a:buClr>
                        <a:buFont typeface="Arial"/>
                        <a:buNone/>
                      </a:pPr>
                      <a:r>
                        <a:t/>
                      </a:r>
                      <a:endParaRPr sz="1500">
                        <a:latin typeface="Inter"/>
                        <a:ea typeface="Inter"/>
                        <a:cs typeface="Inter"/>
                        <a:sym typeface="Inter"/>
                      </a:endParaRPr>
                    </a:p>
                    <a:p>
                      <a:pPr indent="0" lvl="0" marL="457200" marR="0" rtl="0" algn="r">
                        <a:spcBef>
                          <a:spcPts val="0"/>
                        </a:spcBef>
                        <a:spcAft>
                          <a:spcPts val="0"/>
                        </a:spcAft>
                        <a:buNone/>
                      </a:pPr>
                      <a:r>
                        <a:t/>
                      </a:r>
                      <a:endParaRPr sz="13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r">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Inequality</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pic>
        <p:nvPicPr>
          <p:cNvPr id="75" name="Google Shape;75;p16" title="US His DC Project - 2025-06-24T162857.533.jpg"/>
          <p:cNvPicPr preferRelativeResize="0"/>
          <p:nvPr/>
        </p:nvPicPr>
        <p:blipFill>
          <a:blip r:embed="rId3">
            <a:alphaModFix/>
          </a:blip>
          <a:stretch>
            <a:fillRect/>
          </a:stretch>
        </p:blipFill>
        <p:spPr>
          <a:xfrm>
            <a:off x="484225" y="1996150"/>
            <a:ext cx="4257557" cy="2394876"/>
          </a:xfrm>
          <a:prstGeom prst="rect">
            <a:avLst/>
          </a:prstGeom>
          <a:noFill/>
          <a:ln>
            <a:noFill/>
          </a:ln>
        </p:spPr>
      </p:pic>
      <p:sp>
        <p:nvSpPr>
          <p:cNvPr id="76" name="Google Shape;76;p16"/>
          <p:cNvSpPr txBox="1"/>
          <p:nvPr/>
        </p:nvSpPr>
        <p:spPr>
          <a:xfrm>
            <a:off x="5169750" y="128750"/>
            <a:ext cx="3851700" cy="3428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a:latin typeface="Inter"/>
                <a:ea typeface="Inter"/>
                <a:cs typeface="Inter"/>
                <a:sym typeface="Inter"/>
              </a:rPr>
              <a:t>SCENARIO RESPONSE:</a:t>
            </a:r>
            <a:endParaRPr b="1">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In 3-5 sentences, answer the following prompts.</a:t>
            </a:r>
            <a:endParaRPr b="1">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What goal did the school have? What unexpected issues came up? How could the school promote health without losing support or student trust?</a:t>
            </a:r>
            <a:endParaRPr b="1">
              <a:solidFill>
                <a:srgbClr val="E95C3D"/>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t/>
            </a:r>
            <a:endParaRPr b="1">
              <a:solidFill>
                <a:srgbClr val="E95C3D"/>
              </a:solidFill>
              <a:latin typeface="Inter"/>
              <a:ea typeface="Inter"/>
              <a:cs typeface="Inter"/>
              <a:sym typeface="Inter"/>
            </a:endParaRPr>
          </a:p>
          <a:p>
            <a:pPr indent="0" lvl="0" marL="0" rtl="0" algn="l">
              <a:lnSpc>
                <a:spcPct val="100000"/>
              </a:lnSpc>
              <a:spcBef>
                <a:spcPts val="1200"/>
              </a:spcBef>
              <a:spcAft>
                <a:spcPts val="0"/>
              </a:spcAft>
              <a:buNone/>
            </a:pPr>
            <a:r>
              <a:t/>
            </a:r>
            <a:endParaRPr b="1">
              <a:solidFill>
                <a:srgbClr val="E95C3D"/>
              </a:solidFill>
              <a:latin typeface="Inter"/>
              <a:ea typeface="Inter"/>
              <a:cs typeface="Inter"/>
              <a:sym typeface="Inter"/>
            </a:endParaRPr>
          </a:p>
        </p:txBody>
      </p:sp>
      <p:sp>
        <p:nvSpPr>
          <p:cNvPr id="77" name="Google Shape;77;p16"/>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
        <p:nvSpPr>
          <p:cNvPr id="78" name="Google Shape;78;p16"/>
          <p:cNvSpPr txBox="1"/>
          <p:nvPr/>
        </p:nvSpPr>
        <p:spPr>
          <a:xfrm>
            <a:off x="154450" y="143025"/>
            <a:ext cx="4417500" cy="1750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a:solidFill>
                  <a:schemeClr val="dk1"/>
                </a:solidFill>
                <a:latin typeface="Inter"/>
                <a:ea typeface="Inter"/>
                <a:cs typeface="Inter"/>
                <a:sym typeface="Inter"/>
              </a:rPr>
              <a:t>The Healthy Drink Switch</a:t>
            </a:r>
            <a:endParaRPr b="1">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lang="en">
                <a:solidFill>
                  <a:schemeClr val="dk1"/>
                </a:solidFill>
                <a:latin typeface="Inter"/>
                <a:ea typeface="Inter"/>
                <a:cs typeface="Inter"/>
                <a:sym typeface="Inter"/>
              </a:rPr>
              <a:t>A school removes all sugary drinks from the cafeteria to encourage healthy habits. Students now only have milk, water, or unsweetened juice. But soon the students stop buying drinks, and sales drop. Some students start bringing soda from home and selling it secretly and the vending machine money that supported afterschool programs disappears.</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2"/>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2"/>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