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SemiBold"/>
      <p:regular r:id="rId15"/>
      <p:bold r:id="rId16"/>
      <p:italic r:id="rId17"/>
      <p:boldItalic r:id="rId18"/>
    </p:embeddedFont>
    <p:embeddedFont>
      <p:font typeface="Plus Jakarta Sans"/>
      <p:regular r:id="rId19"/>
      <p:bold r:id="rId20"/>
      <p:italic r:id="rId21"/>
      <p:boldItalic r:id="rId22"/>
    </p:embeddedFont>
    <p:embeddedFont>
      <p:font typeface="Inter"/>
      <p:regular r:id="rId23"/>
      <p:bold r:id="rId24"/>
      <p:italic r:id="rId25"/>
      <p:boldItalic r:id="rId26"/>
    </p:embeddedFont>
    <p:embeddedFont>
      <p:font typeface="Plus Jakarta Sans SemiBold"/>
      <p:regular r:id="rId27"/>
      <p:bold r:id="rId28"/>
      <p:italic r:id="rId29"/>
      <p:boldItalic r:id="rId30"/>
    </p:embeddedFont>
    <p:embeddedFont>
      <p:font typeface="Plus Jakarta Sans Medium"/>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5DEA36A-F7F9-4DDD-BB90-78DDE165A9DB}">
  <a:tblStyle styleId="{05DEA36A-F7F9-4DDD-BB90-78DDE165A9D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2453675-9BDB-4DEE-BDB2-3B0114ADC308}"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SemiBold-bold.fntdata"/><Relationship Id="rId27" Type="http://schemas.openxmlformats.org/officeDocument/2006/relationships/font" Target="fonts/PlusJakartaSansSemiBold-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regular.fntdata"/><Relationship Id="rId30" Type="http://schemas.openxmlformats.org/officeDocument/2006/relationships/font" Target="fonts/PlusJakartaSansSemiBold-boldItalic.fntdata"/><Relationship Id="rId11" Type="http://schemas.openxmlformats.org/officeDocument/2006/relationships/slide" Target="slides/slide4.xml"/><Relationship Id="rId33" Type="http://schemas.openxmlformats.org/officeDocument/2006/relationships/font" Target="fonts/PlusJakartaSansMedium-italic.fntdata"/><Relationship Id="rId10" Type="http://schemas.openxmlformats.org/officeDocument/2006/relationships/slide" Target="slides/slide3.xml"/><Relationship Id="rId32" Type="http://schemas.openxmlformats.org/officeDocument/2006/relationships/font" Target="fonts/PlusJakartaSansMedium-bold.fntdata"/><Relationship Id="rId13" Type="http://schemas.openxmlformats.org/officeDocument/2006/relationships/font" Target="fonts/Halant-regular.fntdata"/><Relationship Id="rId12" Type="http://schemas.openxmlformats.org/officeDocument/2006/relationships/slide" Target="slides/slide5.xml"/><Relationship Id="rId34" Type="http://schemas.openxmlformats.org/officeDocument/2006/relationships/font" Target="fonts/PlusJakartaSansMedium-boldItalic.fntdata"/><Relationship Id="rId15" Type="http://schemas.openxmlformats.org/officeDocument/2006/relationships/font" Target="fonts/InterSemiBold-regular.fntdata"/><Relationship Id="rId14" Type="http://schemas.openxmlformats.org/officeDocument/2006/relationships/font" Target="fonts/Halant-bold.fntdata"/><Relationship Id="rId17" Type="http://schemas.openxmlformats.org/officeDocument/2006/relationships/font" Target="fonts/InterSemiBold-italic.fntdata"/><Relationship Id="rId16" Type="http://schemas.openxmlformats.org/officeDocument/2006/relationships/font" Target="fonts/InterSemiBold-bold.fntdata"/><Relationship Id="rId19" Type="http://schemas.openxmlformats.org/officeDocument/2006/relationships/font" Target="fonts/PlusJakartaSans-regular.fntdata"/><Relationship Id="rId18" Type="http://schemas.openxmlformats.org/officeDocument/2006/relationships/font" Target="fonts/InterSemiBold-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ae52af117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ae52af117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5c0568e024_0_1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5c0568e024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6ae52af117_0_1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6ae52af117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5d130004a0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5d130004a0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6ae52af117_0_1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6ae52af117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5.png"/><Relationship Id="rId5" Type="http://schemas.openxmlformats.org/officeDocument/2006/relationships/image" Target="../media/image3.png"/><Relationship Id="rId6"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5.png"/><Relationship Id="rId5" Type="http://schemas.openxmlformats.org/officeDocument/2006/relationships/image" Target="../media/image3.png"/><Relationship Id="rId6"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Secondary Source</a:t>
            </a:r>
            <a:endParaRPr sz="1500"/>
          </a:p>
        </p:txBody>
      </p:sp>
      <p:graphicFrame>
        <p:nvGraphicFramePr>
          <p:cNvPr id="100" name="Google Shape;100;p25"/>
          <p:cNvGraphicFramePr/>
          <p:nvPr/>
        </p:nvGraphicFramePr>
        <p:xfrm>
          <a:off x="470742" y="949565"/>
          <a:ext cx="3000000" cy="3000000"/>
        </p:xfrm>
        <a:graphic>
          <a:graphicData uri="http://schemas.openxmlformats.org/drawingml/2006/table">
            <a:tbl>
              <a:tblPr>
                <a:noFill/>
                <a:tableStyleId>{05DEA36A-F7F9-4DDD-BB90-78DDE165A9DB}</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chemeClr val="dk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CC0000"/>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CC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CC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CC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CC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CC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1502475">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100">
                        <a:solidFill>
                          <a:srgbClr val="CC0000"/>
                        </a:solidFill>
                      </a:endParaRPr>
                    </a:p>
                    <a:p>
                      <a:pPr indent="0" lvl="0" marL="0" rtl="0" algn="l">
                        <a:spcBef>
                          <a:spcPts val="0"/>
                        </a:spcBef>
                        <a:spcAft>
                          <a:spcPts val="0"/>
                        </a:spcAft>
                        <a:buClr>
                          <a:schemeClr val="dk1"/>
                        </a:buClr>
                        <a:buSzPts val="1200"/>
                        <a:buFont typeface="Arial"/>
                        <a:buNone/>
                      </a:pPr>
                      <a:r>
                        <a:t/>
                      </a:r>
                      <a:endParaRPr b="1" sz="1100">
                        <a:solidFill>
                          <a:srgbClr val="CC0000"/>
                        </a:solidFill>
                      </a:endParaRPr>
                    </a:p>
                    <a:p>
                      <a:pPr indent="0" lvl="0" marL="0" rtl="0" algn="l">
                        <a:spcBef>
                          <a:spcPts val="0"/>
                        </a:spcBef>
                        <a:spcAft>
                          <a:spcPts val="0"/>
                        </a:spcAft>
                        <a:buClr>
                          <a:schemeClr val="dk1"/>
                        </a:buClr>
                        <a:buSzPts val="1200"/>
                        <a:buFont typeface="Arial"/>
                        <a:buNone/>
                      </a:pPr>
                      <a:r>
                        <a:t/>
                      </a:r>
                      <a:endParaRPr b="1" sz="1100">
                        <a:solidFill>
                          <a:srgbClr val="CC0000"/>
                        </a:solidFill>
                      </a:endParaRPr>
                    </a:p>
                    <a:p>
                      <a:pPr indent="0" lvl="0" marL="0" rtl="0" algn="l">
                        <a:spcBef>
                          <a:spcPts val="0"/>
                        </a:spcBef>
                        <a:spcAft>
                          <a:spcPts val="0"/>
                        </a:spcAft>
                        <a:buClr>
                          <a:schemeClr val="dk1"/>
                        </a:buClr>
                        <a:buSzPts val="1200"/>
                        <a:buFont typeface="Arial"/>
                        <a:buNone/>
                      </a:pPr>
                      <a:r>
                        <a:t/>
                      </a:r>
                      <a:endParaRPr b="1" sz="1100">
                        <a:solidFill>
                          <a:srgbClr val="CC0000"/>
                        </a:solidFill>
                      </a:endParaRPr>
                    </a:p>
                    <a:p>
                      <a:pPr indent="0" lvl="0" marL="0" rtl="0" algn="l">
                        <a:spcBef>
                          <a:spcPts val="0"/>
                        </a:spcBef>
                        <a:spcAft>
                          <a:spcPts val="0"/>
                        </a:spcAft>
                        <a:buClr>
                          <a:schemeClr val="dk1"/>
                        </a:buClr>
                        <a:buSzPts val="1200"/>
                        <a:buFont typeface="Arial"/>
                        <a:buNone/>
                      </a:pPr>
                      <a:r>
                        <a:t/>
                      </a:r>
                      <a:endParaRPr b="1" sz="1100">
                        <a:solidFill>
                          <a:srgbClr val="CC0000"/>
                        </a:solidFill>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01" name="Google Shape;101;p25"/>
          <p:cNvGraphicFramePr/>
          <p:nvPr/>
        </p:nvGraphicFramePr>
        <p:xfrm>
          <a:off x="575691" y="4931867"/>
          <a:ext cx="3000000" cy="3000000"/>
        </p:xfrm>
        <a:graphic>
          <a:graphicData uri="http://schemas.openxmlformats.org/drawingml/2006/table">
            <a:tbl>
              <a:tblPr>
                <a:noFill/>
                <a:tableStyleId>{05DEA36A-F7F9-4DDD-BB90-78DDE165A9DB}</a:tableStyleId>
              </a:tblPr>
              <a:tblGrid>
                <a:gridCol w="1839725"/>
              </a:tblGrid>
              <a:tr h="603375">
                <a:tc>
                  <a:txBody>
                    <a:bodyPr/>
                    <a:lstStyle/>
                    <a:p>
                      <a:pPr indent="0" lvl="0" marL="0" rtl="0" algn="l">
                        <a:spcBef>
                          <a:spcPts val="0"/>
                        </a:spcBef>
                        <a:spcAft>
                          <a:spcPts val="0"/>
                        </a:spcAft>
                        <a:buNone/>
                      </a:pPr>
                      <a:r>
                        <a:t/>
                      </a:r>
                      <a:endParaRPr b="1" sz="1200">
                        <a:solidFill>
                          <a:srgbClr val="CC0000"/>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3375">
                <a:tc>
                  <a:txBody>
                    <a:bodyPr/>
                    <a:lstStyle/>
                    <a:p>
                      <a:pPr indent="0" lvl="0" marL="0" rtl="0" algn="l">
                        <a:spcBef>
                          <a:spcPts val="0"/>
                        </a:spcBef>
                        <a:spcAft>
                          <a:spcPts val="0"/>
                        </a:spcAft>
                        <a:buNone/>
                      </a:pPr>
                      <a:r>
                        <a:t/>
                      </a:r>
                      <a:endParaRPr b="1" sz="1200">
                        <a:solidFill>
                          <a:srgbClr val="CC0000"/>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3375">
                <a:tc>
                  <a:txBody>
                    <a:bodyPr/>
                    <a:lstStyle/>
                    <a:p>
                      <a:pPr indent="0" lvl="0" marL="0" rtl="0" algn="l">
                        <a:spcBef>
                          <a:spcPts val="0"/>
                        </a:spcBef>
                        <a:spcAft>
                          <a:spcPts val="0"/>
                        </a:spcAft>
                        <a:buNone/>
                      </a:pPr>
                      <a:r>
                        <a:t/>
                      </a:r>
                      <a:endParaRPr b="1" sz="1200">
                        <a:solidFill>
                          <a:srgbClr val="CC0000"/>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02" name="Google Shape;102;p25"/>
          <p:cNvSpPr txBox="1"/>
          <p:nvPr/>
        </p:nvSpPr>
        <p:spPr>
          <a:xfrm>
            <a:off x="5542353" y="96070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3">
            <a:alphaModFix/>
          </a:blip>
          <a:stretch>
            <a:fillRect/>
          </a:stretch>
        </p:blipFill>
        <p:spPr>
          <a:xfrm>
            <a:off x="390131" y="9545209"/>
            <a:ext cx="431174" cy="431174"/>
          </a:xfrm>
          <a:prstGeom prst="rect">
            <a:avLst/>
          </a:prstGeom>
          <a:noFill/>
          <a:ln>
            <a:noFill/>
          </a:ln>
        </p:spPr>
      </p:pic>
      <p:sp>
        <p:nvSpPr>
          <p:cNvPr id="104" name="Google Shape;104;p25"/>
          <p:cNvSpPr txBox="1"/>
          <p:nvPr/>
        </p:nvSpPr>
        <p:spPr>
          <a:xfrm>
            <a:off x="2974875" y="96070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graphicFrame>
        <p:nvGraphicFramePr>
          <p:cNvPr id="110" name="Google Shape;110;p26"/>
          <p:cNvGraphicFramePr/>
          <p:nvPr/>
        </p:nvGraphicFramePr>
        <p:xfrm>
          <a:off x="337666" y="714235"/>
          <a:ext cx="3000000" cy="3000000"/>
        </p:xfrm>
        <a:graphic>
          <a:graphicData uri="http://schemas.openxmlformats.org/drawingml/2006/table">
            <a:tbl>
              <a:tblPr>
                <a:noFill/>
                <a:tableStyleId>{32453675-9BDB-4DEE-BDB2-3B0114ADC308}</a:tableStyleId>
              </a:tblPr>
              <a:tblGrid>
                <a:gridCol w="7036000"/>
              </a:tblGrid>
              <a:tr h="850300">
                <a:tc>
                  <a:txBody>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Jared Diamond, "The Worst Mistake in the History of the Human Race," </a:t>
                      </a:r>
                      <a:r>
                        <a:rPr i="1" lang="en" sz="1200">
                          <a:solidFill>
                            <a:schemeClr val="dk1"/>
                          </a:solidFill>
                          <a:latin typeface="Halant"/>
                          <a:ea typeface="Halant"/>
                          <a:cs typeface="Halant"/>
                          <a:sym typeface="Halant"/>
                        </a:rPr>
                        <a:t>Discover Magazine</a:t>
                      </a:r>
                      <a:r>
                        <a:rPr lang="en" sz="1200">
                          <a:solidFill>
                            <a:schemeClr val="dk1"/>
                          </a:solidFill>
                          <a:latin typeface="Halant"/>
                          <a:ea typeface="Halant"/>
                          <a:cs typeface="Halant"/>
                          <a:sym typeface="Halant"/>
                        </a:rPr>
                        <a:t>, May 1987, pp. 64-66.</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Note: </a:t>
                      </a:r>
                      <a:r>
                        <a:rPr lang="en" sz="1100">
                          <a:solidFill>
                            <a:schemeClr val="dk1"/>
                          </a:solidFill>
                          <a:latin typeface="Inter"/>
                          <a:ea typeface="Inter"/>
                          <a:cs typeface="Inter"/>
                          <a:sym typeface="Inter"/>
                        </a:rPr>
                        <a:t>Jared Diamond is an American geographer, historian, and author best known for his book </a:t>
                      </a:r>
                      <a:r>
                        <a:rPr i="1" lang="en" sz="1100">
                          <a:solidFill>
                            <a:schemeClr val="dk1"/>
                          </a:solidFill>
                          <a:latin typeface="Inter"/>
                          <a:ea typeface="Inter"/>
                          <a:cs typeface="Inter"/>
                          <a:sym typeface="Inter"/>
                        </a:rPr>
                        <a:t>Guns, Germs, and Steel: The Fates of Human Societies, </a:t>
                      </a:r>
                      <a:r>
                        <a:rPr lang="en" sz="1100">
                          <a:solidFill>
                            <a:schemeClr val="dk1"/>
                          </a:solidFill>
                          <a:latin typeface="Inter"/>
                          <a:ea typeface="Inter"/>
                          <a:cs typeface="Inter"/>
                          <a:sym typeface="Inter"/>
                        </a:rPr>
                        <a:t>which won the Pulitzer Prize in 1998. In his work, Diamond explores how environmental and geographical factors shaped the development of civilizations, challenging the idea that cultural or racial differences determined societal success.</a:t>
                      </a:r>
                      <a:endParaRPr sz="11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5592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particular, recent discoveries suggest that the adoption of agriculture, supposedly our most decisive step toward a better life, was in many ways a catastrophe from which we have never recovered. With agriculture came the gross social and sexual inequality, the disease and despotism, that curse our existence…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are at least three sets of reasons to explain the findings that agriculture was bad for health. First, hunter-gatherers enjoyed a varied diet, while early fanners obtained most of their food from one or a few starchy crops. The farmers gained cheap calories at the cost of poor nutrition, (today just three high-carbohydrate plants -- wheat, rice, and corn -- provide the bulk of the calories consumed by the human species, yet each one is deficient in certain vitamins or amino acids essential to life.) Second, because of dependence on a limited number of crops, farmers ran the risk of starvation if one crop failed. Finally, the mere fact that agriculture encouraged people to clump together in crowded societies, many of which then carried on trade with other crowded societies, led to the spread of parasites and infectious disease. (Some archaeologists think it was the crowding, rather than agriculture, that promoted disease, but this is a chicken-and-egg argument, because crowding encourages agriculture and vice versa.) Epidemics couldn't take hold when populations were scattered in small bands that constantly shifted camp. Tuberculosis and diarrheal disease had to await the rise of farming, measles and bubonic plague the </a:t>
                      </a:r>
                      <a:r>
                        <a:rPr lang="en" sz="1200">
                          <a:solidFill>
                            <a:schemeClr val="dk1"/>
                          </a:solidFill>
                          <a:latin typeface="Inter"/>
                          <a:ea typeface="Inter"/>
                          <a:cs typeface="Inter"/>
                          <a:sym typeface="Inter"/>
                        </a:rPr>
                        <a:t>appearance</a:t>
                      </a:r>
                      <a:r>
                        <a:rPr lang="en" sz="1200">
                          <a:solidFill>
                            <a:schemeClr val="dk1"/>
                          </a:solidFill>
                          <a:latin typeface="Inter"/>
                          <a:ea typeface="Inter"/>
                          <a:cs typeface="Inter"/>
                          <a:sym typeface="Inter"/>
                        </a:rPr>
                        <a:t> of large cities…..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Besides malnutrition, starvation, and epidemic diseases, farming helped bring another curse upon humanity: deep class divisions. Hunter-gatherers have little or no stored food, and no concentrated food sources, like an orchard or a herd of cows: they live off the wild plants and animals they obtain each day. Therefore, there can be no kings, no class of social parasites who grow fat on food seized from others. Only in a farming population could a healthy, non-producing elite set itself above the disease-ridden masses. Skeletons from Greek tombs at Mycenae c. 1500 B. C. suggest that royals enjoyed a better diet than commoners, since the royal skeletons were two or three inches taller and had better teeth (on the average, one instead of six cavities or missing teeth)....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Farming may have encouraged inequality between the sexes, as well. Freed from the need to transport their babies during a nomadic existence, and under pressure to produce more hands to till the fields, farming women tended to have more frequent pregnancies than their hunter-gatherer counterparts -- with consequent drains on their health. Among the Chilean mummies for example, more women than men had bone lesions from infectious disease….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Thus with the advent of agriculture and elite became better off, but most people became worse off. Instead of swallowing the progressivist party line that we chose agriculture because it was good for us, we must ask how we got trapped by it despite its pitfalls.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11" name="Google Shape;111;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Worst Mistake in the History of the Human Race"</a:t>
            </a:r>
            <a:endParaRPr sz="19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226481" y="76722"/>
            <a:ext cx="816414" cy="338543"/>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1" name="Google Shape;121;p2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Worst Mistake…” 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122" name="Google Shape;122;p27"/>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306450" y="3873286"/>
          <a:ext cx="3000000" cy="3000000"/>
        </p:xfrm>
        <a:graphic>
          <a:graphicData uri="http://schemas.openxmlformats.org/drawingml/2006/table">
            <a:tbl>
              <a:tblPr>
                <a:noFill/>
                <a:tableStyleId>{05DEA36A-F7F9-4DDD-BB90-78DDE165A9DB}</a:tableStyleId>
              </a:tblPr>
              <a:tblGrid>
                <a:gridCol w="1673900"/>
                <a:gridCol w="4068950"/>
                <a:gridCol w="1366225"/>
              </a:tblGrid>
              <a:tr h="346150">
                <a:tc>
                  <a:txBody>
                    <a:bodyPr/>
                    <a:lstStyle/>
                    <a:p>
                      <a:pPr indent="0" lvl="0" marL="0" rtl="0" algn="ctr">
                        <a:spcBef>
                          <a:spcPts val="0"/>
                        </a:spcBef>
                        <a:spcAft>
                          <a:spcPts val="0"/>
                        </a:spcAft>
                        <a:buNone/>
                      </a:pPr>
                      <a:r>
                        <a:rPr b="1" lang="en" sz="1200">
                          <a:latin typeface="Halant"/>
                          <a:ea typeface="Halant"/>
                          <a:cs typeface="Halant"/>
                          <a:sym typeface="Halant"/>
                        </a:rPr>
                        <a:t>CLAIM</a:t>
                      </a:r>
                      <a:endParaRPr b="1" sz="12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Halant"/>
                          <a:ea typeface="Halant"/>
                          <a:cs typeface="Halant"/>
                          <a:sym typeface="Halant"/>
                        </a:rPr>
                        <a:t>SUPPORTING STATEMENT</a:t>
                      </a:r>
                      <a:endParaRPr b="1" sz="12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b="1" lang="en" sz="1000">
                          <a:solidFill>
                            <a:schemeClr val="dk1"/>
                          </a:solidFill>
                          <a:latin typeface="Halant"/>
                          <a:ea typeface="Halant"/>
                          <a:cs typeface="Halant"/>
                          <a:sym typeface="Halant"/>
                        </a:rPr>
                        <a:t>CLAIM TESTER</a:t>
                      </a:r>
                      <a:endParaRPr b="1" sz="10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rowSpan="2">
                  <a:txBody>
                    <a:bodyPr/>
                    <a:lstStyle/>
                    <a:p>
                      <a:pPr indent="0" lvl="0" marL="0" rtl="0" algn="ctr">
                        <a:lnSpc>
                          <a:spcPct val="96999"/>
                        </a:lnSpc>
                        <a:spcBef>
                          <a:spcPts val="0"/>
                        </a:spcBef>
                        <a:spcAft>
                          <a:spcPts val="0"/>
                        </a:spcAft>
                        <a:buClr>
                          <a:schemeClr val="dk1"/>
                        </a:buClr>
                        <a:buFont typeface="Arial"/>
                        <a:buNone/>
                      </a:pPr>
                      <a:r>
                        <a:rPr i="1" lang="en" sz="1300">
                          <a:solidFill>
                            <a:schemeClr val="dk1"/>
                          </a:solidFill>
                          <a:latin typeface="Inter"/>
                          <a:ea typeface="Inter"/>
                          <a:cs typeface="Inter"/>
                          <a:sym typeface="Inter"/>
                        </a:rPr>
                        <a:t>The adoption of agriculture had a negative impact on human health.</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“First, hunter-gatherers enjoyed a varied diet, while early farmers obtained most of their food from one or a few starchy crops.”</a:t>
                      </a:r>
                      <a:endParaRPr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Logic</a:t>
                      </a:r>
                      <a:endParaRPr b="1"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rowSpan="2">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rowSpan="2">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6" name="Google Shape;126;p27"/>
          <p:cNvSpPr txBox="1"/>
          <p:nvPr/>
        </p:nvSpPr>
        <p:spPr>
          <a:xfrm>
            <a:off x="306452" y="2994738"/>
            <a:ext cx="4939500" cy="78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Write three claims made in Jared Diamond’s article. Fill in any supporting statements made by the author. Determine which claim tester is being used.</a:t>
            </a:r>
            <a:endParaRPr b="1" sz="1300">
              <a:solidFill>
                <a:schemeClr val="dk1"/>
              </a:solidFill>
              <a:latin typeface="Halant"/>
              <a:ea typeface="Halant"/>
              <a:cs typeface="Halant"/>
              <a:sym typeface="Halant"/>
            </a:endParaRPr>
          </a:p>
        </p:txBody>
      </p:sp>
      <p:pic>
        <p:nvPicPr>
          <p:cNvPr id="127" name="Google Shape;127;p27"/>
          <p:cNvPicPr preferRelativeResize="0"/>
          <p:nvPr/>
        </p:nvPicPr>
        <p:blipFill rotWithShape="1">
          <a:blip r:embed="rId5">
            <a:alphaModFix/>
          </a:blip>
          <a:srcRect b="22201" l="42203" r="22121" t="25089"/>
          <a:stretch/>
        </p:blipFill>
        <p:spPr>
          <a:xfrm>
            <a:off x="5644999" y="1749671"/>
            <a:ext cx="1839892" cy="1811816"/>
          </a:xfrm>
          <a:prstGeom prst="rect">
            <a:avLst/>
          </a:prstGeom>
          <a:noFill/>
          <a:ln>
            <a:noFill/>
          </a:ln>
        </p:spPr>
      </p:pic>
      <p:pic>
        <p:nvPicPr>
          <p:cNvPr id="128" name="Google Shape;128;p27"/>
          <p:cNvPicPr preferRelativeResize="0"/>
          <p:nvPr/>
        </p:nvPicPr>
        <p:blipFill>
          <a:blip r:embed="rId6">
            <a:alphaModFix/>
          </a:blip>
          <a:stretch>
            <a:fillRect/>
          </a:stretch>
        </p:blipFill>
        <p:spPr>
          <a:xfrm>
            <a:off x="332961" y="1772897"/>
            <a:ext cx="1240093" cy="1240093"/>
          </a:xfrm>
          <a:prstGeom prst="rect">
            <a:avLst/>
          </a:prstGeom>
          <a:noFill/>
          <a:ln>
            <a:noFill/>
          </a:ln>
        </p:spPr>
      </p:pic>
      <p:sp>
        <p:nvSpPr>
          <p:cNvPr id="129" name="Google Shape;129;p27"/>
          <p:cNvSpPr txBox="1"/>
          <p:nvPr/>
        </p:nvSpPr>
        <p:spPr>
          <a:xfrm>
            <a:off x="1587428" y="1721158"/>
            <a:ext cx="4144200" cy="1343700"/>
          </a:xfrm>
          <a:prstGeom prst="rect">
            <a:avLst/>
          </a:prstGeom>
          <a:noFill/>
          <a:ln>
            <a:noFill/>
          </a:ln>
        </p:spPr>
        <p:txBody>
          <a:bodyPr anchorCtr="0" anchor="t" bIns="122725" lIns="122725" spcFirstLastPara="1" rIns="122725" wrap="square" tIns="122725">
            <a:noAutofit/>
          </a:bodyPr>
          <a:lstStyle/>
          <a:p>
            <a:pPr indent="0" lvl="0" marL="0" rtl="0" algn="l">
              <a:spcBef>
                <a:spcPts val="0"/>
              </a:spcBef>
              <a:spcAft>
                <a:spcPts val="0"/>
              </a:spcAft>
              <a:buNone/>
            </a:pPr>
            <a:r>
              <a:rPr b="1" lang="en" sz="1200">
                <a:latin typeface="Halant"/>
                <a:ea typeface="Halant"/>
                <a:cs typeface="Halant"/>
                <a:sym typeface="Halant"/>
              </a:rPr>
              <a:t>Evaluating Evidence</a:t>
            </a:r>
            <a:endParaRPr b="1" sz="1200">
              <a:latin typeface="Halant"/>
              <a:ea typeface="Halant"/>
              <a:cs typeface="Halant"/>
              <a:sym typeface="Halant"/>
            </a:endParaRPr>
          </a:p>
          <a:p>
            <a:pPr indent="0" lvl="0" marL="0" rtl="0" algn="l">
              <a:spcBef>
                <a:spcPts val="0"/>
              </a:spcBef>
              <a:spcAft>
                <a:spcPts val="0"/>
              </a:spcAft>
              <a:buNone/>
            </a:pPr>
            <a:r>
              <a:t/>
            </a:r>
            <a:endParaRPr b="1" sz="1100">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6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Secondary Source (Exemplar)</a:t>
            </a:r>
            <a:endParaRPr sz="1500"/>
          </a:p>
        </p:txBody>
      </p:sp>
      <p:graphicFrame>
        <p:nvGraphicFramePr>
          <p:cNvPr id="135" name="Google Shape;135;p28"/>
          <p:cNvGraphicFramePr/>
          <p:nvPr/>
        </p:nvGraphicFramePr>
        <p:xfrm>
          <a:off x="470742" y="949565"/>
          <a:ext cx="3000000" cy="3000000"/>
        </p:xfrm>
        <a:graphic>
          <a:graphicData uri="http://schemas.openxmlformats.org/drawingml/2006/table">
            <a:tbl>
              <a:tblPr>
                <a:noFill/>
                <a:tableStyleId>{05DEA36A-F7F9-4DDD-BB90-78DDE165A9DB}</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Inter SemiBold"/>
                          <a:ea typeface="Inter SemiBold"/>
                          <a:cs typeface="Inter SemiBold"/>
                          <a:sym typeface="Inter SemiBold"/>
                        </a:rPr>
                        <a:t>T</a:t>
                      </a:r>
                      <a:r>
                        <a:rPr lang="en" sz="1500">
                          <a:solidFill>
                            <a:schemeClr val="dk1"/>
                          </a:solidFill>
                          <a:latin typeface="Inter"/>
                          <a:ea typeface="Inter"/>
                          <a:cs typeface="Inter"/>
                          <a:sym typeface="Inter"/>
                        </a:rPr>
                        <a:t> (Target Audience)</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a:t>
                      </a:r>
                      <a:r>
                        <a:rPr b="1" lang="en" sz="1000">
                          <a:solidFill>
                            <a:srgbClr val="E95C3D"/>
                          </a:solidFill>
                          <a:latin typeface="Inter"/>
                          <a:ea typeface="Inter"/>
                          <a:cs typeface="Inter"/>
                          <a:sym typeface="Inter"/>
                        </a:rPr>
                        <a:t>he general public, especially readers interested in science, history, and anthropology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a:t>
                      </a:r>
                      <a:r>
                        <a:rPr b="1" lang="en" sz="1000">
                          <a:solidFill>
                            <a:srgbClr val="E95C3D"/>
                          </a:solidFill>
                          <a:latin typeface="Inter"/>
                          <a:ea typeface="Inter"/>
                          <a:cs typeface="Inter"/>
                          <a:sym typeface="Inter"/>
                        </a:rPr>
                        <a:t>he lived experiences of people in these societies are not voiced</a:t>
                      </a:r>
                      <a:endParaRPr b="1" sz="1000">
                        <a:solidFill>
                          <a:srgbClr val="E95C3D"/>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Inter SemiBold"/>
                          <a:ea typeface="Inter SemiBold"/>
                          <a:cs typeface="Inter SemiBold"/>
                          <a:sym typeface="Inter SemiBold"/>
                        </a:rPr>
                        <a:t>H</a:t>
                      </a:r>
                      <a:r>
                        <a:rPr lang="en" sz="1500">
                          <a:latin typeface="Inter"/>
                          <a:ea typeface="Inter"/>
                          <a:cs typeface="Inter"/>
                          <a:sym typeface="Inter"/>
                        </a:rPr>
                        <a:t> (Historical Context)</a:t>
                      </a:r>
                      <a:endParaRPr sz="15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article was published in May 1987 and was written by Jared Diamond, a geographer and historian based at UCLA</a:t>
                      </a:r>
                      <a:endParaRPr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Diamond addresses the Neolithic Revolution (c. 10,000 years ago), when humans began shifting from hunting and gathering to farming</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Inter SemiBold"/>
                          <a:ea typeface="Inter SemiBold"/>
                          <a:cs typeface="Inter SemiBold"/>
                          <a:sym typeface="Inter SemiBold"/>
                        </a:rPr>
                        <a:t>I</a:t>
                      </a:r>
                      <a:r>
                        <a:rPr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Intended</a:t>
                      </a:r>
                      <a:r>
                        <a:rPr lang="en" sz="1500">
                          <a:solidFill>
                            <a:schemeClr val="dk1"/>
                          </a:solidFill>
                          <a:latin typeface="Inter"/>
                          <a:ea typeface="Inter"/>
                          <a:cs typeface="Inter"/>
                          <a:sym typeface="Inter"/>
                        </a:rPr>
                        <a:t> Purpose)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a:t>
                      </a:r>
                      <a:r>
                        <a:rPr b="1" lang="en" sz="1000">
                          <a:solidFill>
                            <a:srgbClr val="E95C3D"/>
                          </a:solidFill>
                          <a:latin typeface="Inter"/>
                          <a:ea typeface="Inter"/>
                          <a:cs typeface="Inter"/>
                          <a:sym typeface="Inter"/>
                        </a:rPr>
                        <a:t>o challenge the traditional "progressivist" view that agriculture was a clear advancement. Diamond wants readers to reconsider the true costs of agriculture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His discussion of malnutrition: “The farmers gained cheap calories at the cost of poor nutrition…”</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Inter SemiBold"/>
                          <a:ea typeface="Inter SemiBold"/>
                          <a:cs typeface="Inter SemiBold"/>
                          <a:sym typeface="Inter SemiBold"/>
                        </a:rPr>
                        <a:t>N</a:t>
                      </a:r>
                      <a:r>
                        <a:rPr lang="en" sz="1500">
                          <a:latin typeface="Inter"/>
                          <a:ea typeface="Inter"/>
                          <a:cs typeface="Inter"/>
                          <a:sym typeface="Inter"/>
                        </a:rPr>
                        <a:t> (New Vocabulary)</a:t>
                      </a:r>
                      <a:endParaRPr sz="15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Inter SemiBold"/>
                          <a:ea typeface="Inter SemiBold"/>
                          <a:cs typeface="Inter SemiBold"/>
                          <a:sym typeface="Inter SemiBold"/>
                        </a:rPr>
                        <a:t>K</a:t>
                      </a:r>
                      <a:r>
                        <a:rPr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Key</a:t>
                      </a:r>
                      <a:r>
                        <a:rPr lang="en" sz="1500">
                          <a:solidFill>
                            <a:schemeClr val="dk1"/>
                          </a:solidFill>
                          <a:latin typeface="Inter"/>
                          <a:ea typeface="Inter"/>
                          <a:cs typeface="Inter"/>
                          <a:sym typeface="Inter"/>
                        </a:rPr>
                        <a:t> Perspective)</a:t>
                      </a:r>
                      <a:endParaRPr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Diamond’s perspective is critical of traditional historical narratives. He values evidence-based analysis and is concerned with how power, inequality, and environment shape human development. His view is shaped by skepticism toward the idea that all technological or social change is inherently good.</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CC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Diamond is a college professor who studies science and history. He looks at big patterns in how human societies have changed over time. This helps him see the “big picture,” but it also means he is studying things from the outside. He didn’t live in farming or hunter-gatherer communities himself, so his ideas come from research, not personal experience.</a:t>
                      </a:r>
                      <a:endParaRPr sz="1500">
                        <a:solidFill>
                          <a:srgbClr val="E95C3D"/>
                        </a:solidFill>
                        <a:latin typeface="Inter SemiBold"/>
                        <a:ea typeface="Inter SemiBold"/>
                        <a:cs typeface="Inter SemiBold"/>
                        <a:sym typeface="Inter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1502475">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It challenges dominant historical narratives about progress and civilization.</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It offers a new framework for understanding the roots of inequality, disease, and environmental issues in human history.</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100">
                          <a:solidFill>
                            <a:srgbClr val="E95C3D"/>
                          </a:solidFill>
                          <a:latin typeface="Inter"/>
                          <a:ea typeface="Inter"/>
                          <a:cs typeface="Inter"/>
                          <a:sym typeface="Inter"/>
                        </a:rPr>
                        <a:t>“</a:t>
                      </a:r>
                      <a:r>
                        <a:rPr b="1" i="1" lang="en" sz="1100">
                          <a:solidFill>
                            <a:srgbClr val="E95C3D"/>
                          </a:solidFill>
                          <a:latin typeface="Inter"/>
                          <a:ea typeface="Inter"/>
                          <a:cs typeface="Inter"/>
                          <a:sym typeface="Inter"/>
                        </a:rPr>
                        <a:t>With agriculture came the gross social and sexual inequality, the disease and despotism, that curse our existence…</a:t>
                      </a:r>
                      <a:r>
                        <a:rPr b="1" lang="en" sz="1100">
                          <a:solidFill>
                            <a:srgbClr val="E95C3D"/>
                          </a:solidFill>
                          <a:latin typeface="Inter"/>
                          <a:ea typeface="Inter"/>
                          <a:cs typeface="Inter"/>
                          <a:sym typeface="Inter"/>
                        </a:rPr>
                        <a:t>” This quote is historically significant because it links a pivotal event in human history (the rise of agriculture) to systemic problems that still affect societies today, encouraging readers to think critically about the long-term consequences of human choices.</a:t>
                      </a:r>
                      <a:endParaRPr b="1" sz="11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36" name="Google Shape;136;p28"/>
          <p:cNvGraphicFramePr/>
          <p:nvPr/>
        </p:nvGraphicFramePr>
        <p:xfrm>
          <a:off x="561666" y="5257792"/>
          <a:ext cx="3000000" cy="3000000"/>
        </p:xfrm>
        <a:graphic>
          <a:graphicData uri="http://schemas.openxmlformats.org/drawingml/2006/table">
            <a:tbl>
              <a:tblPr>
                <a:noFill/>
                <a:tableStyleId>{05DEA36A-F7F9-4DDD-BB90-78DDE165A9DB}</a:tableStyleId>
              </a:tblPr>
              <a:tblGrid>
                <a:gridCol w="1839725"/>
              </a:tblGrid>
              <a:tr h="6080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Progressivist</a:t>
                      </a:r>
                      <a:endParaRPr b="1" sz="12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Despotism</a:t>
                      </a:r>
                      <a:endParaRPr b="1" sz="12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Lesions</a:t>
                      </a:r>
                      <a:endParaRPr b="1" sz="12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37" name="Google Shape;137;p28"/>
          <p:cNvSpPr txBox="1"/>
          <p:nvPr/>
        </p:nvSpPr>
        <p:spPr>
          <a:xfrm>
            <a:off x="5542353" y="96070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8" name="Google Shape;138;p28"/>
          <p:cNvPicPr preferRelativeResize="0"/>
          <p:nvPr/>
        </p:nvPicPr>
        <p:blipFill>
          <a:blip r:embed="rId3">
            <a:alphaModFix/>
          </a:blip>
          <a:stretch>
            <a:fillRect/>
          </a:stretch>
        </p:blipFill>
        <p:spPr>
          <a:xfrm>
            <a:off x="390131" y="9545209"/>
            <a:ext cx="431174" cy="431174"/>
          </a:xfrm>
          <a:prstGeom prst="rect">
            <a:avLst/>
          </a:prstGeom>
          <a:noFill/>
          <a:ln>
            <a:noFill/>
          </a:ln>
        </p:spPr>
      </p:pic>
      <p:sp>
        <p:nvSpPr>
          <p:cNvPr id="139" name="Google Shape;139;p28"/>
          <p:cNvSpPr txBox="1"/>
          <p:nvPr/>
        </p:nvSpPr>
        <p:spPr>
          <a:xfrm>
            <a:off x="2974875" y="96070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0" name="Google Shape;140;p28"/>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pic>
        <p:nvPicPr>
          <p:cNvPr id="145" name="Google Shape;145;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Worst Mistake…” Claims Testing (Exemplar)</a:t>
            </a:r>
            <a:endParaRPr sz="1500">
              <a:solidFill>
                <a:srgbClr val="000000"/>
              </a:solidFill>
              <a:latin typeface="Plus Jakarta Sans Medium"/>
              <a:ea typeface="Plus Jakarta Sans Medium"/>
              <a:cs typeface="Plus Jakarta Sans Medium"/>
              <a:sym typeface="Plus Jakarta Sans Medium"/>
            </a:endParaRPr>
          </a:p>
        </p:txBody>
      </p:sp>
      <p:pic>
        <p:nvPicPr>
          <p:cNvPr id="147" name="Google Shape;147;p2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0" name="Google Shape;150;p29"/>
          <p:cNvGraphicFramePr/>
          <p:nvPr/>
        </p:nvGraphicFramePr>
        <p:xfrm>
          <a:off x="306450" y="3873286"/>
          <a:ext cx="3000000" cy="3000000"/>
        </p:xfrm>
        <a:graphic>
          <a:graphicData uri="http://schemas.openxmlformats.org/drawingml/2006/table">
            <a:tbl>
              <a:tblPr>
                <a:noFill/>
                <a:tableStyleId>{05DEA36A-F7F9-4DDD-BB90-78DDE165A9DB}</a:tableStyleId>
              </a:tblPr>
              <a:tblGrid>
                <a:gridCol w="1673900"/>
                <a:gridCol w="4068950"/>
                <a:gridCol w="1366225"/>
              </a:tblGrid>
              <a:tr h="346150">
                <a:tc>
                  <a:txBody>
                    <a:bodyPr/>
                    <a:lstStyle/>
                    <a:p>
                      <a:pPr indent="0" lvl="0" marL="0" rtl="0" algn="ctr">
                        <a:spcBef>
                          <a:spcPts val="0"/>
                        </a:spcBef>
                        <a:spcAft>
                          <a:spcPts val="0"/>
                        </a:spcAft>
                        <a:buNone/>
                      </a:pPr>
                      <a:r>
                        <a:rPr b="1" lang="en" sz="1200">
                          <a:latin typeface="Halant"/>
                          <a:ea typeface="Halant"/>
                          <a:cs typeface="Halant"/>
                          <a:sym typeface="Halant"/>
                        </a:rPr>
                        <a:t>CLAIM</a:t>
                      </a:r>
                      <a:endParaRPr b="1" sz="12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Halant"/>
                          <a:ea typeface="Halant"/>
                          <a:cs typeface="Halant"/>
                          <a:sym typeface="Halant"/>
                        </a:rPr>
                        <a:t>SUPPORTING STATEMENT</a:t>
                      </a:r>
                      <a:endParaRPr b="1" sz="12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b="1" lang="en" sz="1000">
                          <a:solidFill>
                            <a:schemeClr val="dk1"/>
                          </a:solidFill>
                          <a:latin typeface="Halant"/>
                          <a:ea typeface="Halant"/>
                          <a:cs typeface="Halant"/>
                          <a:sym typeface="Halant"/>
                        </a:rPr>
                        <a:t>CLAIM TESTER</a:t>
                      </a:r>
                      <a:endParaRPr b="1" sz="10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rowSpan="2">
                  <a:txBody>
                    <a:bodyPr/>
                    <a:lstStyle/>
                    <a:p>
                      <a:pPr indent="0" lvl="0" marL="0" rtl="0" algn="ctr">
                        <a:lnSpc>
                          <a:spcPct val="96999"/>
                        </a:lnSpc>
                        <a:spcBef>
                          <a:spcPts val="0"/>
                        </a:spcBef>
                        <a:spcAft>
                          <a:spcPts val="0"/>
                        </a:spcAft>
                        <a:buClr>
                          <a:schemeClr val="dk1"/>
                        </a:buClr>
                        <a:buFont typeface="Arial"/>
                        <a:buNone/>
                      </a:pPr>
                      <a:r>
                        <a:rPr i="1" lang="en" sz="1300">
                          <a:solidFill>
                            <a:schemeClr val="dk1"/>
                          </a:solidFill>
                          <a:latin typeface="Inter"/>
                          <a:ea typeface="Inter"/>
                          <a:cs typeface="Inter"/>
                          <a:sym typeface="Inter"/>
                        </a:rPr>
                        <a:t>The adoption of agriculture had a negative impact on human health.</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“First, hunter-gatherers enjoyed a varied diet, while early farmers obtained most of their food from one or a few starchy crops.”</a:t>
                      </a:r>
                      <a:endParaRPr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Logic</a:t>
                      </a:r>
                      <a:endParaRPr b="1"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spcBef>
                          <a:spcPts val="0"/>
                        </a:spcBef>
                        <a:spcAft>
                          <a:spcPts val="0"/>
                        </a:spcAft>
                        <a:buNone/>
                      </a:pPr>
                      <a:r>
                        <a:rPr b="1" lang="en" sz="1300">
                          <a:solidFill>
                            <a:srgbClr val="E95C3D"/>
                          </a:solidFill>
                          <a:latin typeface="Inter"/>
                          <a:ea typeface="Inter"/>
                          <a:cs typeface="Inter"/>
                          <a:sym typeface="Inter"/>
                        </a:rPr>
                        <a:t>“Tuberculosis and diarrheal disease had to await the rise of farming, measles and bubonic plague the appearance of large cities.”</a:t>
                      </a:r>
                      <a:endParaRPr b="1" sz="13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300">
                          <a:solidFill>
                            <a:srgbClr val="E95C3D"/>
                          </a:solidFill>
                          <a:latin typeface="Inter"/>
                          <a:ea typeface="Inter"/>
                          <a:cs typeface="Inter"/>
                          <a:sym typeface="Inter"/>
                        </a:rPr>
                        <a:t>Evidence</a:t>
                      </a:r>
                      <a:endParaRPr b="1" sz="13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rowSpan="2">
                  <a:txBody>
                    <a:bodyPr/>
                    <a:lstStyle/>
                    <a:p>
                      <a:pPr indent="0" lvl="0" marL="0" rtl="0" algn="ctr">
                        <a:spcBef>
                          <a:spcPts val="0"/>
                        </a:spcBef>
                        <a:spcAft>
                          <a:spcPts val="0"/>
                        </a:spcAft>
                        <a:buNone/>
                      </a:pPr>
                      <a:r>
                        <a:rPr b="1" i="1" lang="en" sz="1300">
                          <a:solidFill>
                            <a:srgbClr val="E95C3D"/>
                          </a:solidFill>
                          <a:latin typeface="Inter"/>
                          <a:ea typeface="Inter"/>
                          <a:cs typeface="Inter"/>
                          <a:sym typeface="Inter"/>
                        </a:rPr>
                        <a:t>Agriculture caused social inequality and the rise of class divisions.</a:t>
                      </a:r>
                      <a:endParaRPr b="1" i="1" sz="13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300">
                          <a:solidFill>
                            <a:srgbClr val="E95C3D"/>
                          </a:solidFill>
                          <a:latin typeface="Inter"/>
                          <a:ea typeface="Inter"/>
                          <a:cs typeface="Inter"/>
                          <a:sym typeface="Inter"/>
                        </a:rPr>
                        <a:t>“Only in a farming population could a healthy, non-producing elite set itself above the disease-ridden masses.”</a:t>
                      </a:r>
                      <a:endParaRPr b="1" sz="13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300">
                          <a:solidFill>
                            <a:srgbClr val="E95C3D"/>
                          </a:solidFill>
                          <a:latin typeface="Inter"/>
                          <a:ea typeface="Inter"/>
                          <a:cs typeface="Inter"/>
                          <a:sym typeface="Inter"/>
                        </a:rPr>
                        <a:t>Logic</a:t>
                      </a:r>
                      <a:endParaRPr b="1" sz="13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spcBef>
                          <a:spcPts val="0"/>
                        </a:spcBef>
                        <a:spcAft>
                          <a:spcPts val="0"/>
                        </a:spcAft>
                        <a:buNone/>
                      </a:pPr>
                      <a:r>
                        <a:rPr b="1" lang="en" sz="1300">
                          <a:solidFill>
                            <a:srgbClr val="E95C3D"/>
                          </a:solidFill>
                          <a:latin typeface="Inter"/>
                          <a:ea typeface="Inter"/>
                          <a:cs typeface="Inter"/>
                          <a:sym typeface="Inter"/>
                        </a:rPr>
                        <a:t>“There can be no kings, no class of social parasites, who grow fat on food seized from others.”</a:t>
                      </a:r>
                      <a:endParaRPr b="1" sz="13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300">
                          <a:solidFill>
                            <a:srgbClr val="E95C3D"/>
                          </a:solidFill>
                          <a:latin typeface="Inter"/>
                          <a:ea typeface="Inter"/>
                          <a:cs typeface="Inter"/>
                          <a:sym typeface="Inter"/>
                        </a:rPr>
                        <a:t>Intuition</a:t>
                      </a:r>
                      <a:endParaRPr b="1" sz="13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rowSpan="2">
                  <a:txBody>
                    <a:bodyPr/>
                    <a:lstStyle/>
                    <a:p>
                      <a:pPr indent="0" lvl="0" marL="0" rtl="0" algn="ctr">
                        <a:spcBef>
                          <a:spcPts val="0"/>
                        </a:spcBef>
                        <a:spcAft>
                          <a:spcPts val="0"/>
                        </a:spcAft>
                        <a:buNone/>
                      </a:pPr>
                      <a:r>
                        <a:rPr b="1" i="1" lang="en" sz="1300">
                          <a:solidFill>
                            <a:srgbClr val="E95C3D"/>
                          </a:solidFill>
                          <a:latin typeface="Inter"/>
                          <a:ea typeface="Inter"/>
                          <a:cs typeface="Inter"/>
                          <a:sym typeface="Inter"/>
                        </a:rPr>
                        <a:t>Farming led to greater gender inequality.</a:t>
                      </a:r>
                      <a:endParaRPr b="1" i="1" sz="13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300">
                          <a:solidFill>
                            <a:srgbClr val="E95C3D"/>
                          </a:solidFill>
                          <a:latin typeface="Inter"/>
                          <a:ea typeface="Inter"/>
                          <a:cs typeface="Inter"/>
                          <a:sym typeface="Inter"/>
                        </a:rPr>
                        <a:t>“Farming women tended to have more frequent pregnancies than their hunter-gatherer counterparts.”</a:t>
                      </a:r>
                      <a:endParaRPr b="1" sz="13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300">
                          <a:solidFill>
                            <a:srgbClr val="E95C3D"/>
                          </a:solidFill>
                          <a:latin typeface="Inter"/>
                          <a:ea typeface="Inter"/>
                          <a:cs typeface="Inter"/>
                          <a:sym typeface="Inter"/>
                        </a:rPr>
                        <a:t>Authority</a:t>
                      </a:r>
                      <a:endParaRPr b="1" sz="13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spcBef>
                          <a:spcPts val="0"/>
                        </a:spcBef>
                        <a:spcAft>
                          <a:spcPts val="0"/>
                        </a:spcAft>
                        <a:buClr>
                          <a:schemeClr val="dk1"/>
                        </a:buClr>
                        <a:buSzPts val="1200"/>
                        <a:buFont typeface="Arial"/>
                        <a:buNone/>
                      </a:pPr>
                      <a:r>
                        <a:rPr b="1" lang="en" sz="1300">
                          <a:solidFill>
                            <a:srgbClr val="E95C3D"/>
                          </a:solidFill>
                          <a:latin typeface="Inter"/>
                          <a:ea typeface="Inter"/>
                          <a:cs typeface="Inter"/>
                          <a:sym typeface="Inter"/>
                        </a:rPr>
                        <a:t>“Among the Chilean mummies for example, more women than men had bone lesions from infectious disease.”</a:t>
                      </a:r>
                      <a:endParaRPr b="1" sz="13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300">
                          <a:solidFill>
                            <a:srgbClr val="E95C3D"/>
                          </a:solidFill>
                          <a:latin typeface="Inter"/>
                          <a:ea typeface="Inter"/>
                          <a:cs typeface="Inter"/>
                          <a:sym typeface="Inter"/>
                        </a:rPr>
                        <a:t>Evidence</a:t>
                      </a:r>
                      <a:endParaRPr b="1" sz="13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51" name="Google Shape;151;p29"/>
          <p:cNvSpPr txBox="1"/>
          <p:nvPr/>
        </p:nvSpPr>
        <p:spPr>
          <a:xfrm>
            <a:off x="306452" y="2994738"/>
            <a:ext cx="4939500" cy="78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Write three claims made in Jared Diamond’s article. Fill in any supporting statements made by the author. Determine which claim tester is being used.</a:t>
            </a:r>
            <a:endParaRPr b="1" sz="1300">
              <a:solidFill>
                <a:schemeClr val="dk1"/>
              </a:solidFill>
              <a:latin typeface="Halant"/>
              <a:ea typeface="Halant"/>
              <a:cs typeface="Halant"/>
              <a:sym typeface="Halant"/>
            </a:endParaRPr>
          </a:p>
        </p:txBody>
      </p:sp>
      <p:pic>
        <p:nvPicPr>
          <p:cNvPr id="152" name="Google Shape;152;p29"/>
          <p:cNvPicPr preferRelativeResize="0"/>
          <p:nvPr/>
        </p:nvPicPr>
        <p:blipFill rotWithShape="1">
          <a:blip r:embed="rId5">
            <a:alphaModFix/>
          </a:blip>
          <a:srcRect b="22201" l="42203" r="22121" t="25089"/>
          <a:stretch/>
        </p:blipFill>
        <p:spPr>
          <a:xfrm>
            <a:off x="5644999" y="1749671"/>
            <a:ext cx="1839892" cy="1811816"/>
          </a:xfrm>
          <a:prstGeom prst="rect">
            <a:avLst/>
          </a:prstGeom>
          <a:noFill/>
          <a:ln>
            <a:noFill/>
          </a:ln>
        </p:spPr>
      </p:pic>
      <p:pic>
        <p:nvPicPr>
          <p:cNvPr id="153" name="Google Shape;153;p29"/>
          <p:cNvPicPr preferRelativeResize="0"/>
          <p:nvPr/>
        </p:nvPicPr>
        <p:blipFill>
          <a:blip r:embed="rId6">
            <a:alphaModFix/>
          </a:blip>
          <a:stretch>
            <a:fillRect/>
          </a:stretch>
        </p:blipFill>
        <p:spPr>
          <a:xfrm>
            <a:off x="332961" y="1772897"/>
            <a:ext cx="1240093" cy="1240093"/>
          </a:xfrm>
          <a:prstGeom prst="rect">
            <a:avLst/>
          </a:prstGeom>
          <a:noFill/>
          <a:ln>
            <a:noFill/>
          </a:ln>
        </p:spPr>
      </p:pic>
      <p:sp>
        <p:nvSpPr>
          <p:cNvPr id="154" name="Google Shape;154;p29"/>
          <p:cNvSpPr txBox="1"/>
          <p:nvPr/>
        </p:nvSpPr>
        <p:spPr>
          <a:xfrm>
            <a:off x="1587428" y="1721158"/>
            <a:ext cx="4144200" cy="1343700"/>
          </a:xfrm>
          <a:prstGeom prst="rect">
            <a:avLst/>
          </a:prstGeom>
          <a:noFill/>
          <a:ln>
            <a:noFill/>
          </a:ln>
        </p:spPr>
        <p:txBody>
          <a:bodyPr anchorCtr="0" anchor="t" bIns="122725" lIns="122725" spcFirstLastPara="1" rIns="122725" wrap="square" tIns="122725">
            <a:noAutofit/>
          </a:bodyPr>
          <a:lstStyle/>
          <a:p>
            <a:pPr indent="0" lvl="0" marL="0" rtl="0" algn="l">
              <a:spcBef>
                <a:spcPts val="0"/>
              </a:spcBef>
              <a:spcAft>
                <a:spcPts val="0"/>
              </a:spcAft>
              <a:buNone/>
            </a:pPr>
            <a:r>
              <a:rPr b="1" lang="en" sz="1200">
                <a:latin typeface="Halant"/>
                <a:ea typeface="Halant"/>
                <a:cs typeface="Halant"/>
                <a:sym typeface="Halant"/>
              </a:rPr>
              <a:t>Evaluating Evidence</a:t>
            </a:r>
            <a:endParaRPr b="1" sz="1200">
              <a:latin typeface="Halant"/>
              <a:ea typeface="Halant"/>
              <a:cs typeface="Halant"/>
              <a:sym typeface="Halant"/>
            </a:endParaRPr>
          </a:p>
          <a:p>
            <a:pPr indent="0" lvl="0" marL="0" rtl="0" algn="l">
              <a:spcBef>
                <a:spcPts val="0"/>
              </a:spcBef>
              <a:spcAft>
                <a:spcPts val="0"/>
              </a:spcAft>
              <a:buNone/>
            </a:pPr>
            <a:r>
              <a:t/>
            </a:r>
            <a:endParaRPr b="1" sz="1100">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6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