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Lst>
  <p:sldSz cy="10058400" cx="7772400"/>
  <p:notesSz cx="6858000" cy="9144000"/>
  <p:embeddedFontLst>
    <p:embeddedFont>
      <p:font typeface="Halant"/>
      <p:regular r:id="rId23"/>
      <p:bold r:id="rId24"/>
    </p:embeddedFont>
    <p:embeddedFont>
      <p:font typeface="Inter"/>
      <p:regular r:id="rId25"/>
      <p:bold r:id="rId26"/>
      <p:italic r:id="rId27"/>
      <p:boldItalic r:id="rId28"/>
    </p:embeddedFont>
    <p:embeddedFont>
      <p:font typeface="Plus Jakarta Sans"/>
      <p:regular r:id="rId29"/>
      <p:bold r:id="rId30"/>
      <p:italic r:id="rId31"/>
      <p:boldItalic r:id="rId32"/>
    </p:embeddedFont>
    <p:embeddedFont>
      <p:font typeface="Plus Jakarta Sans Medium"/>
      <p:regular r:id="rId33"/>
      <p:bold r:id="rId34"/>
      <p:italic r:id="rId35"/>
      <p:boldItalic r:id="rId36"/>
    </p:embeddedFont>
    <p:embeddedFont>
      <p:font typeface="Work Sans"/>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Annie Jenso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CA3A33A-3289-4F7C-90BA-67FB7312E37B}">
  <a:tblStyle styleId="{FCA3A33A-3289-4F7C-90BA-67FB7312E37B}"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E500E0B7-C5CD-42C2-B98A-3AA4419AD4E6}"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WorkSans-boldItalic.fntdata"/><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Halant-bold.fntdata"/><Relationship Id="rId23" Type="http://schemas.openxmlformats.org/officeDocument/2006/relationships/font" Target="fonts/Halant-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Inter-bold.fntdata"/><Relationship Id="rId25" Type="http://schemas.openxmlformats.org/officeDocument/2006/relationships/font" Target="fonts/Inter-regular.fntdata"/><Relationship Id="rId28" Type="http://schemas.openxmlformats.org/officeDocument/2006/relationships/font" Target="fonts/Inter-boldItalic.fntdata"/><Relationship Id="rId27" Type="http://schemas.openxmlformats.org/officeDocument/2006/relationships/font" Target="fonts/Inter-italic.fntdata"/><Relationship Id="rId5" Type="http://schemas.openxmlformats.org/officeDocument/2006/relationships/commentAuthors" Target="commentAuthors.xml"/><Relationship Id="rId6" Type="http://schemas.openxmlformats.org/officeDocument/2006/relationships/slideMaster" Target="slideMasters/slideMaster1.xml"/><Relationship Id="rId29" Type="http://schemas.openxmlformats.org/officeDocument/2006/relationships/font" Target="fonts/PlusJakartaSans-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italic.fntdata"/><Relationship Id="rId30" Type="http://schemas.openxmlformats.org/officeDocument/2006/relationships/font" Target="fonts/PlusJakartaSans-bold.fntdata"/><Relationship Id="rId11" Type="http://schemas.openxmlformats.org/officeDocument/2006/relationships/slide" Target="slides/slide4.xml"/><Relationship Id="rId33" Type="http://schemas.openxmlformats.org/officeDocument/2006/relationships/font" Target="fonts/PlusJakartaSansMedium-regular.fntdata"/><Relationship Id="rId10" Type="http://schemas.openxmlformats.org/officeDocument/2006/relationships/slide" Target="slides/slide3.xml"/><Relationship Id="rId32" Type="http://schemas.openxmlformats.org/officeDocument/2006/relationships/font" Target="fonts/PlusJakartaSans-boldItalic.fntdata"/><Relationship Id="rId13" Type="http://schemas.openxmlformats.org/officeDocument/2006/relationships/slide" Target="slides/slide6.xml"/><Relationship Id="rId35" Type="http://schemas.openxmlformats.org/officeDocument/2006/relationships/font" Target="fonts/PlusJakartaSansMedium-italic.fntdata"/><Relationship Id="rId12" Type="http://schemas.openxmlformats.org/officeDocument/2006/relationships/slide" Target="slides/slide5.xml"/><Relationship Id="rId34" Type="http://schemas.openxmlformats.org/officeDocument/2006/relationships/font" Target="fonts/PlusJakartaSansMedium-bold.fntdata"/><Relationship Id="rId15" Type="http://schemas.openxmlformats.org/officeDocument/2006/relationships/slide" Target="slides/slide8.xml"/><Relationship Id="rId37" Type="http://schemas.openxmlformats.org/officeDocument/2006/relationships/font" Target="fonts/WorkSans-regular.fntdata"/><Relationship Id="rId14" Type="http://schemas.openxmlformats.org/officeDocument/2006/relationships/slide" Target="slides/slide7.xml"/><Relationship Id="rId36" Type="http://schemas.openxmlformats.org/officeDocument/2006/relationships/font" Target="fonts/PlusJakartaSansMedium-boldItalic.fntdata"/><Relationship Id="rId17" Type="http://schemas.openxmlformats.org/officeDocument/2006/relationships/slide" Target="slides/slide10.xml"/><Relationship Id="rId39" Type="http://schemas.openxmlformats.org/officeDocument/2006/relationships/font" Target="fonts/WorkSans-italic.fntdata"/><Relationship Id="rId16" Type="http://schemas.openxmlformats.org/officeDocument/2006/relationships/slide" Target="slides/slide9.xml"/><Relationship Id="rId38" Type="http://schemas.openxmlformats.org/officeDocument/2006/relationships/font" Target="fonts/WorkSans-bold.fntdata"/><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6-23T17:55:30.873">
    <p:pos x="198" y="887"/>
    <p:text>@annie.jenson@thinkingnation.org 
edit when video is complete and add exemplar
_Assigned to annie.jenson@thinkingnation.org_</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62"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6a91a4ae18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6a91a4ae1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5db036e238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5db036e23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5db036e238_0_1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5db036e238_0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6abe0cb27a_0_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6abe0cb27a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6abe0cb27a_0_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6abe0cb27a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6abe0cb27a_0_7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0" name="Google Shape;250;g36abe0cb27a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35bd032a9cd_3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35bd032a9cd_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69559136b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69559136b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5db036e238_0_12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35db036e238_0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5db036e238_0_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35db036e23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5b3e964275_0_1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5b3e964275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6abe0cb27a_0_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6abe0cb27a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35db036e238_0_6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35db036e238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35cb6702ef4_0_5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35cb6702ef4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369559136b3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369559136b3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202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5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80001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20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comments" Target="../comments/comment1.xml"/><Relationship Id="rId4"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hyperlink" Target="https://www.youtube.com/watch?v=LWGhe2uutIk"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1.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Video Reflection: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Continuity &amp; Change Over Time</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sp>
        <p:nvSpPr>
          <p:cNvPr id="55" name="Google Shape;55;p13"/>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56" name="Google Shape;56;p13"/>
          <p:cNvPicPr preferRelativeResize="0"/>
          <p:nvPr/>
        </p:nvPicPr>
        <p:blipFill>
          <a:blip r:embed="rId4">
            <a:alphaModFix/>
          </a:blip>
          <a:stretch>
            <a:fillRect/>
          </a:stretch>
        </p:blipFill>
        <p:spPr>
          <a:xfrm>
            <a:off x="390131" y="9348146"/>
            <a:ext cx="425136" cy="425136"/>
          </a:xfrm>
          <a:prstGeom prst="rect">
            <a:avLst/>
          </a:prstGeom>
          <a:noFill/>
          <a:ln>
            <a:noFill/>
          </a:ln>
        </p:spPr>
      </p:pic>
      <p:sp>
        <p:nvSpPr>
          <p:cNvPr id="57" name="Google Shape;57;p13"/>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8" name="Google Shape;58;p13"/>
          <p:cNvSpPr txBox="1"/>
          <p:nvPr/>
        </p:nvSpPr>
        <p:spPr>
          <a:xfrm>
            <a:off x="670050" y="10350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pic>
        <p:nvPicPr>
          <p:cNvPr id="59" name="Google Shape;59;p13"/>
          <p:cNvPicPr preferRelativeResize="0"/>
          <p:nvPr/>
        </p:nvPicPr>
        <p:blipFill>
          <a:blip r:embed="rId5">
            <a:alphaModFix/>
          </a:blip>
          <a:stretch>
            <a:fillRect/>
          </a:stretch>
        </p:blipFill>
        <p:spPr>
          <a:xfrm>
            <a:off x="216272" y="110272"/>
            <a:ext cx="1041739" cy="431978"/>
          </a:xfrm>
          <a:prstGeom prst="rect">
            <a:avLst/>
          </a:prstGeom>
          <a:noFill/>
          <a:ln>
            <a:noFill/>
          </a:ln>
        </p:spPr>
      </p:pic>
      <p:graphicFrame>
        <p:nvGraphicFramePr>
          <p:cNvPr id="60" name="Google Shape;60;p13"/>
          <p:cNvGraphicFramePr/>
          <p:nvPr/>
        </p:nvGraphicFramePr>
        <p:xfrm>
          <a:off x="315750" y="1408150"/>
          <a:ext cx="3000000" cy="3000000"/>
        </p:xfrm>
        <a:graphic>
          <a:graphicData uri="http://schemas.openxmlformats.org/drawingml/2006/table">
            <a:tbl>
              <a:tblPr>
                <a:noFill/>
                <a:tableStyleId>{FCA3A33A-3289-4F7C-90BA-67FB7312E37B}</a:tableStyleId>
              </a:tblPr>
              <a:tblGrid>
                <a:gridCol w="7140900"/>
              </a:tblGrid>
              <a:tr h="5393100">
                <a:tc>
                  <a:txBody>
                    <a:bodyPr/>
                    <a:lstStyle/>
                    <a:p>
                      <a:pPr indent="0" lvl="0" marL="0" rtl="0" algn="l">
                        <a:spcBef>
                          <a:spcPts val="0"/>
                        </a:spcBef>
                        <a:spcAft>
                          <a:spcPts val="0"/>
                        </a:spcAft>
                        <a:buNone/>
                      </a:pPr>
                      <a:r>
                        <a:rPr b="1" lang="en" sz="1200" u="sng">
                          <a:solidFill>
                            <a:schemeClr val="hlink"/>
                          </a:solidFill>
                          <a:latin typeface="Halant"/>
                          <a:ea typeface="Halant"/>
                          <a:cs typeface="Halant"/>
                          <a:sym typeface="Halant"/>
                          <a:hlinkClick r:id="rId6"/>
                        </a:rPr>
                        <a:t>Video Transcript:</a:t>
                      </a:r>
                      <a:r>
                        <a:rPr b="1" lang="en" sz="1200">
                          <a:latin typeface="Halant"/>
                          <a:ea typeface="Halant"/>
                          <a:cs typeface="Halant"/>
                          <a:sym typeface="Halant"/>
                        </a:rPr>
                        <a:t> </a:t>
                      </a:r>
                      <a:endParaRPr sz="1200">
                        <a:latin typeface="Halant"/>
                        <a:ea typeface="Halant"/>
                        <a:cs typeface="Halant"/>
                        <a:sym typeface="Halant"/>
                      </a:endParaRPr>
                    </a:p>
                    <a:p>
                      <a:pPr indent="0" lvl="0" marL="0" rtl="0" algn="l">
                        <a:lnSpc>
                          <a:spcPct val="100000"/>
                        </a:lnSpc>
                        <a:spcBef>
                          <a:spcPts val="0"/>
                        </a:spcBef>
                        <a:spcAft>
                          <a:spcPts val="0"/>
                        </a:spcAft>
                        <a:buNone/>
                      </a:pPr>
                      <a:r>
                        <a:rPr lang="en" sz="1200">
                          <a:latin typeface="Inter"/>
                          <a:ea typeface="Inter"/>
                          <a:cs typeface="Inter"/>
                          <a:sym typeface="Inter"/>
                        </a:rPr>
                        <a:t>Hi, I'm Zach Cote and I serve as the Executive Director of Thinking Nation. So, in today's video we're going to explore a particular historical thinking skill of historical empathy. You know, I often say that the chief job of a historian is to understand people from a time and place not like our own. And historical empathy helps us do that well. And so, first let's start with a definition. What is historical empathy? This is the way we define it—that thinking historically means seeking to understand the past on its own terms by considering the context and perspectives of the era. It also means being aware of our own point of view to avoid presentism in our evaluation of the past. So presentism is a really important word in the study of history and it basically means imposing present day standards on the past. And while we often do this, and maybe even should do this as humans, when we are wearing the hat of a historian or scholar we really want to avoid this presentism. Because remember our number one job is to understand people from a time and place not like ours. And that means that that historians are humble. We're aware of our own personal context. We're aware of what shapes us, and we're aware how those contexts might influence our study of the past. You know in simple terms having historical empathy, or practicing historical empathy, means listening to the past. And now this is different than empathy in our relationships because it's an intellectual skill. It's a discipline rather than something with necessarily an emotional background. And so historians ask certain questions, like, “Hey why did a person or a group given their context or given their circumstances act in a certain way?” Right? So we're thinking about the context behind someone's choices, someone's actions. We're also looking for multiple sources of evidence to really complicate and better understand the narratives that we encounter. One thing to note when practicing historical empathy, is that it's not wrong to make moral judgments of the past. However, we need to be thoughtful of our own present context when we do that. So sometimes good is good and bad is bad. And sometimes the way we perceive those things are cultural rather than definitive or concrete or absolute. And so practicing this historical empathy helps us do that well. I think of often of a a quote from the late historian, the French historian, Marc Bloch, and he wrote a book called </a:t>
                      </a:r>
                      <a:r>
                        <a:rPr i="1" lang="en" sz="1200">
                          <a:latin typeface="Inter"/>
                          <a:ea typeface="Inter"/>
                          <a:cs typeface="Inter"/>
                          <a:sym typeface="Inter"/>
                        </a:rPr>
                        <a:t>The Historian’s Craft.</a:t>
                      </a:r>
                      <a:r>
                        <a:rPr lang="en" sz="1200">
                          <a:latin typeface="Inter"/>
                          <a:ea typeface="Inter"/>
                          <a:cs typeface="Inter"/>
                          <a:sym typeface="Inter"/>
                        </a:rPr>
                        <a:t> And in that book he says this, “The judge expresses it as who is right and who is wrong. The scholar is content to ask why and he accepts the fact that the answer may not be simple.” This is historical empathy; not jumping to cast a judgment of who is right or who is wrong</a:t>
                      </a:r>
                      <a:r>
                        <a:rPr lang="en" sz="1200">
                          <a:solidFill>
                            <a:schemeClr val="dk1"/>
                          </a:solidFill>
                          <a:latin typeface="Inter"/>
                          <a:ea typeface="Inter"/>
                          <a:cs typeface="Inter"/>
                          <a:sym typeface="Inter"/>
                        </a:rPr>
                        <a:t>—</a:t>
                      </a:r>
                      <a:r>
                        <a:rPr lang="en" sz="1200">
                          <a:latin typeface="Inter"/>
                          <a:ea typeface="Inter"/>
                          <a:cs typeface="Inter"/>
                          <a:sym typeface="Inter"/>
                        </a:rPr>
                        <a:t>cast a verdict</a:t>
                      </a:r>
                      <a:r>
                        <a:rPr lang="en" sz="1200">
                          <a:solidFill>
                            <a:schemeClr val="dk1"/>
                          </a:solidFill>
                          <a:latin typeface="Inter"/>
                          <a:ea typeface="Inter"/>
                          <a:cs typeface="Inter"/>
                          <a:sym typeface="Inter"/>
                        </a:rPr>
                        <a:t>—</a:t>
                      </a:r>
                      <a:r>
                        <a:rPr lang="en" sz="1200">
                          <a:latin typeface="Inter"/>
                          <a:ea typeface="Inter"/>
                          <a:cs typeface="Inter"/>
                          <a:sym typeface="Inter"/>
                        </a:rPr>
                        <a:t>but to really ask why and to seek to understand. And we think that when we practice historical empathy in our study of the past, when we're learning about people from a time and place not like our own, it helps build up those intellectual empathy muscles when we're engaging with people in the present. And really,  it helps us become better neighbors, better citizens, better community members. So, as you study the past, practice historical empathy. Seek to understand the past on its own terms. Be cautious when casting a judgment, but thoughtful in the complexity and the context of the past that we're studying. Practicing historical empathy helps us better understand the past, but also better equips us to live in the present.</a:t>
                      </a:r>
                      <a:endParaRPr sz="1200">
                        <a:latin typeface="Inter"/>
                        <a:ea typeface="Inter"/>
                        <a:cs typeface="Inter"/>
                        <a:sym typeface="Inter"/>
                      </a:endParaRPr>
                    </a:p>
                  </a:txBody>
                  <a:tcPr marT="91425" marB="91425" marR="91425" marL="91425"/>
                </a:tc>
              </a:tr>
            </a:tbl>
          </a:graphicData>
        </a:graphic>
      </p:graphicFrame>
      <p:sp>
        <p:nvSpPr>
          <p:cNvPr id="61" name="Google Shape;61;p13"/>
          <p:cNvSpPr txBox="1"/>
          <p:nvPr/>
        </p:nvSpPr>
        <p:spPr>
          <a:xfrm>
            <a:off x="427050" y="7600298"/>
            <a:ext cx="69183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300">
                <a:solidFill>
                  <a:srgbClr val="000000"/>
                </a:solidFill>
                <a:latin typeface="Halant"/>
                <a:ea typeface="Halant"/>
                <a:cs typeface="Halant"/>
                <a:sym typeface="Halant"/>
              </a:rPr>
              <a:t>Questions:</a:t>
            </a:r>
            <a:endParaRPr b="1" sz="1300">
              <a:solidFill>
                <a:srgbClr val="000000"/>
              </a:solidFill>
              <a:latin typeface="Halant"/>
              <a:ea typeface="Halant"/>
              <a:cs typeface="Halant"/>
              <a:sym typeface="Halant"/>
            </a:endParaRPr>
          </a:p>
          <a:p>
            <a:pPr indent="-298450" lvl="0" marL="457200" rtl="0" algn="l">
              <a:spcBef>
                <a:spcPts val="0"/>
              </a:spcBef>
              <a:spcAft>
                <a:spcPts val="0"/>
              </a:spcAft>
              <a:buClr>
                <a:srgbClr val="000000"/>
              </a:buClr>
              <a:buSzPts val="1100"/>
              <a:buFont typeface="Inter"/>
              <a:buAutoNum type="arabicPeriod"/>
            </a:pPr>
            <a:r>
              <a:rPr lang="en" sz="1100">
                <a:latin typeface="Inter"/>
                <a:ea typeface="Inter"/>
                <a:cs typeface="Inter"/>
                <a:sym typeface="Inter"/>
              </a:rPr>
              <a:t>What are at ways that a scholar can practice historical empathy?</a:t>
            </a:r>
            <a:endParaRPr sz="1100">
              <a:solidFill>
                <a:srgbClr val="000000"/>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45720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sz="1100">
              <a:solidFill>
                <a:srgbClr val="000000"/>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might practicing historical empathy better equip us in the present?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t/>
            </a:r>
            <a:endParaRPr sz="1100">
              <a:solidFill>
                <a:srgbClr val="000000"/>
              </a:solidFill>
              <a:latin typeface="Inter"/>
              <a:ea typeface="Inter"/>
              <a:cs typeface="Inter"/>
              <a:sym typeface="Inte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 (Exemplar)</a:t>
            </a:r>
            <a:endParaRPr sz="1900">
              <a:latin typeface="Halant"/>
              <a:ea typeface="Halant"/>
              <a:cs typeface="Halant"/>
              <a:sym typeface="Halant"/>
            </a:endParaRPr>
          </a:p>
        </p:txBody>
      </p:sp>
      <p:graphicFrame>
        <p:nvGraphicFramePr>
          <p:cNvPr id="207" name="Google Shape;207;p22"/>
          <p:cNvGraphicFramePr/>
          <p:nvPr/>
        </p:nvGraphicFramePr>
        <p:xfrm>
          <a:off x="425700" y="584363"/>
          <a:ext cx="3000000" cy="3000000"/>
        </p:xfrm>
        <a:graphic>
          <a:graphicData uri="http://schemas.openxmlformats.org/drawingml/2006/table">
            <a:tbl>
              <a:tblPr>
                <a:noFill/>
                <a:tableStyleId>{E500E0B7-C5CD-42C2-B98A-3AA4419AD4E6}</a:tableStyleId>
              </a:tblPr>
              <a:tblGrid>
                <a:gridCol w="6921000"/>
              </a:tblGrid>
              <a:tr h="304525">
                <a:tc>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 Sobkowski, “An ancient residence discovered in Tel es-Sultan in the city of Jericho, founded around 10,000 BCE,” March 9, 2006. Public Domain</a:t>
                      </a:r>
                      <a:endParaRPr sz="1200">
                        <a:latin typeface="Inter"/>
                        <a:ea typeface="Inter"/>
                        <a:cs typeface="Inter"/>
                        <a:sym typeface="Inter"/>
                      </a:endParaRPr>
                    </a:p>
                  </a:txBody>
                  <a:tcPr marT="109725" marB="109725" marR="109725" marL="109725">
                    <a:lnL cap="flat" cmpd="sng" w="19050">
                      <a:solidFill>
                        <a:srgbClr val="EA5B3D"/>
                      </a:solidFill>
                      <a:prstDash val="solid"/>
                      <a:round/>
                      <a:headEnd len="sm" w="sm" type="none"/>
                      <a:tailEnd len="sm" w="sm" type="none"/>
                    </a:lnL>
                    <a:lnR cap="flat" cmpd="sng" w="19050">
                      <a:solidFill>
                        <a:srgbClr val="EA5B3D"/>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EA5B3D"/>
                      </a:solidFill>
                      <a:prstDash val="solid"/>
                      <a:round/>
                      <a:headEnd len="sm" w="sm" type="none"/>
                      <a:tailEnd len="sm" w="sm" type="none"/>
                    </a:lnB>
                  </a:tcPr>
                </a:tc>
              </a:tr>
              <a:tr h="266342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first permanent settlement on the site of Jericho developed near the Ein es-Sultan spring between 9,500 and 9000 BCE. As the world warmed up, a new culture based on agriculture and sedentary dwelling emerged, which archaeologists have termed "Pre-Pottery Neolithic A". Its cultures lacked pottery, but featured small circular dwellings, burial of the dead under the floor of buildings, reliance on hunting of wild game, and cultivation of wild or domestic cereals. The identity and number of the inhabitants of Jericho during the PPNA period is still under debate, with estimates going as high as 2,000–3,000, and as low as 200–300.</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208" name="Google Shape;208;p22"/>
          <p:cNvSpPr txBox="1"/>
          <p:nvPr/>
        </p:nvSpPr>
        <p:spPr>
          <a:xfrm>
            <a:off x="425700" y="6452525"/>
            <a:ext cx="6921000" cy="28959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Observe the picture of this Neolithic </a:t>
            </a:r>
            <a:r>
              <a:rPr lang="en" sz="1200">
                <a:highlight>
                  <a:srgbClr val="FFFFFF"/>
                </a:highlight>
                <a:latin typeface="Inter"/>
                <a:ea typeface="Inter"/>
                <a:cs typeface="Inter"/>
                <a:sym typeface="Inter"/>
              </a:rPr>
              <a:t>settlement</a:t>
            </a:r>
            <a:r>
              <a:rPr lang="en" sz="1200">
                <a:solidFill>
                  <a:srgbClr val="000000"/>
                </a:solidFill>
                <a:highlight>
                  <a:srgbClr val="FFFFFF"/>
                </a:highlight>
                <a:latin typeface="Inter"/>
                <a:ea typeface="Inter"/>
                <a:cs typeface="Inter"/>
                <a:sym typeface="Inter"/>
              </a:rPr>
              <a:t>. What do you notice about it and the way it is constructed? Write down as many details as you can.</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rgbClr val="EA5B3D"/>
                </a:solidFill>
                <a:highlight>
                  <a:srgbClr val="FFFFFF"/>
                </a:highlight>
                <a:latin typeface="Inter"/>
                <a:ea typeface="Inter"/>
                <a:cs typeface="Inter"/>
                <a:sym typeface="Inter"/>
              </a:rPr>
              <a:t>I notice a building made on a mound that is elevated, stairs, and the shape of the building is rectangular.</a:t>
            </a:r>
            <a:endParaRPr b="1" sz="1200">
              <a:solidFill>
                <a:srgbClr val="EA5B3D"/>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In what ways does Jericho show how early farming communities were different from Paleolithic foraging groups?</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rgbClr val="EA5B3D"/>
                </a:solidFill>
                <a:highlight>
                  <a:srgbClr val="FFFFFF"/>
                </a:highlight>
                <a:latin typeface="Inter"/>
                <a:ea typeface="Inter"/>
                <a:cs typeface="Inter"/>
                <a:sym typeface="Inter"/>
              </a:rPr>
              <a:t>Jericho shows that early farming communities were more settled and organized than Paleolithic foragers. The people in Jericho built permanent homes out of mudbrick and lived in one place instead of moving around.</a:t>
            </a:r>
            <a:endParaRPr b="1" sz="1200">
              <a:solidFill>
                <a:srgbClr val="EA5B3D"/>
              </a:solidFill>
              <a:highlight>
                <a:srgbClr val="FFFFFF"/>
              </a:highlight>
              <a:latin typeface="Inter"/>
              <a:ea typeface="Inter"/>
              <a:cs typeface="Inter"/>
              <a:sym typeface="Inter"/>
            </a:endParaRPr>
          </a:p>
        </p:txBody>
      </p:sp>
      <p:pic>
        <p:nvPicPr>
          <p:cNvPr id="209" name="Google Shape;209;p22"/>
          <p:cNvPicPr preferRelativeResize="0"/>
          <p:nvPr/>
        </p:nvPicPr>
        <p:blipFill>
          <a:blip r:embed="rId3">
            <a:alphaModFix/>
          </a:blip>
          <a:stretch>
            <a:fillRect/>
          </a:stretch>
        </p:blipFill>
        <p:spPr>
          <a:xfrm>
            <a:off x="1484550" y="1253600"/>
            <a:ext cx="4803298" cy="3595000"/>
          </a:xfrm>
          <a:prstGeom prst="rect">
            <a:avLst/>
          </a:prstGeom>
          <a:noFill/>
          <a:ln>
            <a:noFill/>
          </a:ln>
        </p:spPr>
      </p:pic>
      <p:pic>
        <p:nvPicPr>
          <p:cNvPr id="210" name="Google Shape;210;p2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11" name="Google Shape;211;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2" name="Google Shape;212;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6" name="Shape 216"/>
        <p:cNvGrpSpPr/>
        <p:nvPr/>
      </p:nvGrpSpPr>
      <p:grpSpPr>
        <a:xfrm>
          <a:off x="0" y="0"/>
          <a:ext cx="0" cy="0"/>
          <a:chOff x="0" y="0"/>
          <a:chExt cx="0" cy="0"/>
        </a:xfrm>
      </p:grpSpPr>
      <p:sp>
        <p:nvSpPr>
          <p:cNvPr id="217" name="Google Shape;217;p2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 (Exemplar)</a:t>
            </a:r>
            <a:endParaRPr sz="1900">
              <a:latin typeface="Halant"/>
              <a:ea typeface="Halant"/>
              <a:cs typeface="Halant"/>
              <a:sym typeface="Halant"/>
            </a:endParaRPr>
          </a:p>
        </p:txBody>
      </p:sp>
      <p:graphicFrame>
        <p:nvGraphicFramePr>
          <p:cNvPr id="218" name="Google Shape;218;p23"/>
          <p:cNvGraphicFramePr/>
          <p:nvPr/>
        </p:nvGraphicFramePr>
        <p:xfrm>
          <a:off x="417600" y="650463"/>
          <a:ext cx="3000000" cy="3000000"/>
        </p:xfrm>
        <a:graphic>
          <a:graphicData uri="http://schemas.openxmlformats.org/drawingml/2006/table">
            <a:tbl>
              <a:tblPr>
                <a:noFill/>
                <a:tableStyleId>{E500E0B7-C5CD-42C2-B98A-3AA4419AD4E6}</a:tableStyleId>
              </a:tblPr>
              <a:tblGrid>
                <a:gridCol w="4657050"/>
                <a:gridCol w="2280150"/>
              </a:tblGrid>
              <a:tr h="7787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“Axes, chisels, whetstones and a black stone bracelet from a Neolithic Macedonian settlement at Olynthus,” excavated by George E. Mylonas in 1928. Archeological Museum, Thessaloniki, Greece. CC BY-SA 2.5</a:t>
                      </a:r>
                      <a:endParaRPr sz="1200">
                        <a:latin typeface="Inter"/>
                        <a:ea typeface="Inter"/>
                        <a:cs typeface="Inter"/>
                        <a:sym typeface="Inter"/>
                      </a:endParaRPr>
                    </a:p>
                  </a:txBody>
                  <a:tcPr marT="109725" marB="109725" marR="109725" marL="109725">
                    <a:lnL cap="flat" cmpd="sng" w="12700">
                      <a:solidFill>
                        <a:srgbClr val="EA5B3D"/>
                      </a:solidFill>
                      <a:prstDash val="solid"/>
                      <a:round/>
                      <a:headEnd len="sm" w="sm" type="none"/>
                      <a:tailEnd len="sm" w="sm" type="none"/>
                    </a:lnL>
                    <a:lnR cap="flat" cmpd="sng" w="12700">
                      <a:solidFill>
                        <a:srgbClr val="EA5B3D"/>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EA5B3D"/>
                      </a:solidFill>
                      <a:prstDash val="solid"/>
                      <a:round/>
                      <a:headEnd len="sm" w="sm" type="none"/>
                      <a:tailEnd len="sm" w="sm" type="none"/>
                    </a:lnB>
                  </a:tcPr>
                </a:tc>
                <a:tc hMerge="1"/>
              </a:tr>
              <a:tr h="341557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Neolithic tools like axes, chisels, and whetstones were essential for farming, building homes, and crafting goods. These tools, along with decorative items like a black stone bracelet, have been found at Neolithic settlements like at Olynthus in Macedonia.</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219" name="Google Shape;219;p23"/>
          <p:cNvSpPr txBox="1"/>
          <p:nvPr/>
        </p:nvSpPr>
        <p:spPr>
          <a:xfrm>
            <a:off x="448950" y="5334075"/>
            <a:ext cx="6903600" cy="3909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 What do you notice about the materials and shapes of these Neolithic tools and objects, and what might that tell us about how early people lived and worked?</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rgbClr val="EA5B3D"/>
                </a:solidFill>
                <a:highlight>
                  <a:srgbClr val="FFFFFF"/>
                </a:highlight>
                <a:latin typeface="Inter"/>
                <a:ea typeface="Inter"/>
                <a:cs typeface="Inter"/>
                <a:sym typeface="Inter"/>
              </a:rPr>
              <a:t>The tools are made from stone and shaped for specific jobs, like chopping, carving, or grinding. This shows that Neolithic people had specialized tools for farming, building, and making things by hand.</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might the presence of a decorative bracelet at a Neolithic site tell us about culture and daily life in early farming communities?</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rgbClr val="EA5B3D"/>
                </a:solidFill>
                <a:highlight>
                  <a:srgbClr val="FFFFFF"/>
                </a:highlight>
                <a:latin typeface="Inter"/>
                <a:ea typeface="Inter"/>
                <a:cs typeface="Inter"/>
                <a:sym typeface="Inter"/>
              </a:rPr>
              <a:t>The bracelet shows that people cared about more than just survival—they also had time for art and self-expression. It suggests that early farming communities were starting to form their own culture, with personal items and possibly social roles or traditions.</a:t>
            </a:r>
            <a:endParaRPr b="1" sz="1200">
              <a:solidFill>
                <a:srgbClr val="EA5B3D"/>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highlight>
                  <a:srgbClr val="FFFFFF"/>
                </a:highlight>
                <a:latin typeface="Inter"/>
                <a:ea typeface="Inter"/>
                <a:cs typeface="Inter"/>
                <a:sym typeface="Inter"/>
              </a:rPr>
              <a:t>Does this document reflect a change or continuity during this time period? Explain your answer.</a:t>
            </a:r>
            <a:endParaRPr sz="1200">
              <a:highlight>
                <a:srgbClr val="FFFFFF"/>
              </a:highlight>
              <a:latin typeface="Inter"/>
              <a:ea typeface="Inter"/>
              <a:cs typeface="Inter"/>
              <a:sym typeface="Inter"/>
            </a:endParaRPr>
          </a:p>
          <a:p>
            <a:pPr indent="0" lvl="0" marL="457200" rtl="0" algn="l">
              <a:spcBef>
                <a:spcPts val="0"/>
              </a:spcBef>
              <a:spcAft>
                <a:spcPts val="0"/>
              </a:spcAft>
              <a:buNone/>
            </a:pPr>
            <a:r>
              <a:rPr b="1" lang="en" sz="1200">
                <a:solidFill>
                  <a:srgbClr val="EA5B3D"/>
                </a:solidFill>
                <a:highlight>
                  <a:srgbClr val="FFFFFF"/>
                </a:highlight>
                <a:latin typeface="Inter"/>
                <a:ea typeface="Inter"/>
                <a:cs typeface="Inter"/>
                <a:sym typeface="Inter"/>
              </a:rPr>
              <a:t>Similar to Paleolithic people, Neolithic people made tools—but unlike the simple stone tools used for hunting and gathering, Neolithic tools were more advanced and designed for farming, construction, and crafting, showing how their way of life had changed.</a:t>
            </a:r>
            <a:endParaRPr b="1" sz="1200">
              <a:solidFill>
                <a:srgbClr val="EA5B3D"/>
              </a:solidFill>
              <a:highlight>
                <a:srgbClr val="FFFFFF"/>
              </a:highlight>
              <a:latin typeface="Inter"/>
              <a:ea typeface="Inter"/>
              <a:cs typeface="Inter"/>
              <a:sym typeface="Inter"/>
            </a:endParaRPr>
          </a:p>
        </p:txBody>
      </p:sp>
      <p:pic>
        <p:nvPicPr>
          <p:cNvPr id="220" name="Google Shape;220;p23"/>
          <p:cNvPicPr preferRelativeResize="0"/>
          <p:nvPr/>
        </p:nvPicPr>
        <p:blipFill>
          <a:blip r:embed="rId3">
            <a:alphaModFix/>
          </a:blip>
          <a:stretch>
            <a:fillRect/>
          </a:stretch>
        </p:blipFill>
        <p:spPr>
          <a:xfrm>
            <a:off x="417600" y="1627450"/>
            <a:ext cx="4567148" cy="3039575"/>
          </a:xfrm>
          <a:prstGeom prst="rect">
            <a:avLst/>
          </a:prstGeom>
          <a:noFill/>
          <a:ln>
            <a:noFill/>
          </a:ln>
        </p:spPr>
      </p:pic>
      <p:pic>
        <p:nvPicPr>
          <p:cNvPr id="221" name="Google Shape;221;p2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22" name="Google Shape;222;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23" name="Google Shape;223;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27" name="Shape 227"/>
        <p:cNvGrpSpPr/>
        <p:nvPr/>
      </p:nvGrpSpPr>
      <p:grpSpPr>
        <a:xfrm>
          <a:off x="0" y="0"/>
          <a:ext cx="0" cy="0"/>
          <a:chOff x="0" y="0"/>
          <a:chExt cx="0" cy="0"/>
        </a:xfrm>
      </p:grpSpPr>
      <p:sp>
        <p:nvSpPr>
          <p:cNvPr id="228" name="Google Shape;228;p24"/>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C (Exemplar)</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29" name="Google Shape;229;p24"/>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230" name="Google Shape;230;p24"/>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Jos C. N. Raadschelders, </a:t>
            </a:r>
            <a:r>
              <a:rPr i="1" lang="en" sz="1200">
                <a:solidFill>
                  <a:schemeClr val="dk1"/>
                </a:solidFill>
                <a:latin typeface="Halant"/>
                <a:ea typeface="Halant"/>
                <a:cs typeface="Halant"/>
                <a:sym typeface="Halant"/>
              </a:rPr>
              <a:t>The Three Ages of Government: From the Person, to the Group, to the World,</a:t>
            </a:r>
            <a:r>
              <a:rPr lang="en" sz="1200">
                <a:solidFill>
                  <a:schemeClr val="dk1"/>
                </a:solidFill>
                <a:latin typeface="Halant"/>
                <a:ea typeface="Halant"/>
                <a:cs typeface="Halant"/>
                <a:sym typeface="Halant"/>
              </a:rPr>
              <a:t> 2020.</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Jos C. N. Raadschelders is a professor at the John Glenn College of Public Affairs at Ohio State University.</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231" name="Google Shape;231;p24"/>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concept of a Neolithic agricultural [revolution] was introduced by Australian archaeologist Vere Gordon Childe in the 1930s, but it was not a rapid transition from a nomadic life with a hunter-gathering-foraging-scavenging economy to a sedentary life with an agricultural economy. Furthermore, it was not initially a worldwide event but limited to Europe, Southwest Asia, and—almost as early—North China… The transformation to agriculture was slow, took thousands of years, and was never comprehensive, since foraging continued to be a way to augment the diet. Furthermore, there is increasing evidence that the transformations included intentional forest fires to promote certain vegetation and create open landscapes for farming, food storage, houses, the domestication of dogs, and intensifying plant-use…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How this progress toward a sedentary and agricultural way of living unfolded is nicely illustrated by the various settlement periods of Abu Hureyra in the Euphrates valley of northern Syria. The earliest settlement dates back to 9,500 to 9,000 BCE with a population of a 100 to 300 individuals living in pit dwellings and surviving on the basis of gathering plants and hunting gazelles. Between 9,000 and 8,000 BCE they started living in timber and reed huts, still gathering plants and hunting gazelles but now also cultivating some cereals. From 8,000 BCE on, plant gathering and gazelle hunting declined, while from between 7,400 and 6,000 BCE they started living in mudbrick houses and operated an economy of cereal and pulse agriculture and sheep and goat husbandry. At its largest, Abu Hureyra occupied about 16 hectares of mudbrick houses with some 5,000 to 6,000 people. It did not have (a) sizable public buildings, (b) a clear social hierarchy, or (c) large-scale trade, which was characteristic of towns and cities of the early historic times. It is generally believed that these early communities were egalitarian in nature, that is, without formalized leadership.</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232" name="Google Shape;232;p24"/>
          <p:cNvSpPr txBox="1"/>
          <p:nvPr/>
        </p:nvSpPr>
        <p:spPr>
          <a:xfrm>
            <a:off x="434400" y="63220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impact did early agriculture have on how humans interacted with the environment?</a:t>
            </a:r>
            <a:endParaRPr sz="1200">
              <a:solidFill>
                <a:schemeClr val="dk1"/>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highlight>
                  <a:schemeClr val="lt1"/>
                </a:highlight>
                <a:latin typeface="Inter"/>
                <a:ea typeface="Inter"/>
                <a:cs typeface="Inter"/>
                <a:sym typeface="Inter"/>
              </a:rPr>
              <a:t>Early farmers began changing the land by setting forest fires to grow certain plants and create space for farming. They also built food storage and started domesticating animals like dogs, sheep, and goats, which showed they were using the environment in new ways.</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long-term effects did the Neolithic Revolution have on the size, structure, and daily life of human communities?</a:t>
            </a:r>
            <a:endParaRPr sz="1200">
              <a:highlight>
                <a:srgbClr val="FFFFFF"/>
              </a:highlight>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highlight>
                  <a:srgbClr val="FFFFFF"/>
                </a:highlight>
                <a:latin typeface="Inter"/>
                <a:ea typeface="Inter"/>
                <a:cs typeface="Inter"/>
                <a:sym typeface="Inter"/>
              </a:rPr>
              <a:t>At first, people lived in pit dwellings and got their food by hunting and gathering. As they began farming, they built timber huts and eventually mudbrick houses. Their community grew larger, and farming became their main way of getting food. Even though people started farming and living in bigger settlements like Abu Hureyra, they didn’t develop social classes or leaders right away.</a:t>
            </a:r>
            <a:endParaRPr b="1" sz="1200">
              <a:solidFill>
                <a:srgbClr val="E95C3D"/>
              </a:solidFill>
              <a:highlight>
                <a:srgbClr val="FFFFFF"/>
              </a:highlight>
              <a:latin typeface="Inter"/>
              <a:ea typeface="Inter"/>
              <a:cs typeface="Inter"/>
              <a:sym typeface="Inter"/>
            </a:endParaRPr>
          </a:p>
        </p:txBody>
      </p:sp>
      <p:pic>
        <p:nvPicPr>
          <p:cNvPr id="233" name="Google Shape;233;p2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34" name="Google Shape;234;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35" name="Google Shape;235;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9" name="Shape 239"/>
        <p:cNvGrpSpPr/>
        <p:nvPr/>
      </p:nvGrpSpPr>
      <p:grpSpPr>
        <a:xfrm>
          <a:off x="0" y="0"/>
          <a:ext cx="0" cy="0"/>
          <a:chOff x="0" y="0"/>
          <a:chExt cx="0" cy="0"/>
        </a:xfrm>
      </p:grpSpPr>
      <p:sp>
        <p:nvSpPr>
          <p:cNvPr id="240" name="Google Shape;240;p25"/>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D (Exemplar)</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41" name="Google Shape;241;p25"/>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242" name="Google Shape;242;p25"/>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Howard J. Sherman, </a:t>
            </a:r>
            <a:r>
              <a:rPr i="1" lang="en" sz="1200">
                <a:solidFill>
                  <a:schemeClr val="dk1"/>
                </a:solidFill>
                <a:latin typeface="Halant"/>
                <a:ea typeface="Halant"/>
                <a:cs typeface="Halant"/>
                <a:sym typeface="Halant"/>
              </a:rPr>
              <a:t>How Society Makes Itself: The Evolution of Political and Economic Institutions</a:t>
            </a:r>
            <a:r>
              <a:rPr lang="en" sz="1200">
                <a:solidFill>
                  <a:schemeClr val="dk1"/>
                </a:solidFill>
                <a:latin typeface="Halant"/>
                <a:ea typeface="Halant"/>
                <a:cs typeface="Halant"/>
                <a:sym typeface="Halant"/>
              </a:rPr>
              <a:t>, 2006.</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Howard J. Sherman is a professor of Economics Emeritus at University of California, Riverside.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243" name="Google Shape;243;p25"/>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When farming and herding became the dominant way of life for society, productivity increased dramatically. So it is reasonable to describe this process as the first agricultural revolution. As we shall see, this revolution had several effects, helping to change the productivity of labor, division of labor, the size of the population, and the economic institutions.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In the early communal period, everyone worked together. The women collectively did most of the plant gathering, while men collectively did most of the hunting. Except between men and women and a whole, there was no division of labor and no specialists doing separate tasks. This resulted in very low productivity. Productivity is defined here simply as the product per worker. Productivity thus means the amount that each person is able to make and bring to the table.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agricultural revolution in farming and herding changed all of this and greatly increased productivity. When herding and farming increased productivity, people could produce a surplus over immediate food needs. So it became possible to have some people specialize in certain tasks. The specialization could be fed with the surplus food in exchange for their talents. Those people who specialized in tool making further improved the efficiency of tools and weapons. As tools improved, the productivity of farming and herding improved. So this was a cumulative process, with the surplus from agriculture allowing specialization in tool making, while better tools in turn helped agriculture.</a:t>
            </a:r>
            <a:endParaRPr sz="1200">
              <a:solidFill>
                <a:schemeClr val="dk1"/>
              </a:solidFill>
              <a:latin typeface="Inter"/>
              <a:ea typeface="Inter"/>
              <a:cs typeface="Inter"/>
              <a:sym typeface="Inter"/>
            </a:endParaRPr>
          </a:p>
        </p:txBody>
      </p:sp>
      <p:sp>
        <p:nvSpPr>
          <p:cNvPr id="244" name="Google Shape;244;p25"/>
          <p:cNvSpPr txBox="1"/>
          <p:nvPr/>
        </p:nvSpPr>
        <p:spPr>
          <a:xfrm>
            <a:off x="434400" y="58648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Agricultural Revolution change the way people worked and organized labor?</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Before farming, people mostly worked together doing the same jobs like hunting or gathering. But once agriculture made more food, people could specialize in different tasks. This led to the division of labor, where some made tools and others focused on farming.</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latin typeface="Inter"/>
                <a:ea typeface="Inter"/>
                <a:cs typeface="Inter"/>
                <a:sym typeface="Inter"/>
              </a:rPr>
              <a:t>How might the rise of specialization have changed life in early farming communities over time?</a:t>
            </a:r>
            <a:endParaRPr sz="1200">
              <a:latin typeface="Inter"/>
              <a:ea typeface="Inter"/>
              <a:cs typeface="Inter"/>
              <a:sym typeface="Inter"/>
            </a:endParaRPr>
          </a:p>
          <a:p>
            <a:pPr indent="0" lvl="0" marL="457200" rtl="0" algn="l">
              <a:lnSpc>
                <a:spcPct val="100000"/>
              </a:lnSpc>
              <a:spcBef>
                <a:spcPts val="0"/>
              </a:spcBef>
              <a:spcAft>
                <a:spcPts val="0"/>
              </a:spcAft>
              <a:buNone/>
            </a:pPr>
            <a:r>
              <a:rPr b="1" lang="en" sz="1200">
                <a:solidFill>
                  <a:srgbClr val="E95C3D"/>
                </a:solidFill>
                <a:latin typeface="Inter"/>
                <a:ea typeface="Inter"/>
                <a:cs typeface="Inter"/>
                <a:sym typeface="Inter"/>
              </a:rPr>
              <a:t>Specialization probably led to new kinds of jobs and skills, like toolmaking or weaving, which helped communities grow more advanced. Over time, this could have caused people to rely more on trade and may have even led to differences in wealth or social status.</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p:txBody>
      </p:sp>
      <p:pic>
        <p:nvPicPr>
          <p:cNvPr id="245" name="Google Shape;245;p2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46" name="Google Shape;246;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47" name="Google Shape;247;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1" name="Shape 251"/>
        <p:cNvGrpSpPr/>
        <p:nvPr/>
      </p:nvGrpSpPr>
      <p:grpSpPr>
        <a:xfrm>
          <a:off x="0" y="0"/>
          <a:ext cx="0" cy="0"/>
          <a:chOff x="0" y="0"/>
          <a:chExt cx="0" cy="0"/>
        </a:xfrm>
      </p:grpSpPr>
      <p:sp>
        <p:nvSpPr>
          <p:cNvPr id="252" name="Google Shape;252;p26"/>
          <p:cNvSpPr/>
          <p:nvPr/>
        </p:nvSpPr>
        <p:spPr>
          <a:xfrm>
            <a:off x="4223225" y="4503700"/>
            <a:ext cx="3002100" cy="438000"/>
          </a:xfrm>
          <a:prstGeom prst="rect">
            <a:avLst/>
          </a:prstGeom>
          <a:solidFill>
            <a:srgbClr val="6484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3" name="Google Shape;253;p26"/>
          <p:cNvSpPr/>
          <p:nvPr/>
        </p:nvSpPr>
        <p:spPr>
          <a:xfrm>
            <a:off x="4226600" y="1559088"/>
            <a:ext cx="3002100" cy="438000"/>
          </a:xfrm>
          <a:prstGeom prst="rect">
            <a:avLst/>
          </a:prstGeom>
          <a:solidFill>
            <a:srgbClr val="F1AF4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4" name="Google Shape;254;p26"/>
          <p:cNvSpPr/>
          <p:nvPr/>
        </p:nvSpPr>
        <p:spPr>
          <a:xfrm>
            <a:off x="540425" y="4503700"/>
            <a:ext cx="3002100" cy="438000"/>
          </a:xfrm>
          <a:prstGeom prst="rect">
            <a:avLst/>
          </a:prstGeom>
          <a:solidFill>
            <a:srgbClr val="E95C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5" name="Google Shape;255;p26"/>
          <p:cNvSpPr/>
          <p:nvPr/>
        </p:nvSpPr>
        <p:spPr>
          <a:xfrm>
            <a:off x="543800" y="1559088"/>
            <a:ext cx="3002100" cy="438000"/>
          </a:xfrm>
          <a:prstGeom prst="rect">
            <a:avLst/>
          </a:prstGeom>
          <a:solidFill>
            <a:srgbClr val="38E0A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56" name="Google Shape;256;p26"/>
          <p:cNvSpPr txBox="1"/>
          <p:nvPr/>
        </p:nvSpPr>
        <p:spPr>
          <a:xfrm>
            <a:off x="0" y="0"/>
            <a:ext cx="7772400" cy="74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Student Note-Taking Worksheet</a:t>
            </a:r>
            <a:endParaRPr sz="2800">
              <a:solidFill>
                <a:schemeClr val="dk1"/>
              </a:solidFill>
              <a:latin typeface="Plus Jakarta Sans"/>
              <a:ea typeface="Plus Jakarta Sans"/>
              <a:cs typeface="Plus Jakarta Sans"/>
              <a:sym typeface="Plus Jakarta Sans"/>
            </a:endParaRPr>
          </a:p>
        </p:txBody>
      </p:sp>
      <p:pic>
        <p:nvPicPr>
          <p:cNvPr id="257" name="Google Shape;257;p2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58" name="Google Shape;258;p26"/>
          <p:cNvSpPr txBox="1"/>
          <p:nvPr/>
        </p:nvSpPr>
        <p:spPr>
          <a:xfrm>
            <a:off x="731225" y="1489413"/>
            <a:ext cx="2528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A</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 Permanent Settlements</a:t>
            </a:r>
            <a:endParaRPr b="1">
              <a:solidFill>
                <a:srgbClr val="FCFCFC"/>
              </a:solidFill>
              <a:latin typeface="Inter"/>
              <a:ea typeface="Inter"/>
              <a:cs typeface="Inter"/>
              <a:sym typeface="Inter"/>
            </a:endParaRPr>
          </a:p>
        </p:txBody>
      </p:sp>
      <p:sp>
        <p:nvSpPr>
          <p:cNvPr id="259" name="Google Shape;259;p26"/>
          <p:cNvSpPr txBox="1"/>
          <p:nvPr/>
        </p:nvSpPr>
        <p:spPr>
          <a:xfrm>
            <a:off x="593600" y="4430700"/>
            <a:ext cx="2876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C </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Population Growth</a:t>
            </a:r>
            <a:endParaRPr b="1">
              <a:solidFill>
                <a:srgbClr val="FCFCFC"/>
              </a:solidFill>
              <a:latin typeface="Inter"/>
              <a:ea typeface="Inter"/>
              <a:cs typeface="Inter"/>
              <a:sym typeface="Inter"/>
            </a:endParaRPr>
          </a:p>
        </p:txBody>
      </p:sp>
      <p:sp>
        <p:nvSpPr>
          <p:cNvPr id="260" name="Google Shape;260;p26"/>
          <p:cNvSpPr txBox="1"/>
          <p:nvPr/>
        </p:nvSpPr>
        <p:spPr>
          <a:xfrm>
            <a:off x="4413500" y="1479928"/>
            <a:ext cx="26283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B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Neolithic Tools</a:t>
            </a:r>
            <a:endParaRPr b="1">
              <a:solidFill>
                <a:schemeClr val="dk1"/>
              </a:solidFill>
              <a:latin typeface="Inter"/>
              <a:ea typeface="Inter"/>
              <a:cs typeface="Inter"/>
              <a:sym typeface="Inter"/>
            </a:endParaRPr>
          </a:p>
        </p:txBody>
      </p:sp>
      <p:sp>
        <p:nvSpPr>
          <p:cNvPr id="261" name="Google Shape;261;p26"/>
          <p:cNvSpPr txBox="1"/>
          <p:nvPr/>
        </p:nvSpPr>
        <p:spPr>
          <a:xfrm>
            <a:off x="4229975" y="4430700"/>
            <a:ext cx="30021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D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Labor Division</a:t>
            </a:r>
            <a:endParaRPr b="1">
              <a:solidFill>
                <a:schemeClr val="dk1"/>
              </a:solidFill>
              <a:latin typeface="Inter"/>
              <a:ea typeface="Inter"/>
              <a:cs typeface="Inter"/>
              <a:sym typeface="Inter"/>
            </a:endParaRPr>
          </a:p>
        </p:txBody>
      </p:sp>
      <p:sp>
        <p:nvSpPr>
          <p:cNvPr id="262" name="Google Shape;262;p26"/>
          <p:cNvSpPr txBox="1"/>
          <p:nvPr/>
        </p:nvSpPr>
        <p:spPr>
          <a:xfrm>
            <a:off x="543700" y="2085400"/>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Jericho is one of the oldest known permanent settlements.</a:t>
            </a:r>
            <a:endParaRPr b="1" sz="1200">
              <a:solidFill>
                <a:srgbClr val="EA5B3D"/>
              </a:solidFill>
              <a:latin typeface="Inter"/>
              <a:ea typeface="Inter"/>
              <a:cs typeface="Inter"/>
              <a:sym typeface="Inter"/>
            </a:endParaRPr>
          </a:p>
          <a:p>
            <a:pPr indent="0" lvl="0" marL="457200" rtl="0" algn="l">
              <a:spcBef>
                <a:spcPts val="0"/>
              </a:spcBef>
              <a:spcAft>
                <a:spcPts val="0"/>
              </a:spcAft>
              <a:buNone/>
            </a:pPr>
            <a:r>
              <a:t/>
            </a:r>
            <a:endParaRPr b="1" sz="1200">
              <a:solidFill>
                <a:srgbClr val="EA5B3D"/>
              </a:solidFill>
              <a:latin typeface="Inter"/>
              <a:ea typeface="Inter"/>
              <a:cs typeface="Inter"/>
              <a:sym typeface="Inter"/>
            </a:endParaRPr>
          </a:p>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This early farming culture did not use pottery but had other advanced practices.</a:t>
            </a:r>
            <a:endParaRPr b="1" sz="1200">
              <a:solidFill>
                <a:srgbClr val="EA5B3D"/>
              </a:solidFill>
              <a:latin typeface="Inter"/>
              <a:ea typeface="Inter"/>
              <a:cs typeface="Inter"/>
              <a:sym typeface="Inter"/>
            </a:endParaRPr>
          </a:p>
          <a:p>
            <a:pPr indent="0" lvl="0" marL="457200" rtl="0" algn="l">
              <a:spcBef>
                <a:spcPts val="0"/>
              </a:spcBef>
              <a:spcAft>
                <a:spcPts val="0"/>
              </a:spcAft>
              <a:buNone/>
            </a:pPr>
            <a:r>
              <a:t/>
            </a:r>
            <a:endParaRPr b="1" sz="1200">
              <a:solidFill>
                <a:srgbClr val="EA5B3D"/>
              </a:solidFill>
              <a:latin typeface="Inter"/>
              <a:ea typeface="Inter"/>
              <a:cs typeface="Inter"/>
              <a:sym typeface="Inter"/>
            </a:endParaRPr>
          </a:p>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The dead were buried under house floors, suggesting beliefs about ancestors or the afterlife.</a:t>
            </a:r>
            <a:endParaRPr b="1" sz="1200">
              <a:solidFill>
                <a:srgbClr val="EA5B3D"/>
              </a:solidFill>
              <a:latin typeface="Inter"/>
              <a:ea typeface="Inter"/>
              <a:cs typeface="Inter"/>
              <a:sym typeface="Inter"/>
            </a:endParaRPr>
          </a:p>
        </p:txBody>
      </p:sp>
      <p:sp>
        <p:nvSpPr>
          <p:cNvPr id="263" name="Google Shape;263;p26"/>
          <p:cNvSpPr txBox="1"/>
          <p:nvPr/>
        </p:nvSpPr>
        <p:spPr>
          <a:xfrm>
            <a:off x="4226600" y="2085325"/>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Neolithic people had specialized tools for farming, building, and making things by hand.</a:t>
            </a:r>
            <a:endParaRPr b="1" sz="1200">
              <a:solidFill>
                <a:srgbClr val="EA5B3D"/>
              </a:solidFill>
              <a:latin typeface="Inter"/>
              <a:ea typeface="Inter"/>
              <a:cs typeface="Inter"/>
              <a:sym typeface="Inter"/>
            </a:endParaRPr>
          </a:p>
          <a:p>
            <a:pPr indent="-304800" lvl="0" marL="457200" rtl="0" algn="l">
              <a:spcBef>
                <a:spcPts val="1000"/>
              </a:spcBef>
              <a:spcAft>
                <a:spcPts val="0"/>
              </a:spcAft>
              <a:buClr>
                <a:srgbClr val="EA5B3D"/>
              </a:buClr>
              <a:buSzPts val="1200"/>
              <a:buFont typeface="Inter"/>
              <a:buChar char="●"/>
            </a:pPr>
            <a:r>
              <a:rPr b="1" lang="en" sz="1200">
                <a:solidFill>
                  <a:srgbClr val="EA5B3D"/>
                </a:solidFill>
                <a:latin typeface="Inter"/>
                <a:ea typeface="Inter"/>
                <a:cs typeface="Inter"/>
                <a:sym typeface="Inter"/>
              </a:rPr>
              <a:t>Tools were more advanced compared to simple stone tools</a:t>
            </a:r>
            <a:endParaRPr b="1" sz="1200">
              <a:solidFill>
                <a:srgbClr val="EA5B3D"/>
              </a:solidFill>
              <a:latin typeface="Inter"/>
              <a:ea typeface="Inter"/>
              <a:cs typeface="Inter"/>
              <a:sym typeface="Inter"/>
            </a:endParaRPr>
          </a:p>
          <a:p>
            <a:pPr indent="-304800" lvl="0" marL="457200" rtl="0" algn="l">
              <a:spcBef>
                <a:spcPts val="1000"/>
              </a:spcBef>
              <a:spcAft>
                <a:spcPts val="1000"/>
              </a:spcAft>
              <a:buClr>
                <a:srgbClr val="EA5B3D"/>
              </a:buClr>
              <a:buSzPts val="1200"/>
              <a:buFont typeface="Inter"/>
              <a:buChar char="●"/>
            </a:pPr>
            <a:r>
              <a:rPr b="1" lang="en" sz="1200">
                <a:solidFill>
                  <a:srgbClr val="EA5B3D"/>
                </a:solidFill>
                <a:latin typeface="Inter"/>
                <a:ea typeface="Inter"/>
                <a:cs typeface="Inter"/>
                <a:sym typeface="Inter"/>
              </a:rPr>
              <a:t>Early farming communities were starting to form their own culture, with personal items</a:t>
            </a:r>
            <a:endParaRPr b="1" sz="1200">
              <a:solidFill>
                <a:srgbClr val="EA5B3D"/>
              </a:solidFill>
              <a:latin typeface="Inter"/>
              <a:ea typeface="Inter"/>
              <a:cs typeface="Inter"/>
              <a:sym typeface="Inter"/>
            </a:endParaRPr>
          </a:p>
        </p:txBody>
      </p:sp>
      <p:sp>
        <p:nvSpPr>
          <p:cNvPr id="264" name="Google Shape;264;p26"/>
          <p:cNvSpPr txBox="1"/>
          <p:nvPr/>
        </p:nvSpPr>
        <p:spPr>
          <a:xfrm>
            <a:off x="349650" y="928050"/>
            <a:ext cx="6953700" cy="50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With your group, take turns sharing new learned information and jot down notes in the boxes below. Then, list any additional transformations mentioned in the excerpts.</a:t>
            </a:r>
            <a:endParaRPr sz="1200">
              <a:solidFill>
                <a:schemeClr val="dk1"/>
              </a:solidFill>
              <a:latin typeface="Inter"/>
              <a:ea typeface="Inter"/>
              <a:cs typeface="Inter"/>
              <a:sym typeface="Inter"/>
            </a:endParaRPr>
          </a:p>
        </p:txBody>
      </p:sp>
      <p:sp>
        <p:nvSpPr>
          <p:cNvPr id="265" name="Google Shape;265;p26"/>
          <p:cNvSpPr txBox="1"/>
          <p:nvPr/>
        </p:nvSpPr>
        <p:spPr>
          <a:xfrm>
            <a:off x="543750" y="5026600"/>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Communities grew from </a:t>
            </a:r>
            <a:r>
              <a:rPr b="1" lang="en" sz="1200">
                <a:solidFill>
                  <a:srgbClr val="EA5B3D"/>
                </a:solidFill>
                <a:latin typeface="Inter"/>
                <a:ea typeface="Inter"/>
                <a:cs typeface="Inter"/>
                <a:sym typeface="Inter"/>
              </a:rPr>
              <a:t>hundred</a:t>
            </a:r>
            <a:r>
              <a:rPr b="1" lang="en" sz="1200">
                <a:solidFill>
                  <a:srgbClr val="EA5B3D"/>
                </a:solidFill>
                <a:latin typeface="Inter"/>
                <a:ea typeface="Inter"/>
                <a:cs typeface="Inter"/>
                <a:sym typeface="Inter"/>
              </a:rPr>
              <a:t> to thousands of people</a:t>
            </a:r>
            <a:endParaRPr b="1" sz="1200">
              <a:solidFill>
                <a:srgbClr val="EA5B3D"/>
              </a:solidFill>
              <a:latin typeface="Inter"/>
              <a:ea typeface="Inter"/>
              <a:cs typeface="Inter"/>
              <a:sym typeface="Inter"/>
            </a:endParaRPr>
          </a:p>
          <a:p>
            <a:pPr indent="-304800" lvl="0" marL="457200" rtl="0" algn="l">
              <a:spcBef>
                <a:spcPts val="1000"/>
              </a:spcBef>
              <a:spcAft>
                <a:spcPts val="0"/>
              </a:spcAft>
              <a:buClr>
                <a:srgbClr val="EA5B3D"/>
              </a:buClr>
              <a:buSzPts val="1200"/>
              <a:buFont typeface="Inter"/>
              <a:buChar char="●"/>
            </a:pPr>
            <a:r>
              <a:rPr b="1" lang="en" sz="1200">
                <a:solidFill>
                  <a:srgbClr val="EA5B3D"/>
                </a:solidFill>
                <a:latin typeface="Inter"/>
                <a:ea typeface="Inter"/>
                <a:cs typeface="Inter"/>
                <a:sym typeface="Inter"/>
              </a:rPr>
              <a:t>Food surpluses allowed for larger populations</a:t>
            </a:r>
            <a:endParaRPr b="1" sz="1200">
              <a:solidFill>
                <a:srgbClr val="EA5B3D"/>
              </a:solidFill>
              <a:latin typeface="Inter"/>
              <a:ea typeface="Inter"/>
              <a:cs typeface="Inter"/>
              <a:sym typeface="Inter"/>
            </a:endParaRPr>
          </a:p>
          <a:p>
            <a:pPr indent="-304800" lvl="0" marL="457200" rtl="0" algn="l">
              <a:spcBef>
                <a:spcPts val="1000"/>
              </a:spcBef>
              <a:spcAft>
                <a:spcPts val="1000"/>
              </a:spcAft>
              <a:buClr>
                <a:srgbClr val="EA5B3D"/>
              </a:buClr>
              <a:buSzPts val="1200"/>
              <a:buFont typeface="Inter"/>
              <a:buChar char="●"/>
            </a:pPr>
            <a:r>
              <a:rPr b="1" lang="en" sz="1200">
                <a:solidFill>
                  <a:srgbClr val="EA5B3D"/>
                </a:solidFill>
                <a:latin typeface="Inter"/>
                <a:ea typeface="Inter"/>
                <a:cs typeface="Inter"/>
                <a:sym typeface="Inter"/>
              </a:rPr>
              <a:t>Domestication, storage, and settlements contributed to population growth</a:t>
            </a:r>
            <a:endParaRPr b="1" sz="1200">
              <a:solidFill>
                <a:srgbClr val="EA5B3D"/>
              </a:solidFill>
              <a:latin typeface="Inter"/>
              <a:ea typeface="Inter"/>
              <a:cs typeface="Inter"/>
              <a:sym typeface="Inter"/>
            </a:endParaRPr>
          </a:p>
        </p:txBody>
      </p:sp>
      <p:sp>
        <p:nvSpPr>
          <p:cNvPr id="266" name="Google Shape;266;p26"/>
          <p:cNvSpPr txBox="1"/>
          <p:nvPr/>
        </p:nvSpPr>
        <p:spPr>
          <a:xfrm>
            <a:off x="4223225" y="5026675"/>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rgbClr val="EA5B3D"/>
              </a:buClr>
              <a:buSzPts val="1200"/>
              <a:buFont typeface="Inter"/>
              <a:buChar char="●"/>
            </a:pPr>
            <a:r>
              <a:rPr b="1" lang="en" sz="1200">
                <a:solidFill>
                  <a:srgbClr val="EA5B3D"/>
                </a:solidFill>
                <a:latin typeface="Inter"/>
                <a:ea typeface="Inter"/>
                <a:cs typeface="Inter"/>
                <a:sym typeface="Inter"/>
              </a:rPr>
              <a:t>Before agriculture, people shared similar tasks</a:t>
            </a:r>
            <a:endParaRPr b="1" sz="1200">
              <a:solidFill>
                <a:srgbClr val="EA5B3D"/>
              </a:solidFill>
              <a:latin typeface="Inter"/>
              <a:ea typeface="Inter"/>
              <a:cs typeface="Inter"/>
              <a:sym typeface="Inter"/>
            </a:endParaRPr>
          </a:p>
          <a:p>
            <a:pPr indent="-304800" lvl="0" marL="457200" rtl="0" algn="l">
              <a:spcBef>
                <a:spcPts val="1000"/>
              </a:spcBef>
              <a:spcAft>
                <a:spcPts val="0"/>
              </a:spcAft>
              <a:buClr>
                <a:srgbClr val="EA5B3D"/>
              </a:buClr>
              <a:buSzPts val="1200"/>
              <a:buFont typeface="Inter"/>
              <a:buChar char="●"/>
            </a:pPr>
            <a:r>
              <a:rPr b="1" lang="en" sz="1200">
                <a:solidFill>
                  <a:srgbClr val="EA5B3D"/>
                </a:solidFill>
                <a:latin typeface="Inter"/>
                <a:ea typeface="Inter"/>
                <a:cs typeface="Inter"/>
                <a:sym typeface="Inter"/>
              </a:rPr>
              <a:t>Productivity rose with </a:t>
            </a:r>
            <a:r>
              <a:rPr b="1" lang="en" sz="1200">
                <a:solidFill>
                  <a:srgbClr val="EA5B3D"/>
                </a:solidFill>
                <a:latin typeface="Inter"/>
                <a:ea typeface="Inter"/>
                <a:cs typeface="Inter"/>
                <a:sym typeface="Inter"/>
              </a:rPr>
              <a:t>agriculture</a:t>
            </a:r>
            <a:endParaRPr b="1" sz="1200">
              <a:solidFill>
                <a:srgbClr val="EA5B3D"/>
              </a:solidFill>
              <a:latin typeface="Inter"/>
              <a:ea typeface="Inter"/>
              <a:cs typeface="Inter"/>
              <a:sym typeface="Inter"/>
            </a:endParaRPr>
          </a:p>
          <a:p>
            <a:pPr indent="-304800" lvl="0" marL="457200" rtl="0" algn="l">
              <a:spcBef>
                <a:spcPts val="1000"/>
              </a:spcBef>
              <a:spcAft>
                <a:spcPts val="1000"/>
              </a:spcAft>
              <a:buClr>
                <a:srgbClr val="EA5B3D"/>
              </a:buClr>
              <a:buSzPts val="1200"/>
              <a:buFont typeface="Inter"/>
              <a:buChar char="●"/>
            </a:pPr>
            <a:r>
              <a:rPr b="1" lang="en" sz="1200">
                <a:solidFill>
                  <a:srgbClr val="EA5B3D"/>
                </a:solidFill>
                <a:latin typeface="Inter"/>
                <a:ea typeface="Inter"/>
                <a:cs typeface="Inter"/>
                <a:sym typeface="Inter"/>
              </a:rPr>
              <a:t>People began to specialize in jobs like toolmaking which </a:t>
            </a:r>
            <a:r>
              <a:rPr b="1" lang="en" sz="1200">
                <a:solidFill>
                  <a:srgbClr val="EA5B3D"/>
                </a:solidFill>
                <a:latin typeface="Inter"/>
                <a:ea typeface="Inter"/>
                <a:cs typeface="Inter"/>
                <a:sym typeface="Inter"/>
              </a:rPr>
              <a:t>further</a:t>
            </a:r>
            <a:r>
              <a:rPr b="1" lang="en" sz="1200">
                <a:solidFill>
                  <a:srgbClr val="EA5B3D"/>
                </a:solidFill>
                <a:latin typeface="Inter"/>
                <a:ea typeface="Inter"/>
                <a:cs typeface="Inter"/>
                <a:sym typeface="Inter"/>
              </a:rPr>
              <a:t> increased productivity</a:t>
            </a:r>
            <a:endParaRPr b="1" sz="1200">
              <a:solidFill>
                <a:srgbClr val="EA5B3D"/>
              </a:solidFill>
              <a:latin typeface="Inter"/>
              <a:ea typeface="Inter"/>
              <a:cs typeface="Inter"/>
              <a:sym typeface="Inter"/>
            </a:endParaRPr>
          </a:p>
        </p:txBody>
      </p:sp>
      <p:sp>
        <p:nvSpPr>
          <p:cNvPr id="267" name="Google Shape;267;p26"/>
          <p:cNvSpPr txBox="1"/>
          <p:nvPr/>
        </p:nvSpPr>
        <p:spPr>
          <a:xfrm>
            <a:off x="409350" y="7295700"/>
            <a:ext cx="6953700" cy="199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Additional Transformations Mentioned:</a:t>
            </a:r>
            <a:endParaRPr sz="12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Domestication of animals like dogs, goats, and sheep</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Intentional environmental changes (e.g., forest fires for open farmland)</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Egalitarian social structures in early farming villages</a:t>
            </a:r>
            <a:br>
              <a:rPr b="1" lang="en" sz="1200">
                <a:solidFill>
                  <a:srgbClr val="E95C3D"/>
                </a:solidFill>
                <a:latin typeface="Inter"/>
                <a:ea typeface="Inter"/>
                <a:cs typeface="Inter"/>
                <a:sym typeface="Inter"/>
              </a:rPr>
            </a:br>
            <a:endParaRPr b="1" sz="1200">
              <a:solidFill>
                <a:srgbClr val="E95C3D"/>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Slow and regionally varied development of agriculture</a:t>
            </a:r>
            <a:endParaRPr b="1" sz="1300">
              <a:solidFill>
                <a:srgbClr val="E95C3D"/>
              </a:solidFill>
              <a:latin typeface="Inter"/>
              <a:ea typeface="Inter"/>
              <a:cs typeface="Inter"/>
              <a:sym typeface="Inter"/>
            </a:endParaRPr>
          </a:p>
        </p:txBody>
      </p:sp>
      <p:pic>
        <p:nvPicPr>
          <p:cNvPr id="268" name="Google Shape;268;p2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69" name="Google Shape;26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0" name="Google Shape;27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4" name="Shape 274"/>
        <p:cNvGrpSpPr/>
        <p:nvPr/>
      </p:nvGrpSpPr>
      <p:grpSpPr>
        <a:xfrm>
          <a:off x="0" y="0"/>
          <a:ext cx="0" cy="0"/>
          <a:chOff x="0" y="0"/>
          <a:chExt cx="0" cy="0"/>
        </a:xfrm>
      </p:grpSpPr>
      <p:graphicFrame>
        <p:nvGraphicFramePr>
          <p:cNvPr id="275" name="Google Shape;275;p27"/>
          <p:cNvGraphicFramePr/>
          <p:nvPr/>
        </p:nvGraphicFramePr>
        <p:xfrm>
          <a:off x="425016" y="2689737"/>
          <a:ext cx="3000000" cy="3000000"/>
        </p:xfrm>
        <a:graphic>
          <a:graphicData uri="http://schemas.openxmlformats.org/drawingml/2006/table">
            <a:tbl>
              <a:tblPr>
                <a:noFill/>
                <a:tableStyleId>{FCA3A33A-3289-4F7C-90BA-67FB7312E37B}</a:tableStyleId>
              </a:tblPr>
              <a:tblGrid>
                <a:gridCol w="2120075"/>
                <a:gridCol w="4828575"/>
              </a:tblGrid>
              <a:tr h="444900">
                <a:tc>
                  <a:txBody>
                    <a:bodyPr/>
                    <a:lstStyle/>
                    <a:p>
                      <a:pPr indent="0" lvl="0" marL="0" rtl="0" algn="ctr">
                        <a:spcBef>
                          <a:spcPts val="0"/>
                        </a:spcBef>
                        <a:spcAft>
                          <a:spcPts val="0"/>
                        </a:spcAft>
                        <a:buNone/>
                      </a:pPr>
                      <a:r>
                        <a:rPr lang="en" sz="1200">
                          <a:latin typeface="Inter"/>
                          <a:ea typeface="Inter"/>
                          <a:cs typeface="Inter"/>
                          <a:sym typeface="Inter"/>
                        </a:rPr>
                        <a:t>What was happening during this time period?</a:t>
                      </a:r>
                      <a:endParaRPr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rowSpan="2">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Continuity</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stayed the same from earlier periods?</a:t>
                      </a:r>
                      <a:endParaRPr sz="1200">
                        <a:solidFill>
                          <a:schemeClr val="dk1"/>
                        </a:solidFill>
                        <a:latin typeface="Inter"/>
                        <a:ea typeface="Inter"/>
                        <a:cs typeface="Inter"/>
                        <a:sym typeface="Inter"/>
                      </a:endParaRPr>
                    </a:p>
                    <a:p>
                      <a:pPr indent="-298450" lvl="0" marL="457200" rtl="0" algn="l">
                        <a:spcBef>
                          <a:spcPts val="0"/>
                        </a:spcBef>
                        <a:spcAft>
                          <a:spcPts val="0"/>
                        </a:spcAft>
                        <a:buClr>
                          <a:srgbClr val="EA5B3D"/>
                        </a:buClr>
                        <a:buSzPts val="1100"/>
                        <a:buFont typeface="Inter"/>
                        <a:buChar char="●"/>
                      </a:pPr>
                      <a:r>
                        <a:rPr b="1" lang="en" sz="1100">
                          <a:solidFill>
                            <a:srgbClr val="EA5B3D"/>
                          </a:solidFill>
                          <a:latin typeface="Inter"/>
                          <a:ea typeface="Inter"/>
                          <a:cs typeface="Inter"/>
                          <a:sym typeface="Inter"/>
                        </a:rPr>
                        <a:t>Some groups continued to live as hunter-gatherers (e.g., the Hadza in East Africa).</a:t>
                      </a:r>
                      <a:endParaRPr b="1" sz="1100">
                        <a:solidFill>
                          <a:srgbClr val="EA5B3D"/>
                        </a:solidFill>
                        <a:latin typeface="Inter"/>
                        <a:ea typeface="Inter"/>
                        <a:cs typeface="Inter"/>
                        <a:sym typeface="Inter"/>
                      </a:endParaRPr>
                    </a:p>
                    <a:p>
                      <a:pPr indent="-298450" lvl="0" marL="457200" rtl="0" algn="l">
                        <a:spcBef>
                          <a:spcPts val="1000"/>
                        </a:spcBef>
                        <a:spcAft>
                          <a:spcPts val="0"/>
                        </a:spcAft>
                        <a:buClr>
                          <a:srgbClr val="EA5B3D"/>
                        </a:buClr>
                        <a:buSzPts val="1100"/>
                        <a:buFont typeface="Inter"/>
                        <a:buChar char="●"/>
                      </a:pPr>
                      <a:r>
                        <a:rPr b="1" lang="en" sz="1100">
                          <a:solidFill>
                            <a:srgbClr val="EA5B3D"/>
                          </a:solidFill>
                          <a:latin typeface="Inter"/>
                          <a:ea typeface="Inter"/>
                          <a:cs typeface="Inter"/>
                          <a:sym typeface="Inter"/>
                        </a:rPr>
                        <a:t>Domestication and foraging still coexisted in many societies.</a:t>
                      </a:r>
                      <a:endParaRPr b="1" sz="1100">
                        <a:solidFill>
                          <a:srgbClr val="EA5B3D"/>
                        </a:solidFill>
                        <a:latin typeface="Inter"/>
                        <a:ea typeface="Inter"/>
                        <a:cs typeface="Inter"/>
                        <a:sym typeface="Inter"/>
                      </a:endParaRPr>
                    </a:p>
                    <a:p>
                      <a:pPr indent="-298450" lvl="0" marL="457200" rtl="0" algn="l">
                        <a:spcBef>
                          <a:spcPts val="1000"/>
                        </a:spcBef>
                        <a:spcAft>
                          <a:spcPts val="1000"/>
                        </a:spcAft>
                        <a:buClr>
                          <a:srgbClr val="E95C3D"/>
                        </a:buClr>
                        <a:buSzPts val="1100"/>
                        <a:buFont typeface="Inter"/>
                        <a:buChar char="●"/>
                      </a:pPr>
                      <a:r>
                        <a:rPr b="1" lang="en" sz="1100">
                          <a:solidFill>
                            <a:srgbClr val="E95C3D"/>
                          </a:solidFill>
                          <a:latin typeface="Inter"/>
                          <a:ea typeface="Inter"/>
                          <a:cs typeface="Inter"/>
                          <a:sym typeface="Inter"/>
                        </a:rPr>
                        <a:t>Communities continued to interact with the environment for survival.</a:t>
                      </a:r>
                      <a:endParaRPr b="1" sz="1100">
                        <a:solidFill>
                          <a:srgbClr val="EA5B3D"/>
                        </a:solidFill>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708750">
                <a:tc rowSpan="2">
                  <a:txBody>
                    <a:bodyPr/>
                    <a:lstStyle/>
                    <a:p>
                      <a:pPr indent="0" lvl="0" marL="0" rtl="0" algn="ctr">
                        <a:spcBef>
                          <a:spcPts val="0"/>
                        </a:spcBef>
                        <a:spcAft>
                          <a:spcPts val="0"/>
                        </a:spcAft>
                        <a:buNone/>
                      </a:pPr>
                      <a:r>
                        <a:rPr b="1" lang="en" sz="1200">
                          <a:solidFill>
                            <a:srgbClr val="EA5B3D"/>
                          </a:solidFill>
                          <a:latin typeface="Inter"/>
                          <a:ea typeface="Inter"/>
                          <a:cs typeface="Inter"/>
                          <a:sym typeface="Inter"/>
                        </a:rPr>
                        <a:t>During this time period, known as the Neolithic era, people began transitioning from nomadic hunter-gatherer lifestyles to settled agricultural communities. The development of farming, animal dome</a:t>
                      </a:r>
                      <a:r>
                        <a:rPr b="1" lang="en" sz="1200">
                          <a:solidFill>
                            <a:srgbClr val="E95C3D"/>
                          </a:solidFill>
                          <a:latin typeface="Inter"/>
                          <a:ea typeface="Inter"/>
                          <a:cs typeface="Inter"/>
                          <a:sym typeface="Inter"/>
                        </a:rPr>
                        <a:t>stication, and permanent settlements led to the rise of villages, cities, and social hierarchies. New Neolithic tools were created for farming, building, and crafting. The Agricultural Revolution led to increased productivity and specialized labor.</a:t>
                      </a:r>
                      <a:endParaRPr b="1" sz="1200">
                        <a:solidFill>
                          <a:srgbClr val="E95C3D"/>
                        </a:solidFill>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vMerge="1"/>
              </a:tr>
              <a:tr h="1916075">
                <a:tc vMerge="1"/>
                <a:tc>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Change</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changed (significant events, major turning points, developments)?</a:t>
                      </a:r>
                      <a:endParaRPr sz="1200">
                        <a:latin typeface="Inter"/>
                        <a:ea typeface="Inter"/>
                        <a:cs typeface="Inter"/>
                        <a:sym typeface="Inter"/>
                      </a:endParaRPr>
                    </a:p>
                    <a:p>
                      <a:pPr indent="-298450" lvl="0" marL="457200" rtl="0" algn="l">
                        <a:spcBef>
                          <a:spcPts val="0"/>
                        </a:spcBef>
                        <a:spcAft>
                          <a:spcPts val="0"/>
                        </a:spcAft>
                        <a:buClr>
                          <a:srgbClr val="EA5B3D"/>
                        </a:buClr>
                        <a:buSzPts val="1100"/>
                        <a:buFont typeface="Inter"/>
                        <a:buChar char="●"/>
                      </a:pPr>
                      <a:r>
                        <a:rPr b="1" lang="en" sz="1100">
                          <a:solidFill>
                            <a:srgbClr val="EA5B3D"/>
                          </a:solidFill>
                          <a:latin typeface="Inter"/>
                          <a:ea typeface="Inter"/>
                          <a:cs typeface="Inter"/>
                          <a:sym typeface="Inter"/>
                        </a:rPr>
                        <a:t>Agriculture enabled surplus food production.</a:t>
                      </a:r>
                      <a:endParaRPr b="1" sz="1100">
                        <a:solidFill>
                          <a:srgbClr val="EA5B3D"/>
                        </a:solidFill>
                        <a:latin typeface="Inter"/>
                        <a:ea typeface="Inter"/>
                        <a:cs typeface="Inter"/>
                        <a:sym typeface="Inter"/>
                      </a:endParaRPr>
                    </a:p>
                    <a:p>
                      <a:pPr indent="-298450" lvl="0" marL="457200" rtl="0" algn="l">
                        <a:spcBef>
                          <a:spcPts val="1000"/>
                        </a:spcBef>
                        <a:spcAft>
                          <a:spcPts val="0"/>
                        </a:spcAft>
                        <a:buClr>
                          <a:srgbClr val="EA5B3D"/>
                        </a:buClr>
                        <a:buSzPts val="1100"/>
                        <a:buFont typeface="Inter"/>
                        <a:buChar char="●"/>
                      </a:pPr>
                      <a:r>
                        <a:rPr b="1" lang="en" sz="1100">
                          <a:solidFill>
                            <a:srgbClr val="EA5B3D"/>
                          </a:solidFill>
                          <a:latin typeface="Inter"/>
                          <a:ea typeface="Inter"/>
                          <a:cs typeface="Inter"/>
                          <a:sym typeface="Inter"/>
                        </a:rPr>
                        <a:t>Permanent settlements were established, which led to the rise of cities and different types of homes.</a:t>
                      </a:r>
                      <a:endParaRPr b="1" sz="1100">
                        <a:solidFill>
                          <a:srgbClr val="EA5B3D"/>
                        </a:solidFill>
                        <a:latin typeface="Inter"/>
                        <a:ea typeface="Inter"/>
                        <a:cs typeface="Inter"/>
                        <a:sym typeface="Inter"/>
                      </a:endParaRPr>
                    </a:p>
                    <a:p>
                      <a:pPr indent="-298450" lvl="0" marL="457200" rtl="0" algn="l">
                        <a:spcBef>
                          <a:spcPts val="1000"/>
                        </a:spcBef>
                        <a:spcAft>
                          <a:spcPts val="0"/>
                        </a:spcAft>
                        <a:buClr>
                          <a:srgbClr val="EA5B3D"/>
                        </a:buClr>
                        <a:buSzPts val="1100"/>
                        <a:buFont typeface="Inter"/>
                        <a:buChar char="●"/>
                      </a:pPr>
                      <a:r>
                        <a:rPr b="1" lang="en" sz="1100">
                          <a:solidFill>
                            <a:srgbClr val="EA5B3D"/>
                          </a:solidFill>
                          <a:latin typeface="Inter"/>
                          <a:ea typeface="Inter"/>
                          <a:cs typeface="Inter"/>
                          <a:sym typeface="Inter"/>
                        </a:rPr>
                        <a:t>Social hierarchies developed due to labor specialization and unequal access to resources.</a:t>
                      </a:r>
                      <a:endParaRPr b="1" sz="1100">
                        <a:solidFill>
                          <a:srgbClr val="EA5B3D"/>
                        </a:solidFill>
                        <a:latin typeface="Inter"/>
                        <a:ea typeface="Inter"/>
                        <a:cs typeface="Inter"/>
                        <a:sym typeface="Inter"/>
                      </a:endParaRPr>
                    </a:p>
                    <a:p>
                      <a:pPr indent="-298450" lvl="0" marL="457200" rtl="0" algn="l">
                        <a:spcBef>
                          <a:spcPts val="1000"/>
                        </a:spcBef>
                        <a:spcAft>
                          <a:spcPts val="0"/>
                        </a:spcAft>
                        <a:buClr>
                          <a:srgbClr val="EA5B3D"/>
                        </a:buClr>
                        <a:buSzPts val="1100"/>
                        <a:buFont typeface="Inter"/>
                        <a:buChar char="●"/>
                      </a:pPr>
                      <a:r>
                        <a:rPr b="1" lang="en" sz="1100">
                          <a:solidFill>
                            <a:srgbClr val="EA5B3D"/>
                          </a:solidFill>
                          <a:latin typeface="Inter"/>
                          <a:ea typeface="Inter"/>
                          <a:cs typeface="Inter"/>
                          <a:sym typeface="Inter"/>
                        </a:rPr>
                        <a:t>Gender roles shifted, with men and women taking on more divided responsibilities.</a:t>
                      </a:r>
                      <a:endParaRPr b="1" sz="1100">
                        <a:solidFill>
                          <a:srgbClr val="EA5B3D"/>
                        </a:solidFill>
                        <a:latin typeface="Inter"/>
                        <a:ea typeface="Inter"/>
                        <a:cs typeface="Inter"/>
                        <a:sym typeface="Inter"/>
                      </a:endParaRPr>
                    </a:p>
                    <a:p>
                      <a:pPr indent="-298450" lvl="0" marL="457200" rtl="0" algn="l">
                        <a:spcBef>
                          <a:spcPts val="1000"/>
                        </a:spcBef>
                        <a:spcAft>
                          <a:spcPts val="1000"/>
                        </a:spcAft>
                        <a:buClr>
                          <a:srgbClr val="EA5B3D"/>
                        </a:buClr>
                        <a:buSzPts val="1100"/>
                        <a:buFont typeface="Inter"/>
                        <a:buChar char="●"/>
                      </a:pPr>
                      <a:r>
                        <a:rPr b="1" lang="en" sz="1100">
                          <a:solidFill>
                            <a:srgbClr val="EA5B3D"/>
                          </a:solidFill>
                          <a:latin typeface="Inter"/>
                          <a:ea typeface="Inter"/>
                          <a:cs typeface="Inter"/>
                          <a:sym typeface="Inter"/>
                        </a:rPr>
                        <a:t>Tools and technology improved to support farming.</a:t>
                      </a:r>
                      <a:endParaRPr b="1" sz="1100">
                        <a:solidFill>
                          <a:srgbClr val="EA5B3D"/>
                        </a:solidFill>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bl>
          </a:graphicData>
        </a:graphic>
      </p:graphicFrame>
      <p:sp>
        <p:nvSpPr>
          <p:cNvPr id="276" name="Google Shape;276;p27"/>
          <p:cNvSpPr/>
          <p:nvPr/>
        </p:nvSpPr>
        <p:spPr>
          <a:xfrm>
            <a:off x="482203" y="2319074"/>
            <a:ext cx="6834300" cy="383700"/>
          </a:xfrm>
          <a:prstGeom prst="leftRightArrow">
            <a:avLst>
              <a:gd fmla="val 50000" name="adj1"/>
              <a:gd fmla="val 50000" name="adj2"/>
            </a:avLst>
          </a:prstGeom>
          <a:solidFill>
            <a:srgbClr val="6484F3"/>
          </a:solidFill>
          <a:ln cap="flat" cmpd="sng" w="9525">
            <a:solidFill>
              <a:srgbClr val="B7B7B7"/>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sp>
        <p:nvSpPr>
          <p:cNvPr id="277" name="Google Shape;277;p27"/>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Continuity and Change over Time (Exemplar)</a:t>
            </a:r>
            <a:endParaRPr sz="2000">
              <a:solidFill>
                <a:schemeClr val="dk1"/>
              </a:solidFill>
              <a:latin typeface="Plus Jakarta Sans"/>
              <a:ea typeface="Plus Jakarta Sans"/>
              <a:cs typeface="Plus Jakarta Sans"/>
              <a:sym typeface="Plus Jakarta Sans"/>
            </a:endParaRPr>
          </a:p>
        </p:txBody>
      </p:sp>
      <p:pic>
        <p:nvPicPr>
          <p:cNvPr id="278" name="Google Shape;278;p2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79" name="Google Shape;279;p27"/>
          <p:cNvSpPr txBox="1"/>
          <p:nvPr/>
        </p:nvSpPr>
        <p:spPr>
          <a:xfrm>
            <a:off x="1247888" y="926713"/>
            <a:ext cx="2858100" cy="1462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100">
                <a:latin typeface="Plus Jakarta Sans"/>
                <a:ea typeface="Plus Jakarta Sans"/>
                <a:cs typeface="Plus Jakarta Sans"/>
                <a:sym typeface="Plus Jakarta Sans"/>
              </a:rPr>
              <a:t>Directions</a:t>
            </a:r>
            <a:r>
              <a:rPr b="1" lang="en" sz="1100">
                <a:latin typeface="Plus Jakarta Sans"/>
                <a:ea typeface="Plus Jakarta Sans"/>
                <a:cs typeface="Plus Jakarta Sans"/>
                <a:sym typeface="Plus Jakarta Sans"/>
              </a:rPr>
              <a:t>:</a:t>
            </a:r>
            <a:r>
              <a:rPr i="1" lang="en" sz="1100">
                <a:latin typeface="Plus Jakarta Sans"/>
                <a:ea typeface="Plus Jakarta Sans"/>
                <a:cs typeface="Plus Jakarta Sans"/>
                <a:sym typeface="Plus Jakarta Sans"/>
              </a:rPr>
              <a:t> List historical events and ideas from this period in the first column. Then, in the boxes, write which ones demonstrate a change or continuity from the earlier period. At the bottom, describe whether the events in this period demonstrate a major change or continuity in history.</a:t>
            </a:r>
            <a:endParaRPr i="1" sz="1100">
              <a:latin typeface="Plus Jakarta Sans"/>
              <a:ea typeface="Plus Jakarta Sans"/>
              <a:cs typeface="Plus Jakarta Sans"/>
              <a:sym typeface="Plus Jakarta Sans"/>
            </a:endParaRPr>
          </a:p>
        </p:txBody>
      </p:sp>
      <p:pic>
        <p:nvPicPr>
          <p:cNvPr id="280" name="Google Shape;280;p27"/>
          <p:cNvPicPr preferRelativeResize="0"/>
          <p:nvPr/>
        </p:nvPicPr>
        <p:blipFill>
          <a:blip r:embed="rId4">
            <a:alphaModFix/>
          </a:blip>
          <a:stretch>
            <a:fillRect/>
          </a:stretch>
        </p:blipFill>
        <p:spPr>
          <a:xfrm>
            <a:off x="425013" y="1050613"/>
            <a:ext cx="822875" cy="822875"/>
          </a:xfrm>
          <a:prstGeom prst="rect">
            <a:avLst/>
          </a:prstGeom>
          <a:noFill/>
          <a:ln>
            <a:noFill/>
          </a:ln>
        </p:spPr>
      </p:pic>
      <p:sp>
        <p:nvSpPr>
          <p:cNvPr id="281" name="Google Shape;281;p27"/>
          <p:cNvSpPr txBox="1"/>
          <p:nvPr/>
        </p:nvSpPr>
        <p:spPr>
          <a:xfrm>
            <a:off x="4226690" y="966614"/>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Development of Agriculture</a:t>
            </a:r>
            <a:endParaRPr b="1" sz="1300">
              <a:latin typeface="Inter"/>
              <a:ea typeface="Inter"/>
              <a:cs typeface="Inter"/>
              <a:sym typeface="Inter"/>
            </a:endParaRPr>
          </a:p>
        </p:txBody>
      </p:sp>
      <p:sp>
        <p:nvSpPr>
          <p:cNvPr id="282" name="Google Shape;282;p27"/>
          <p:cNvSpPr txBox="1"/>
          <p:nvPr/>
        </p:nvSpPr>
        <p:spPr>
          <a:xfrm>
            <a:off x="469050" y="8330125"/>
            <a:ext cx="6834300" cy="13515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200">
                <a:solidFill>
                  <a:schemeClr val="dk1"/>
                </a:solidFill>
                <a:latin typeface="Inter"/>
                <a:ea typeface="Inter"/>
                <a:cs typeface="Inter"/>
                <a:sym typeface="Inter"/>
              </a:rPr>
              <a:t>Justify why the event above represents a major continuity or change in history.</a:t>
            </a:r>
            <a:endParaRPr sz="1200">
              <a:solidFill>
                <a:schemeClr val="dk1"/>
              </a:solidFill>
              <a:latin typeface="Inter"/>
              <a:ea typeface="Inter"/>
              <a:cs typeface="Inter"/>
              <a:sym typeface="Inter"/>
            </a:endParaRPr>
          </a:p>
          <a:p>
            <a:pPr indent="0" lvl="0" marL="0" rtl="0" algn="ctr">
              <a:spcBef>
                <a:spcPts val="0"/>
              </a:spcBef>
              <a:spcAft>
                <a:spcPts val="0"/>
              </a:spcAft>
              <a:buNone/>
            </a:pPr>
            <a:r>
              <a:rPr b="1" lang="en" sz="1200">
                <a:solidFill>
                  <a:srgbClr val="EA5B3D"/>
                </a:solidFill>
                <a:latin typeface="Inter"/>
                <a:ea typeface="Inter"/>
                <a:cs typeface="Inter"/>
                <a:sym typeface="Inter"/>
              </a:rPr>
              <a:t>The transition to agriculture represents a major change in history because it led to permanent settlements, population growth, and the development of cities, fundamentally transforming human society. It also created the foundation for social hierarchies, specialized labor, and written communication.</a:t>
            </a:r>
            <a:endParaRPr b="1" sz="1200">
              <a:solidFill>
                <a:srgbClr val="EA5B3D"/>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5" name="Shape 65"/>
        <p:cNvGrpSpPr/>
        <p:nvPr/>
      </p:nvGrpSpPr>
      <p:grpSpPr>
        <a:xfrm>
          <a:off x="0" y="0"/>
          <a:ext cx="0" cy="0"/>
          <a:chOff x="0" y="0"/>
          <a:chExt cx="0" cy="0"/>
        </a:xfrm>
      </p:grpSpPr>
      <p:sp>
        <p:nvSpPr>
          <p:cNvPr id="66" name="Google Shape;66;p14"/>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67" name="Google Shape;67;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0" name="Google Shape;70;p14"/>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71" name="Google Shape;71;p14"/>
          <p:cNvSpPr txBox="1"/>
          <p:nvPr/>
        </p:nvSpPr>
        <p:spPr>
          <a:xfrm>
            <a:off x="1796850" y="1060875"/>
            <a:ext cx="5506500" cy="10407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914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identifying and exploring the reasons behind both what has changed and what has stayed the same within a given time period or around a specific historical event.</a:t>
            </a:r>
            <a:endParaRPr sz="1200">
              <a:solidFill>
                <a:srgbClr val="000000"/>
              </a:solidFill>
              <a:latin typeface="Plus Jakarta Sans"/>
              <a:ea typeface="Plus Jakarta Sans"/>
              <a:cs typeface="Plus Jakarta Sans"/>
              <a:sym typeface="Plus Jakarta Sans"/>
            </a:endParaRPr>
          </a:p>
        </p:txBody>
      </p:sp>
      <p:graphicFrame>
        <p:nvGraphicFramePr>
          <p:cNvPr id="72" name="Google Shape;72;p14"/>
          <p:cNvGraphicFramePr/>
          <p:nvPr/>
        </p:nvGraphicFramePr>
        <p:xfrm>
          <a:off x="465188" y="7204775"/>
          <a:ext cx="3000000" cy="3000000"/>
        </p:xfrm>
        <a:graphic>
          <a:graphicData uri="http://schemas.openxmlformats.org/drawingml/2006/table">
            <a:tbl>
              <a:tblPr>
                <a:noFill/>
                <a:tableStyleId>{FCA3A33A-3289-4F7C-90BA-67FB7312E37B}</a:tableStyleId>
              </a:tblPr>
              <a:tblGrid>
                <a:gridCol w="3503000"/>
                <a:gridCol w="3335150"/>
              </a:tblGrid>
              <a:tr h="600300">
                <a:tc>
                  <a:txBody>
                    <a:bodyPr/>
                    <a:lstStyle/>
                    <a:p>
                      <a:pPr indent="0" lvl="0" marL="0" rtl="0" algn="l">
                        <a:spcBef>
                          <a:spcPts val="0"/>
                        </a:spcBef>
                        <a:spcAft>
                          <a:spcPts val="0"/>
                        </a:spcAft>
                        <a:buNone/>
                      </a:pPr>
                      <a:r>
                        <a:rPr lang="en" sz="1100">
                          <a:latin typeface="Inter"/>
                          <a:ea typeface="Inter"/>
                          <a:cs typeface="Inter"/>
                          <a:sym typeface="Inter"/>
                        </a:rPr>
                        <a:t>Apply the thinking skill of Continuity and Change over Time to yourself. How are you the same as you were 10 years ago? How are you different?</a:t>
                      </a:r>
                      <a:endParaRPr sz="11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Would maps from 1776, 1863, and 1975 tell the same story about America? Explain using the concept of Continuity and Change over Time.</a:t>
                      </a:r>
                      <a:endParaRPr sz="11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91200">
                <a:tc>
                  <a:txBody>
                    <a:bodyPr/>
                    <a:lstStyle/>
                    <a:p>
                      <a:pPr indent="0" lvl="0" marL="0" rtl="0" algn="l">
                        <a:spcBef>
                          <a:spcPts val="0"/>
                        </a:spcBef>
                        <a:spcAft>
                          <a:spcPts val="0"/>
                        </a:spcAft>
                        <a:buNone/>
                      </a:pPr>
                      <a:r>
                        <a:t/>
                      </a:r>
                      <a:endParaRPr sz="10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73" name="Google Shape;73;p14"/>
          <p:cNvSpPr/>
          <p:nvPr/>
        </p:nvSpPr>
        <p:spPr>
          <a:xfrm>
            <a:off x="640450" y="4131381"/>
            <a:ext cx="6486000" cy="241800"/>
          </a:xfrm>
          <a:prstGeom prst="leftRightArrow">
            <a:avLst>
              <a:gd fmla="val 50000" name="adj1"/>
              <a:gd fmla="val 50000" name="adj2"/>
            </a:avLst>
          </a:prstGeom>
          <a:solidFill>
            <a:srgbClr val="6484F3"/>
          </a:solidFill>
          <a:ln cap="flat" cmpd="sng" w="9525">
            <a:solidFill>
              <a:srgbClr val="9E9E9E"/>
            </a:solidFill>
            <a:prstDash val="solid"/>
            <a:round/>
            <a:headEnd len="sm" w="sm" type="none"/>
            <a:tailEnd len="sm" w="sm" type="none"/>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cxnSp>
        <p:nvCxnSpPr>
          <p:cNvPr id="74" name="Google Shape;74;p14"/>
          <p:cNvCxnSpPr/>
          <p:nvPr/>
        </p:nvCxnSpPr>
        <p:spPr>
          <a:xfrm rot="10800000">
            <a:off x="1349642" y="4075533"/>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75" name="Google Shape;75;p14"/>
          <p:cNvCxnSpPr/>
          <p:nvPr/>
        </p:nvCxnSpPr>
        <p:spPr>
          <a:xfrm rot="10800000">
            <a:off x="2625680" y="407552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76" name="Google Shape;76;p14"/>
          <p:cNvCxnSpPr/>
          <p:nvPr/>
        </p:nvCxnSpPr>
        <p:spPr>
          <a:xfrm rot="10800000">
            <a:off x="3883541" y="408411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77" name="Google Shape;77;p14"/>
          <p:cNvCxnSpPr/>
          <p:nvPr/>
        </p:nvCxnSpPr>
        <p:spPr>
          <a:xfrm rot="10800000">
            <a:off x="5141402" y="408411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78" name="Google Shape;78;p14"/>
          <p:cNvCxnSpPr/>
          <p:nvPr/>
        </p:nvCxnSpPr>
        <p:spPr>
          <a:xfrm rot="10800000">
            <a:off x="6324264" y="4084116"/>
            <a:ext cx="0" cy="336300"/>
          </a:xfrm>
          <a:prstGeom prst="straightConnector1">
            <a:avLst/>
          </a:prstGeom>
          <a:noFill/>
          <a:ln cap="flat" cmpd="sng" w="9525">
            <a:solidFill>
              <a:srgbClr val="595959"/>
            </a:solidFill>
            <a:prstDash val="solid"/>
            <a:round/>
            <a:headEnd len="med" w="med" type="none"/>
            <a:tailEnd len="med" w="med" type="none"/>
          </a:ln>
        </p:spPr>
      </p:cxnSp>
      <p:sp>
        <p:nvSpPr>
          <p:cNvPr id="79" name="Google Shape;79;p14"/>
          <p:cNvSpPr txBox="1"/>
          <p:nvPr/>
        </p:nvSpPr>
        <p:spPr>
          <a:xfrm>
            <a:off x="640450" y="2812938"/>
            <a:ext cx="19716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latin typeface="Inter"/>
                <a:ea typeface="Inter"/>
                <a:cs typeface="Inter"/>
                <a:sym typeface="Inter"/>
              </a:rPr>
              <a:t>Whether within one era or across historical eras, historians detect patterns, </a:t>
            </a:r>
            <a:endParaRPr sz="1100">
              <a:latin typeface="Inter"/>
              <a:ea typeface="Inter"/>
              <a:cs typeface="Inter"/>
              <a:sym typeface="Inter"/>
            </a:endParaRPr>
          </a:p>
          <a:p>
            <a:pPr indent="0" lvl="0" marL="0" rtl="0" algn="ctr">
              <a:spcBef>
                <a:spcPts val="0"/>
              </a:spcBef>
              <a:spcAft>
                <a:spcPts val="0"/>
              </a:spcAft>
              <a:buNone/>
            </a:pPr>
            <a:r>
              <a:rPr lang="en" sz="1100">
                <a:latin typeface="Inter"/>
                <a:ea typeface="Inter"/>
                <a:cs typeface="Inter"/>
                <a:sym typeface="Inter"/>
              </a:rPr>
              <a:t>or </a:t>
            </a:r>
            <a:r>
              <a:rPr b="1" lang="en" sz="1100">
                <a:latin typeface="Inter"/>
                <a:ea typeface="Inter"/>
                <a:cs typeface="Inter"/>
                <a:sym typeface="Inter"/>
              </a:rPr>
              <a:t>continuities</a:t>
            </a:r>
            <a:r>
              <a:rPr lang="en" sz="1100">
                <a:latin typeface="Inter"/>
                <a:ea typeface="Inter"/>
                <a:cs typeface="Inter"/>
                <a:sym typeface="Inter"/>
              </a:rPr>
              <a:t>.</a:t>
            </a:r>
            <a:endParaRPr sz="1100">
              <a:latin typeface="Inter"/>
              <a:ea typeface="Inter"/>
              <a:cs typeface="Inter"/>
              <a:sym typeface="Inter"/>
            </a:endParaRPr>
          </a:p>
        </p:txBody>
      </p:sp>
      <p:sp>
        <p:nvSpPr>
          <p:cNvPr id="80" name="Google Shape;80;p14"/>
          <p:cNvSpPr txBox="1"/>
          <p:nvPr/>
        </p:nvSpPr>
        <p:spPr>
          <a:xfrm>
            <a:off x="2999275" y="2812913"/>
            <a:ext cx="17415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700">
                <a:latin typeface="Inter"/>
                <a:ea typeface="Inter"/>
                <a:cs typeface="Inter"/>
                <a:sym typeface="Inter"/>
              </a:rPr>
              <a:t>What stayed the same?</a:t>
            </a:r>
            <a:endParaRPr sz="1700">
              <a:latin typeface="Inter"/>
              <a:ea typeface="Inter"/>
              <a:cs typeface="Inter"/>
              <a:sym typeface="Inter"/>
            </a:endParaRPr>
          </a:p>
        </p:txBody>
      </p:sp>
      <p:sp>
        <p:nvSpPr>
          <p:cNvPr id="81" name="Google Shape;81;p14"/>
          <p:cNvSpPr txBox="1"/>
          <p:nvPr/>
        </p:nvSpPr>
        <p:spPr>
          <a:xfrm>
            <a:off x="5127925" y="2812788"/>
            <a:ext cx="19716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latin typeface="Inter"/>
                <a:ea typeface="Inter"/>
                <a:cs typeface="Inter"/>
                <a:sym typeface="Inter"/>
              </a:rPr>
              <a:t>Sometimes, history looks so different to us in the present, that it’s important to look for continuities.</a:t>
            </a:r>
            <a:endParaRPr sz="1100">
              <a:latin typeface="Inter"/>
              <a:ea typeface="Inter"/>
              <a:cs typeface="Inter"/>
              <a:sym typeface="Inter"/>
            </a:endParaRPr>
          </a:p>
        </p:txBody>
      </p:sp>
      <p:sp>
        <p:nvSpPr>
          <p:cNvPr id="82" name="Google Shape;82;p14"/>
          <p:cNvSpPr txBox="1"/>
          <p:nvPr/>
        </p:nvSpPr>
        <p:spPr>
          <a:xfrm>
            <a:off x="640450" y="4989088"/>
            <a:ext cx="19716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solidFill>
                  <a:srgbClr val="000000"/>
                </a:solidFill>
                <a:latin typeface="Inter"/>
                <a:ea typeface="Inter"/>
                <a:cs typeface="Inter"/>
                <a:sym typeface="Inter"/>
              </a:rPr>
              <a:t> People change. Countries change. Cultures change. Histor</a:t>
            </a:r>
            <a:r>
              <a:rPr lang="en" sz="1100">
                <a:latin typeface="Inter"/>
                <a:ea typeface="Inter"/>
                <a:cs typeface="Inter"/>
                <a:sym typeface="Inter"/>
              </a:rPr>
              <a:t>ians</a:t>
            </a:r>
            <a:r>
              <a:rPr lang="en" sz="1100">
                <a:solidFill>
                  <a:srgbClr val="000000"/>
                </a:solidFill>
                <a:latin typeface="Inter"/>
                <a:ea typeface="Inter"/>
                <a:cs typeface="Inter"/>
                <a:sym typeface="Inter"/>
              </a:rPr>
              <a:t> tries to uncover how these things change over time.</a:t>
            </a:r>
            <a:endParaRPr sz="1100">
              <a:latin typeface="Inter"/>
              <a:ea typeface="Inter"/>
              <a:cs typeface="Inter"/>
              <a:sym typeface="Inter"/>
            </a:endParaRPr>
          </a:p>
        </p:txBody>
      </p:sp>
      <p:sp>
        <p:nvSpPr>
          <p:cNvPr id="83" name="Google Shape;83;p14"/>
          <p:cNvSpPr txBox="1"/>
          <p:nvPr/>
        </p:nvSpPr>
        <p:spPr>
          <a:xfrm>
            <a:off x="2999200" y="4990312"/>
            <a:ext cx="17415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700">
                <a:latin typeface="Inter"/>
                <a:ea typeface="Inter"/>
                <a:cs typeface="Inter"/>
                <a:sym typeface="Inter"/>
              </a:rPr>
              <a:t>What changed?</a:t>
            </a:r>
            <a:endParaRPr sz="1700">
              <a:latin typeface="Inter"/>
              <a:ea typeface="Inter"/>
              <a:cs typeface="Inter"/>
              <a:sym typeface="Inter"/>
            </a:endParaRPr>
          </a:p>
        </p:txBody>
      </p:sp>
      <p:sp>
        <p:nvSpPr>
          <p:cNvPr id="84" name="Google Shape;84;p14"/>
          <p:cNvSpPr txBox="1"/>
          <p:nvPr/>
        </p:nvSpPr>
        <p:spPr>
          <a:xfrm>
            <a:off x="5156500" y="4990213"/>
            <a:ext cx="19716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Before we draw comparisons to the past, we have to seek out the way things have changed over time.</a:t>
            </a:r>
            <a:endParaRPr sz="1100">
              <a:latin typeface="Inter"/>
              <a:ea typeface="Inter"/>
              <a:cs typeface="Inter"/>
              <a:sym typeface="Inter"/>
            </a:endParaRPr>
          </a:p>
        </p:txBody>
      </p:sp>
      <p:sp>
        <p:nvSpPr>
          <p:cNvPr id="85" name="Google Shape;85;p14"/>
          <p:cNvSpPr txBox="1"/>
          <p:nvPr/>
        </p:nvSpPr>
        <p:spPr>
          <a:xfrm>
            <a:off x="1281750" y="4512988"/>
            <a:ext cx="5300100" cy="336300"/>
          </a:xfrm>
          <a:prstGeom prst="rect">
            <a:avLst/>
          </a:prstGeom>
          <a:noFill/>
          <a:ln>
            <a:noFill/>
          </a:ln>
        </p:spPr>
        <p:txBody>
          <a:bodyPr anchorCtr="0" anchor="t" bIns="109725" lIns="109725" spcFirstLastPara="1" rIns="109725" wrap="square" tIns="91425">
            <a:noAutofit/>
          </a:bodyPr>
          <a:lstStyle/>
          <a:p>
            <a:pPr indent="0" lvl="0" marL="0" rtl="0" algn="ctr">
              <a:spcBef>
                <a:spcPts val="0"/>
              </a:spcBef>
              <a:spcAft>
                <a:spcPts val="0"/>
              </a:spcAft>
              <a:buClr>
                <a:srgbClr val="000000"/>
              </a:buClr>
              <a:buSzPts val="1100"/>
              <a:buFont typeface="Arial"/>
              <a:buNone/>
            </a:pPr>
            <a:r>
              <a:rPr b="1" lang="en" sz="1700">
                <a:solidFill>
                  <a:srgbClr val="000000"/>
                </a:solidFill>
                <a:latin typeface="Inter"/>
                <a:ea typeface="Inter"/>
                <a:cs typeface="Inter"/>
                <a:sym typeface="Inter"/>
              </a:rPr>
              <a:t>Changes in _____________________________________</a:t>
            </a:r>
            <a:endParaRPr b="1" sz="1700">
              <a:solidFill>
                <a:srgbClr val="000000"/>
              </a:solidFill>
              <a:latin typeface="Inter"/>
              <a:ea typeface="Inter"/>
              <a:cs typeface="Inter"/>
              <a:sym typeface="Inter"/>
            </a:endParaRPr>
          </a:p>
          <a:p>
            <a:pPr indent="0" lvl="0" marL="0" rtl="0" algn="ctr">
              <a:spcBef>
                <a:spcPts val="0"/>
              </a:spcBef>
              <a:spcAft>
                <a:spcPts val="0"/>
              </a:spcAft>
              <a:buNone/>
            </a:pPr>
            <a:r>
              <a:t/>
            </a:r>
            <a:endParaRPr b="1" sz="1700">
              <a:latin typeface="Inter"/>
              <a:ea typeface="Inter"/>
              <a:cs typeface="Inter"/>
              <a:sym typeface="Inter"/>
            </a:endParaRPr>
          </a:p>
        </p:txBody>
      </p:sp>
      <p:sp>
        <p:nvSpPr>
          <p:cNvPr id="86" name="Google Shape;86;p14"/>
          <p:cNvSpPr txBox="1"/>
          <p:nvPr/>
        </p:nvSpPr>
        <p:spPr>
          <a:xfrm>
            <a:off x="1158125" y="2292263"/>
            <a:ext cx="5423700" cy="336300"/>
          </a:xfrm>
          <a:prstGeom prst="rect">
            <a:avLst/>
          </a:prstGeom>
          <a:noFill/>
          <a:ln>
            <a:noFill/>
          </a:ln>
        </p:spPr>
        <p:txBody>
          <a:bodyPr anchorCtr="0" anchor="t" bIns="109725" lIns="109725" spcFirstLastPara="1" rIns="109725" wrap="square" tIns="91425">
            <a:noAutofit/>
          </a:bodyPr>
          <a:lstStyle/>
          <a:p>
            <a:pPr indent="0" lvl="0" marL="0" rtl="0" algn="ctr">
              <a:spcBef>
                <a:spcPts val="0"/>
              </a:spcBef>
              <a:spcAft>
                <a:spcPts val="0"/>
              </a:spcAft>
              <a:buNone/>
            </a:pPr>
            <a:r>
              <a:rPr b="1" lang="en" sz="1700">
                <a:latin typeface="Inter"/>
                <a:ea typeface="Inter"/>
                <a:cs typeface="Inter"/>
                <a:sym typeface="Inter"/>
              </a:rPr>
              <a:t>Continuities in ___________________________________</a:t>
            </a:r>
            <a:endParaRPr b="1" sz="1700">
              <a:latin typeface="Inter"/>
              <a:ea typeface="Inter"/>
              <a:cs typeface="Inter"/>
              <a:sym typeface="Inter"/>
            </a:endParaRPr>
          </a:p>
        </p:txBody>
      </p:sp>
      <p:sp>
        <p:nvSpPr>
          <p:cNvPr id="87" name="Google Shape;87;p14"/>
          <p:cNvSpPr txBox="1"/>
          <p:nvPr/>
        </p:nvSpPr>
        <p:spPr>
          <a:xfrm>
            <a:off x="465200" y="666061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88" name="Google Shape;88;p14"/>
          <p:cNvSpPr txBox="1"/>
          <p:nvPr/>
        </p:nvSpPr>
        <p:spPr>
          <a:xfrm>
            <a:off x="2347950" y="6221688"/>
            <a:ext cx="4771200" cy="7428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lnSpc>
                <a:spcPct val="100000"/>
              </a:lnSpc>
              <a:spcBef>
                <a:spcPts val="0"/>
              </a:spcBef>
              <a:spcAft>
                <a:spcPts val="0"/>
              </a:spcAft>
              <a:buNone/>
            </a:pPr>
            <a:r>
              <a:rPr lang="en" sz="1100">
                <a:latin typeface="Plus Jakarta Sans"/>
                <a:ea typeface="Plus Jakarta Sans"/>
                <a:cs typeface="Plus Jakarta Sans"/>
                <a:sym typeface="Plus Jakarta Sans"/>
              </a:rPr>
              <a:t>When we understand how things both changed and stayed the same over time, we are better able to explain the uniqueness and interconnectedness within the human experience.</a:t>
            </a:r>
            <a:endParaRPr sz="1100">
              <a:latin typeface="Plus Jakarta Sans"/>
              <a:ea typeface="Plus Jakarta Sans"/>
              <a:cs typeface="Plus Jakarta Sans"/>
              <a:sym typeface="Plus Jakarta Sans"/>
            </a:endParaRPr>
          </a:p>
        </p:txBody>
      </p:sp>
      <p:pic>
        <p:nvPicPr>
          <p:cNvPr id="89" name="Google Shape;89;p14"/>
          <p:cNvPicPr preferRelativeResize="0"/>
          <p:nvPr/>
        </p:nvPicPr>
        <p:blipFill>
          <a:blip r:embed="rId5">
            <a:alphaModFix/>
          </a:blip>
          <a:stretch>
            <a:fillRect/>
          </a:stretch>
        </p:blipFill>
        <p:spPr>
          <a:xfrm>
            <a:off x="541375" y="1085687"/>
            <a:ext cx="1040700" cy="1040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3" name="Shape 93"/>
        <p:cNvGrpSpPr/>
        <p:nvPr/>
      </p:nvGrpSpPr>
      <p:grpSpPr>
        <a:xfrm>
          <a:off x="0" y="0"/>
          <a:ext cx="0" cy="0"/>
          <a:chOff x="0" y="0"/>
          <a:chExt cx="0" cy="0"/>
        </a:xfrm>
      </p:grpSpPr>
      <p:sp>
        <p:nvSpPr>
          <p:cNvPr id="94" name="Google Shape;94;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graphicFrame>
        <p:nvGraphicFramePr>
          <p:cNvPr id="95" name="Google Shape;95;p15"/>
          <p:cNvGraphicFramePr/>
          <p:nvPr/>
        </p:nvGraphicFramePr>
        <p:xfrm>
          <a:off x="425700" y="584363"/>
          <a:ext cx="3000000" cy="3000000"/>
        </p:xfrm>
        <a:graphic>
          <a:graphicData uri="http://schemas.openxmlformats.org/drawingml/2006/table">
            <a:tbl>
              <a:tblPr>
                <a:noFill/>
                <a:tableStyleId>{E500E0B7-C5CD-42C2-B98A-3AA4419AD4E6}</a:tableStyleId>
              </a:tblPr>
              <a:tblGrid>
                <a:gridCol w="6921000"/>
              </a:tblGrid>
              <a:tr h="304525">
                <a:tc>
                  <a:txBody>
                    <a:bodyPr/>
                    <a:lstStyle/>
                    <a:p>
                      <a:pPr indent="0" lvl="0" marL="0" rtl="0" algn="l">
                        <a:spcBef>
                          <a:spcPts val="0"/>
                        </a:spcBef>
                        <a:spcAft>
                          <a:spcPts val="0"/>
                        </a:spcAft>
                        <a:buNone/>
                      </a:pPr>
                      <a:r>
                        <a:rPr lang="en" sz="1200">
                          <a:latin typeface="Halant"/>
                          <a:ea typeface="Halant"/>
                          <a:cs typeface="Halant"/>
                          <a:sym typeface="Halant"/>
                        </a:rPr>
                        <a:t>Source: </a:t>
                      </a:r>
                      <a:r>
                        <a:rPr lang="en" sz="1200">
                          <a:latin typeface="Halant"/>
                          <a:ea typeface="Halant"/>
                          <a:cs typeface="Halant"/>
                          <a:sym typeface="Halant"/>
                        </a:rPr>
                        <a:t>A. Sobkowski, “</a:t>
                      </a:r>
                      <a:r>
                        <a:rPr lang="en" sz="1200">
                          <a:latin typeface="Halant"/>
                          <a:ea typeface="Halant"/>
                          <a:cs typeface="Halant"/>
                          <a:sym typeface="Halant"/>
                        </a:rPr>
                        <a:t>An ancient residence discovered in Tel es-Sultan in the city of Jericho, founded around 10,000 BCE,” March 9, 2006. Public Domain</a:t>
                      </a:r>
                      <a:endParaRPr sz="1200">
                        <a:latin typeface="Halant"/>
                        <a:ea typeface="Halant"/>
                        <a:cs typeface="Halant"/>
                        <a:sym typeface="Halant"/>
                      </a:endParaRPr>
                    </a:p>
                  </a:txBody>
                  <a:tcPr marT="109725" marB="109725" marR="109725" marL="109725">
                    <a:lnL cap="flat" cmpd="sng" w="19050">
                      <a:solidFill>
                        <a:srgbClr val="EA5B3D"/>
                      </a:solidFill>
                      <a:prstDash val="solid"/>
                      <a:round/>
                      <a:headEnd len="sm" w="sm" type="none"/>
                      <a:tailEnd len="sm" w="sm" type="none"/>
                    </a:lnL>
                    <a:lnR cap="flat" cmpd="sng" w="19050">
                      <a:solidFill>
                        <a:srgbClr val="EA5B3D"/>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EA5B3D"/>
                      </a:solidFill>
                      <a:prstDash val="solid"/>
                      <a:round/>
                      <a:headEnd len="sm" w="sm" type="none"/>
                      <a:tailEnd len="sm" w="sm" type="none"/>
                    </a:lnB>
                  </a:tcPr>
                </a:tc>
              </a:tr>
              <a:tr h="2663425">
                <a:tc>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The first permanent settlement on the site of Jericho developed near the Ein es-Sultan spring between 9,500 and 9000 BCE. As the world warmed up, a new culture based on agriculture and sedentary dwelling emerged, which archaeologists have termed "Pre-Pottery Neolithic A". Its cultures lacked pottery, but featured small circular dwellings, burial of the dead under the floor of buildings, reliance on hunting of wild game, and cultivation of wild or domestic cereals.</a:t>
                      </a:r>
                      <a:endParaRPr sz="1200">
                        <a:latin typeface="Inter"/>
                        <a:ea typeface="Inter"/>
                        <a:cs typeface="Inter"/>
                        <a:sym typeface="Inter"/>
                      </a:endParaRPr>
                    </a:p>
                  </a:txBody>
                  <a:tcPr marT="109725" marB="109725" marR="109725" marL="109725">
                    <a:lnL cap="flat" cmpd="sng" w="19050">
                      <a:solidFill>
                        <a:srgbClr val="9E9E9E">
                          <a:alpha val="0"/>
                        </a:srgbClr>
                      </a:solidFill>
                      <a:prstDash val="solid"/>
                      <a:round/>
                      <a:headEnd len="sm" w="sm" type="none"/>
                      <a:tailEnd len="sm" w="sm" type="none"/>
                    </a:lnL>
                    <a:lnR cap="flat" cmpd="sng" w="19050">
                      <a:solidFill>
                        <a:srgbClr val="9E9E9E">
                          <a:alpha val="0"/>
                        </a:srgbClr>
                      </a:solidFill>
                      <a:prstDash val="solid"/>
                      <a:round/>
                      <a:headEnd len="sm" w="sm" type="none"/>
                      <a:tailEnd len="sm" w="sm" type="none"/>
                    </a:lnR>
                    <a:lnT cap="flat" cmpd="sng" w="19050">
                      <a:solidFill>
                        <a:srgbClr val="EA5B3D"/>
                      </a:solidFill>
                      <a:prstDash val="solid"/>
                      <a:round/>
                      <a:headEnd len="sm" w="sm" type="none"/>
                      <a:tailEnd len="sm" w="sm" type="none"/>
                    </a:lnT>
                    <a:lnB cap="flat" cmpd="sng" w="19050">
                      <a:solidFill>
                        <a:srgbClr val="9E9E9E">
                          <a:alpha val="0"/>
                        </a:srgbClr>
                      </a:solidFill>
                      <a:prstDash val="solid"/>
                      <a:round/>
                      <a:headEnd len="sm" w="sm" type="none"/>
                      <a:tailEnd len="sm" w="sm" type="none"/>
                    </a:lnB>
                  </a:tcPr>
                </a:tc>
              </a:tr>
            </a:tbl>
          </a:graphicData>
        </a:graphic>
      </p:graphicFrame>
      <p:sp>
        <p:nvSpPr>
          <p:cNvPr id="96" name="Google Shape;96;p15"/>
          <p:cNvSpPr txBox="1"/>
          <p:nvPr/>
        </p:nvSpPr>
        <p:spPr>
          <a:xfrm>
            <a:off x="425700" y="6452525"/>
            <a:ext cx="6921000" cy="28959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solidFill>
                  <a:srgbClr val="000000"/>
                </a:solidFill>
                <a:highlight>
                  <a:srgbClr val="FFFFFF"/>
                </a:highlight>
                <a:latin typeface="Inter"/>
                <a:ea typeface="Inter"/>
                <a:cs typeface="Inter"/>
                <a:sym typeface="Inter"/>
              </a:rPr>
              <a:t>Observe the picture of this Neolithic </a:t>
            </a:r>
            <a:r>
              <a:rPr lang="en" sz="1200">
                <a:highlight>
                  <a:srgbClr val="FFFFFF"/>
                </a:highlight>
                <a:latin typeface="Inter"/>
                <a:ea typeface="Inter"/>
                <a:cs typeface="Inter"/>
                <a:sym typeface="Inter"/>
              </a:rPr>
              <a:t>settlement</a:t>
            </a:r>
            <a:r>
              <a:rPr lang="en" sz="1200">
                <a:solidFill>
                  <a:srgbClr val="000000"/>
                </a:solidFill>
                <a:highlight>
                  <a:srgbClr val="FFFFFF"/>
                </a:highlight>
                <a:latin typeface="Inter"/>
                <a:ea typeface="Inter"/>
                <a:cs typeface="Inter"/>
                <a:sym typeface="Inter"/>
              </a:rPr>
              <a:t>. What do you notice about it and the way it is constructed? Write down as many details as you can.</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In what ways does Jericho show how early farming communities were different from Paleolithic foraging groups?</a:t>
            </a:r>
            <a:endParaRPr sz="1200">
              <a:solidFill>
                <a:srgbClr val="000000"/>
              </a:solidFill>
              <a:highlight>
                <a:srgbClr val="FFFFFF"/>
              </a:highlight>
              <a:latin typeface="Inter"/>
              <a:ea typeface="Inter"/>
              <a:cs typeface="Inter"/>
              <a:sym typeface="Inter"/>
            </a:endParaRPr>
          </a:p>
          <a:p>
            <a:pPr indent="45720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97" name="Google Shape;97;p15"/>
          <p:cNvPicPr preferRelativeResize="0"/>
          <p:nvPr/>
        </p:nvPicPr>
        <p:blipFill>
          <a:blip r:embed="rId3">
            <a:alphaModFix/>
          </a:blip>
          <a:stretch>
            <a:fillRect/>
          </a:stretch>
        </p:blipFill>
        <p:spPr>
          <a:xfrm>
            <a:off x="1294913" y="1253612"/>
            <a:ext cx="5182574" cy="3878826"/>
          </a:xfrm>
          <a:prstGeom prst="rect">
            <a:avLst/>
          </a:prstGeom>
          <a:noFill/>
          <a:ln>
            <a:noFill/>
          </a:ln>
        </p:spPr>
      </p:pic>
      <p:pic>
        <p:nvPicPr>
          <p:cNvPr id="98" name="Google Shape;98;p1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99" name="Google Shape;99;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0" name="Google Shape;100;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4" name="Shape 104"/>
        <p:cNvGrpSpPr/>
        <p:nvPr/>
      </p:nvGrpSpPr>
      <p:grpSpPr>
        <a:xfrm>
          <a:off x="0" y="0"/>
          <a:ext cx="0" cy="0"/>
          <a:chOff x="0" y="0"/>
          <a:chExt cx="0" cy="0"/>
        </a:xfrm>
      </p:grpSpPr>
      <p:sp>
        <p:nvSpPr>
          <p:cNvPr id="105" name="Google Shape;105;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graphicFrame>
        <p:nvGraphicFramePr>
          <p:cNvPr id="106" name="Google Shape;106;p16"/>
          <p:cNvGraphicFramePr/>
          <p:nvPr/>
        </p:nvGraphicFramePr>
        <p:xfrm>
          <a:off x="417600" y="650463"/>
          <a:ext cx="3000000" cy="3000000"/>
        </p:xfrm>
        <a:graphic>
          <a:graphicData uri="http://schemas.openxmlformats.org/drawingml/2006/table">
            <a:tbl>
              <a:tblPr>
                <a:noFill/>
                <a:tableStyleId>{E500E0B7-C5CD-42C2-B98A-3AA4419AD4E6}</a:tableStyleId>
              </a:tblPr>
              <a:tblGrid>
                <a:gridCol w="4657050"/>
                <a:gridCol w="2280150"/>
              </a:tblGrid>
              <a:tr h="769175">
                <a:tc gridSpan="2">
                  <a:txBody>
                    <a:bodyPr/>
                    <a:lstStyle/>
                    <a:p>
                      <a:pPr indent="0" lvl="0" marL="0" rtl="0" algn="l">
                        <a:spcBef>
                          <a:spcPts val="0"/>
                        </a:spcBef>
                        <a:spcAft>
                          <a:spcPts val="0"/>
                        </a:spcAft>
                        <a:buNone/>
                      </a:pPr>
                      <a:r>
                        <a:rPr lang="en" sz="1200">
                          <a:latin typeface="Halant"/>
                          <a:ea typeface="Halant"/>
                          <a:cs typeface="Halant"/>
                          <a:sym typeface="Halant"/>
                        </a:rPr>
                        <a:t>Source: “Axes, chisels, whetstones and a black stone bracelet from a Neolithic Macedonian settlement at Olynthus,” excavated by George E. Mylonas in 1928. Archeological Museum, Thessaloniki, Greece. CC BY-SA 2.5</a:t>
                      </a:r>
                      <a:endParaRPr sz="1200">
                        <a:latin typeface="Halant"/>
                        <a:ea typeface="Halant"/>
                        <a:cs typeface="Halant"/>
                        <a:sym typeface="Halant"/>
                      </a:endParaRPr>
                    </a:p>
                  </a:txBody>
                  <a:tcPr marT="109725" marB="109725" marR="109725" marL="109725">
                    <a:lnL cap="flat" cmpd="sng" w="12700">
                      <a:solidFill>
                        <a:srgbClr val="EA5B3D"/>
                      </a:solidFill>
                      <a:prstDash val="solid"/>
                      <a:round/>
                      <a:headEnd len="sm" w="sm" type="none"/>
                      <a:tailEnd len="sm" w="sm" type="none"/>
                    </a:lnL>
                    <a:lnR cap="flat" cmpd="sng" w="12700">
                      <a:solidFill>
                        <a:srgbClr val="EA5B3D"/>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EA5B3D"/>
                      </a:solidFill>
                      <a:prstDash val="solid"/>
                      <a:round/>
                      <a:headEnd len="sm" w="sm" type="none"/>
                      <a:tailEnd len="sm" w="sm" type="none"/>
                    </a:lnB>
                  </a:tcPr>
                </a:tc>
                <a:tc hMerge="1"/>
              </a:tr>
              <a:tr h="3415575">
                <a:tc>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latin typeface="Inter"/>
                        <a:ea typeface="Inter"/>
                        <a:cs typeface="Inter"/>
                        <a:sym typeface="Inter"/>
                      </a:endParaRPr>
                    </a:p>
                    <a:p>
                      <a:pPr indent="0" lvl="0" marL="0" rtl="0" algn="l">
                        <a:lnSpc>
                          <a:spcPct val="115000"/>
                        </a:lnSpc>
                        <a:spcBef>
                          <a:spcPts val="0"/>
                        </a:spcBef>
                        <a:spcAft>
                          <a:spcPts val="0"/>
                        </a:spcAft>
                        <a:buNone/>
                      </a:pPr>
                      <a:r>
                        <a:rPr lang="en" sz="1200">
                          <a:latin typeface="Inter"/>
                          <a:ea typeface="Inter"/>
                          <a:cs typeface="Inter"/>
                          <a:sym typeface="Inter"/>
                        </a:rPr>
                        <a:t>Neolithic tools like axes, chisels, and whetstones were essential for farming, building homes, and crafting goods. These tools, along with decorative items like a black stone bracelet, have been found at Neolithic settlements like at Olynthus in Macedonia.</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alpha val="0"/>
                        </a:srgbClr>
                      </a:solidFill>
                      <a:prstDash val="solid"/>
                      <a:round/>
                      <a:headEnd len="sm" w="sm" type="none"/>
                      <a:tailEnd len="sm" w="sm" type="none"/>
                    </a:lnR>
                    <a:lnT cap="flat" cmpd="sng" w="12700">
                      <a:solidFill>
                        <a:srgbClr val="EA5B3D"/>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07" name="Google Shape;107;p16"/>
          <p:cNvSpPr txBox="1"/>
          <p:nvPr/>
        </p:nvSpPr>
        <p:spPr>
          <a:xfrm>
            <a:off x="448950" y="5410275"/>
            <a:ext cx="6903600" cy="37857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 What do you notice about the materials and shapes of these Neolithic tools and objects, and what might that tell us about how early people lived and worked?</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might the presence of a decorative bracelet at a Neolithic site tell us about culture and daily life in early farming communities?</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highlight>
                <a:srgbClr val="FFFFFF"/>
              </a:highlight>
              <a:latin typeface="Inter"/>
              <a:ea typeface="Inter"/>
              <a:cs typeface="Inter"/>
              <a:sym typeface="Inter"/>
            </a:endParaRPr>
          </a:p>
          <a:p>
            <a:pPr indent="-304800" lvl="0" marL="457200" rtl="0" algn="l">
              <a:spcBef>
                <a:spcPts val="0"/>
              </a:spcBef>
              <a:spcAft>
                <a:spcPts val="0"/>
              </a:spcAft>
              <a:buSzPts val="1200"/>
              <a:buFont typeface="Inter"/>
              <a:buAutoNum type="arabicPeriod"/>
            </a:pPr>
            <a:r>
              <a:rPr lang="en" sz="1200">
                <a:highlight>
                  <a:srgbClr val="FFFFFF"/>
                </a:highlight>
                <a:latin typeface="Inter"/>
                <a:ea typeface="Inter"/>
                <a:cs typeface="Inter"/>
                <a:sym typeface="Inter"/>
              </a:rPr>
              <a:t>Does this document reflect a change or continuity during this time period? Explain your answer.</a:t>
            </a:r>
            <a:endParaRPr sz="1200">
              <a:highlight>
                <a:srgbClr val="FFFFFF"/>
              </a:highlight>
              <a:latin typeface="Inter"/>
              <a:ea typeface="Inter"/>
              <a:cs typeface="Inter"/>
              <a:sym typeface="Inter"/>
            </a:endParaRPr>
          </a:p>
          <a:p>
            <a:pPr indent="0" lvl="0" marL="0" rtl="0" algn="l">
              <a:spcBef>
                <a:spcPts val="0"/>
              </a:spcBef>
              <a:spcAft>
                <a:spcPts val="0"/>
              </a:spcAft>
              <a:buNone/>
            </a:pPr>
            <a:r>
              <a:t/>
            </a:r>
            <a:endParaRPr sz="1200">
              <a:solidFill>
                <a:srgbClr val="000000"/>
              </a:solidFill>
              <a:highlight>
                <a:srgbClr val="FFFFFF"/>
              </a:highlight>
              <a:latin typeface="Work Sans"/>
              <a:ea typeface="Work Sans"/>
              <a:cs typeface="Work Sans"/>
              <a:sym typeface="Work Sans"/>
            </a:endParaRPr>
          </a:p>
        </p:txBody>
      </p:sp>
      <p:pic>
        <p:nvPicPr>
          <p:cNvPr id="108" name="Google Shape;108;p16"/>
          <p:cNvPicPr preferRelativeResize="0"/>
          <p:nvPr/>
        </p:nvPicPr>
        <p:blipFill>
          <a:blip r:embed="rId3">
            <a:alphaModFix/>
          </a:blip>
          <a:stretch>
            <a:fillRect/>
          </a:stretch>
        </p:blipFill>
        <p:spPr>
          <a:xfrm>
            <a:off x="417600" y="1627450"/>
            <a:ext cx="4567148" cy="3039575"/>
          </a:xfrm>
          <a:prstGeom prst="rect">
            <a:avLst/>
          </a:prstGeom>
          <a:noFill/>
          <a:ln>
            <a:noFill/>
          </a:ln>
        </p:spPr>
      </p:pic>
      <p:pic>
        <p:nvPicPr>
          <p:cNvPr id="109" name="Google Shape;109;p1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0" name="Google Shape;110;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7"/>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C</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7" name="Google Shape;117;p17"/>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118" name="Google Shape;118;p17"/>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Jos C. N. Raadschelders, </a:t>
            </a:r>
            <a:r>
              <a:rPr i="1" lang="en" sz="1200">
                <a:solidFill>
                  <a:schemeClr val="dk1"/>
                </a:solidFill>
                <a:latin typeface="Halant"/>
                <a:ea typeface="Halant"/>
                <a:cs typeface="Halant"/>
                <a:sym typeface="Halant"/>
              </a:rPr>
              <a:t>The Three Ages of Government: From the Person, to the Group, to the World,</a:t>
            </a:r>
            <a:r>
              <a:rPr lang="en" sz="1200">
                <a:solidFill>
                  <a:schemeClr val="dk1"/>
                </a:solidFill>
                <a:latin typeface="Halant"/>
                <a:ea typeface="Halant"/>
                <a:cs typeface="Halant"/>
                <a:sym typeface="Halant"/>
              </a:rPr>
              <a:t> 2020.</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Jos C. N. Raadschelders is a professor at the John Glenn College of Public Affairs at Ohio State University.</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19" name="Google Shape;119;p17"/>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concept of a Neolithic agricultural [revolution] was introduced by Australian </a:t>
            </a:r>
            <a:r>
              <a:rPr lang="en" sz="1200">
                <a:solidFill>
                  <a:schemeClr val="dk1"/>
                </a:solidFill>
                <a:latin typeface="Inter"/>
                <a:ea typeface="Inter"/>
                <a:cs typeface="Inter"/>
                <a:sym typeface="Inter"/>
              </a:rPr>
              <a:t>archaeologist</a:t>
            </a:r>
            <a:r>
              <a:rPr lang="en" sz="1200">
                <a:solidFill>
                  <a:schemeClr val="dk1"/>
                </a:solidFill>
                <a:latin typeface="Inter"/>
                <a:ea typeface="Inter"/>
                <a:cs typeface="Inter"/>
                <a:sym typeface="Inter"/>
              </a:rPr>
              <a:t> Vere Gordon Childe in the 1930s, but it was not a rapid transition from a nomadic life with a hunter-gathering-foraging-scavenging economy to a sedentary life with an agricultural economy. Furthermore, it was not initially a worldwide event but limited to Europe, Southwest Asia, and—almost as early—North China… The transformation to agriculture was slow, took thousands of years, and was never comprehensive, since foraging continued to be a way to augment the diet. Furthermore, there is increasing evidence that the transformations included intentional forest fires to promote certain vegetation and create open landscapes for farming, food storage, houses, the domestication of dogs, and intensifying plant-use…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How this progress toward a </a:t>
            </a:r>
            <a:r>
              <a:rPr lang="en" sz="1200">
                <a:solidFill>
                  <a:schemeClr val="dk1"/>
                </a:solidFill>
                <a:latin typeface="Inter"/>
                <a:ea typeface="Inter"/>
                <a:cs typeface="Inter"/>
                <a:sym typeface="Inter"/>
              </a:rPr>
              <a:t>sedentary</a:t>
            </a:r>
            <a:r>
              <a:rPr lang="en" sz="1200">
                <a:solidFill>
                  <a:schemeClr val="dk1"/>
                </a:solidFill>
                <a:latin typeface="Inter"/>
                <a:ea typeface="Inter"/>
                <a:cs typeface="Inter"/>
                <a:sym typeface="Inter"/>
              </a:rPr>
              <a:t> and agricultural way of living unfolded is nicely illustrated by the various settlement periods of Abu Hureyra in the Euphrates valley of northern Syria. The earliest settlement dates back to 9,500 to 9,000 BCE with a population of a 100 to 300 individuals living in pit dwellings and surviving on the basis of gathering plants and hunting gazelles. Between 9,000 and 8,000 BCE they started living in timber and reed huts, still gathering plants and </a:t>
            </a:r>
            <a:r>
              <a:rPr lang="en" sz="1200">
                <a:solidFill>
                  <a:schemeClr val="dk1"/>
                </a:solidFill>
                <a:latin typeface="Inter"/>
                <a:ea typeface="Inter"/>
                <a:cs typeface="Inter"/>
                <a:sym typeface="Inter"/>
              </a:rPr>
              <a:t>hunting</a:t>
            </a:r>
            <a:r>
              <a:rPr lang="en" sz="1200">
                <a:solidFill>
                  <a:schemeClr val="dk1"/>
                </a:solidFill>
                <a:latin typeface="Inter"/>
                <a:ea typeface="Inter"/>
                <a:cs typeface="Inter"/>
                <a:sym typeface="Inter"/>
              </a:rPr>
              <a:t> gazelles but now also cultivating some cereals. From 8,000 BCE on, plant gathering and gazelle </a:t>
            </a:r>
            <a:r>
              <a:rPr lang="en" sz="1200">
                <a:solidFill>
                  <a:schemeClr val="dk1"/>
                </a:solidFill>
                <a:latin typeface="Inter"/>
                <a:ea typeface="Inter"/>
                <a:cs typeface="Inter"/>
                <a:sym typeface="Inter"/>
              </a:rPr>
              <a:t>hunting declined, while from between 7,400 and 6,000 BCE they started living in mudbrick houses and operated an economy of cereal and pulse agriculture and sheep and goat husbandry. At its largest, Abu Hureyra occupied about 16 hectares of mudbrick houses with some 5,000 to 6,000 people. It did not have (a) sizable public buildings, (b) a clear social hierarchy, or (c) large-scale trade, which was characteristic of towns and cities of the early historic times. It is generally believed that these early communities were egalitarian in nature, that is, without formalized leadership.</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20" name="Google Shape;120;p17"/>
          <p:cNvSpPr txBox="1"/>
          <p:nvPr/>
        </p:nvSpPr>
        <p:spPr>
          <a:xfrm>
            <a:off x="434400" y="63220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impact did early agriculture have on how humans interacted with the environment?</a:t>
            </a:r>
            <a:endParaRPr sz="1200">
              <a:solidFill>
                <a:schemeClr val="dk1"/>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chemeClr val="lt1"/>
              </a:highlight>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highlight>
                  <a:srgbClr val="FFFFFF"/>
                </a:highlight>
                <a:latin typeface="Inter"/>
                <a:ea typeface="Inter"/>
                <a:cs typeface="Inter"/>
                <a:sym typeface="Inter"/>
              </a:rPr>
              <a:t>What long-term effects did the Neolithic Revolution have on the size, structure, and daily life of human communities?</a:t>
            </a:r>
            <a:endParaRPr sz="1200">
              <a:highlight>
                <a:srgbClr val="FFFFFF"/>
              </a:highlight>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highlight>
                <a:srgbClr val="FFFFFF"/>
              </a:highlight>
              <a:latin typeface="Inter"/>
              <a:ea typeface="Inter"/>
              <a:cs typeface="Inter"/>
              <a:sym typeface="Inter"/>
            </a:endParaRPr>
          </a:p>
        </p:txBody>
      </p:sp>
      <p:pic>
        <p:nvPicPr>
          <p:cNvPr id="121" name="Google Shape;121;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2" name="Google Shape;122;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3" name="Google Shape;123;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18"/>
          <p:cNvSpPr txBox="1"/>
          <p:nvPr/>
        </p:nvSpPr>
        <p:spPr>
          <a:xfrm>
            <a:off x="0" y="0"/>
            <a:ext cx="7772400" cy="66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400">
                <a:solidFill>
                  <a:schemeClr val="dk1"/>
                </a:solidFill>
                <a:latin typeface="Halant"/>
                <a:ea typeface="Halant"/>
                <a:cs typeface="Halant"/>
                <a:sym typeface="Halant"/>
              </a:rPr>
              <a:t>Document D</a:t>
            </a:r>
            <a:endParaRPr sz="20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9" name="Google Shape;129;p18"/>
          <p:cNvPicPr preferRelativeResize="0"/>
          <p:nvPr/>
        </p:nvPicPr>
        <p:blipFill>
          <a:blip r:embed="rId3">
            <a:alphaModFix/>
          </a:blip>
          <a:stretch>
            <a:fillRect/>
          </a:stretch>
        </p:blipFill>
        <p:spPr>
          <a:xfrm>
            <a:off x="106647" y="115447"/>
            <a:ext cx="1056536" cy="438114"/>
          </a:xfrm>
          <a:prstGeom prst="rect">
            <a:avLst/>
          </a:prstGeom>
          <a:noFill/>
          <a:ln>
            <a:noFill/>
          </a:ln>
        </p:spPr>
      </p:pic>
      <p:sp>
        <p:nvSpPr>
          <p:cNvPr id="130" name="Google Shape;130;p18"/>
          <p:cNvSpPr txBox="1"/>
          <p:nvPr/>
        </p:nvSpPr>
        <p:spPr>
          <a:xfrm>
            <a:off x="371400" y="794000"/>
            <a:ext cx="6932100" cy="853200"/>
          </a:xfrm>
          <a:prstGeom prst="rect">
            <a:avLst/>
          </a:prstGeom>
          <a:noFill/>
          <a:ln cap="flat" cmpd="sng" w="19050">
            <a:solidFill>
              <a:srgbClr val="EA5B3D"/>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a:t>
            </a:r>
            <a:r>
              <a:rPr lang="en" sz="1200">
                <a:solidFill>
                  <a:schemeClr val="dk1"/>
                </a:solidFill>
                <a:latin typeface="Halant"/>
                <a:ea typeface="Halant"/>
                <a:cs typeface="Halant"/>
                <a:sym typeface="Halant"/>
              </a:rPr>
              <a:t>Howard J. Sherman, </a:t>
            </a:r>
            <a:r>
              <a:rPr i="1" lang="en" sz="1200">
                <a:solidFill>
                  <a:schemeClr val="dk1"/>
                </a:solidFill>
                <a:latin typeface="Halant"/>
                <a:ea typeface="Halant"/>
                <a:cs typeface="Halant"/>
                <a:sym typeface="Halant"/>
              </a:rPr>
              <a:t>How Society Makes Itself: The Evolution of Political and Economic Institutions</a:t>
            </a:r>
            <a:r>
              <a:rPr lang="en" sz="1200">
                <a:solidFill>
                  <a:schemeClr val="dk1"/>
                </a:solidFill>
                <a:latin typeface="Halant"/>
                <a:ea typeface="Halant"/>
                <a:cs typeface="Halant"/>
                <a:sym typeface="Halant"/>
              </a:rPr>
              <a:t>, 2006.</a:t>
            </a:r>
            <a:endParaRPr sz="10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Howard J. Sherman is a professor of Economics Emeritus at University of California, Riverside.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dk1"/>
              </a:solidFill>
              <a:latin typeface="Inter"/>
              <a:ea typeface="Inter"/>
              <a:cs typeface="Inter"/>
              <a:sym typeface="Inter"/>
            </a:endParaRPr>
          </a:p>
        </p:txBody>
      </p:sp>
      <p:sp>
        <p:nvSpPr>
          <p:cNvPr id="131" name="Google Shape;131;p18"/>
          <p:cNvSpPr txBox="1"/>
          <p:nvPr/>
        </p:nvSpPr>
        <p:spPr>
          <a:xfrm>
            <a:off x="371400" y="1722700"/>
            <a:ext cx="6932100" cy="456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When farming and herding became the dominant way of life for society, productivity increased dramatically. So it is reasonable to describe this process as the first agricultural revolution. As we shall see, this revolution had several effects, helping to change the productivity of labor, division of labor, the size of the population, and the economic institutions.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In the early communal period, everyone worked together. The women collectively did most of the plant gathering, while men collectively did most of the hunting. Except between men and women and a whole, there was no division of labor and no specialists doing separate tasks. This resulted in very low productivity. Productivity is defined here simply as the product per worker. Productivity thus means the amount that each person is able to make and bring to the table.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agricultural revolution in farming and herding changed all of this and greatly increased productivity. When herding and farming increased productivity, people could produce a surplus over immediate food needs. So it became possible to have some people specialize in certain tasks. The specialization could be fed with the surplus food in exchange for their talents. Those people who specialized in tool making further improved the efficiency of tools and weapons. As tools improved, the productivity of farming and herding improved. So this was a cumulative process, with the </a:t>
            </a:r>
            <a:r>
              <a:rPr lang="en" sz="1200">
                <a:solidFill>
                  <a:schemeClr val="dk1"/>
                </a:solidFill>
                <a:latin typeface="Inter"/>
                <a:ea typeface="Inter"/>
                <a:cs typeface="Inter"/>
                <a:sym typeface="Inter"/>
              </a:rPr>
              <a:t>surplus from agriculture allowing specialization in tool making, while better tools in turn helped agriculture.</a:t>
            </a:r>
            <a:endParaRPr sz="1200">
              <a:solidFill>
                <a:schemeClr val="dk1"/>
              </a:solidFill>
              <a:latin typeface="Inter"/>
              <a:ea typeface="Inter"/>
              <a:cs typeface="Inter"/>
              <a:sym typeface="Inter"/>
            </a:endParaRPr>
          </a:p>
        </p:txBody>
      </p:sp>
      <p:sp>
        <p:nvSpPr>
          <p:cNvPr id="132" name="Google Shape;132;p18"/>
          <p:cNvSpPr txBox="1"/>
          <p:nvPr/>
        </p:nvSpPr>
        <p:spPr>
          <a:xfrm>
            <a:off x="434400" y="5864800"/>
            <a:ext cx="6903600" cy="2982300"/>
          </a:xfrm>
          <a:prstGeom prst="rect">
            <a:avLst/>
          </a:prstGeom>
          <a:noFill/>
          <a:ln cap="flat" cmpd="sng" w="2857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Agricultural Revolution change the way people worked and organized labor?</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rgbClr val="000000"/>
              </a:buClr>
              <a:buSzPts val="1200"/>
              <a:buFont typeface="Inter"/>
              <a:buAutoNum type="arabicPeriod"/>
            </a:pPr>
            <a:r>
              <a:rPr lang="en" sz="1200">
                <a:latin typeface="Inter"/>
                <a:ea typeface="Inter"/>
                <a:cs typeface="Inter"/>
                <a:sym typeface="Inter"/>
              </a:rPr>
              <a:t>How might the rise of specialization have changed life in early farming communities over time?</a:t>
            </a:r>
            <a:endParaRPr sz="1200">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a:p>
            <a:pPr indent="0" lvl="0" marL="457200" rtl="0" algn="l">
              <a:lnSpc>
                <a:spcPct val="100000"/>
              </a:lnSpc>
              <a:spcBef>
                <a:spcPts val="0"/>
              </a:spcBef>
              <a:spcAft>
                <a:spcPts val="0"/>
              </a:spcAft>
              <a:buNone/>
            </a:pPr>
            <a:r>
              <a:t/>
            </a:r>
            <a:endParaRPr b="1" sz="1200">
              <a:solidFill>
                <a:srgbClr val="E95C3D"/>
              </a:solidFill>
              <a:latin typeface="Inter"/>
              <a:ea typeface="Inter"/>
              <a:cs typeface="Inter"/>
              <a:sym typeface="Inter"/>
            </a:endParaRPr>
          </a:p>
        </p:txBody>
      </p:sp>
      <p:pic>
        <p:nvPicPr>
          <p:cNvPr id="133" name="Google Shape;133;p1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4" name="Google Shape;134;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5" name="Google Shape;135;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9" name="Shape 139"/>
        <p:cNvGrpSpPr/>
        <p:nvPr/>
      </p:nvGrpSpPr>
      <p:grpSpPr>
        <a:xfrm>
          <a:off x="0" y="0"/>
          <a:ext cx="0" cy="0"/>
          <a:chOff x="0" y="0"/>
          <a:chExt cx="0" cy="0"/>
        </a:xfrm>
      </p:grpSpPr>
      <p:sp>
        <p:nvSpPr>
          <p:cNvPr id="140" name="Google Shape;140;p19"/>
          <p:cNvSpPr/>
          <p:nvPr/>
        </p:nvSpPr>
        <p:spPr>
          <a:xfrm>
            <a:off x="4223225" y="4503700"/>
            <a:ext cx="3002100" cy="438000"/>
          </a:xfrm>
          <a:prstGeom prst="rect">
            <a:avLst/>
          </a:prstGeom>
          <a:solidFill>
            <a:srgbClr val="6484F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1" name="Google Shape;141;p19"/>
          <p:cNvSpPr/>
          <p:nvPr/>
        </p:nvSpPr>
        <p:spPr>
          <a:xfrm>
            <a:off x="4226600" y="1559088"/>
            <a:ext cx="3002100" cy="438000"/>
          </a:xfrm>
          <a:prstGeom prst="rect">
            <a:avLst/>
          </a:prstGeom>
          <a:solidFill>
            <a:srgbClr val="F1AF4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2" name="Google Shape;142;p19"/>
          <p:cNvSpPr/>
          <p:nvPr/>
        </p:nvSpPr>
        <p:spPr>
          <a:xfrm>
            <a:off x="540425" y="4503700"/>
            <a:ext cx="3002100" cy="438000"/>
          </a:xfrm>
          <a:prstGeom prst="rect">
            <a:avLst/>
          </a:prstGeom>
          <a:solidFill>
            <a:srgbClr val="E95C3D"/>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3" name="Google Shape;143;p19"/>
          <p:cNvSpPr/>
          <p:nvPr/>
        </p:nvSpPr>
        <p:spPr>
          <a:xfrm>
            <a:off x="543800" y="1559088"/>
            <a:ext cx="3002100" cy="438000"/>
          </a:xfrm>
          <a:prstGeom prst="rect">
            <a:avLst/>
          </a:prstGeom>
          <a:solidFill>
            <a:srgbClr val="38E0A4"/>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44" name="Google Shape;144;p19"/>
          <p:cNvSpPr txBox="1"/>
          <p:nvPr/>
        </p:nvSpPr>
        <p:spPr>
          <a:xfrm>
            <a:off x="0" y="0"/>
            <a:ext cx="7772400" cy="74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300">
                <a:solidFill>
                  <a:schemeClr val="dk1"/>
                </a:solidFill>
                <a:latin typeface="Plus Jakarta Sans"/>
                <a:ea typeface="Plus Jakarta Sans"/>
                <a:cs typeface="Plus Jakarta Sans"/>
                <a:sym typeface="Plus Jakarta Sans"/>
              </a:rPr>
              <a:t>Student Note-Taking Worksheet</a:t>
            </a:r>
            <a:endParaRPr sz="2800">
              <a:solidFill>
                <a:schemeClr val="dk1"/>
              </a:solidFill>
              <a:latin typeface="Plus Jakarta Sans"/>
              <a:ea typeface="Plus Jakarta Sans"/>
              <a:cs typeface="Plus Jakarta Sans"/>
              <a:sym typeface="Plus Jakarta Sans"/>
            </a:endParaRPr>
          </a:p>
        </p:txBody>
      </p:sp>
      <p:pic>
        <p:nvPicPr>
          <p:cNvPr id="145" name="Google Shape;145;p1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46" name="Google Shape;146;p19"/>
          <p:cNvSpPr txBox="1"/>
          <p:nvPr/>
        </p:nvSpPr>
        <p:spPr>
          <a:xfrm>
            <a:off x="731225" y="1489413"/>
            <a:ext cx="2528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A</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 Permanent Settlements</a:t>
            </a:r>
            <a:endParaRPr b="1">
              <a:solidFill>
                <a:srgbClr val="FCFCFC"/>
              </a:solidFill>
              <a:latin typeface="Inter"/>
              <a:ea typeface="Inter"/>
              <a:cs typeface="Inter"/>
              <a:sym typeface="Inter"/>
            </a:endParaRPr>
          </a:p>
        </p:txBody>
      </p:sp>
      <p:sp>
        <p:nvSpPr>
          <p:cNvPr id="147" name="Google Shape;147;p19"/>
          <p:cNvSpPr txBox="1"/>
          <p:nvPr/>
        </p:nvSpPr>
        <p:spPr>
          <a:xfrm>
            <a:off x="593600" y="4430700"/>
            <a:ext cx="28767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FCFCFC"/>
                </a:solidFill>
                <a:latin typeface="Inter"/>
                <a:ea typeface="Inter"/>
                <a:cs typeface="Inter"/>
                <a:sym typeface="Inter"/>
              </a:rPr>
              <a:t>Document C </a:t>
            </a:r>
            <a:endParaRPr b="1">
              <a:solidFill>
                <a:srgbClr val="FCFCFC"/>
              </a:solidFill>
              <a:latin typeface="Inter"/>
              <a:ea typeface="Inter"/>
              <a:cs typeface="Inter"/>
              <a:sym typeface="Inter"/>
            </a:endParaRPr>
          </a:p>
          <a:p>
            <a:pPr indent="0" lvl="0" marL="0" rtl="0" algn="ctr">
              <a:spcBef>
                <a:spcPts val="0"/>
              </a:spcBef>
              <a:spcAft>
                <a:spcPts val="0"/>
              </a:spcAft>
              <a:buNone/>
            </a:pPr>
            <a:r>
              <a:rPr b="1" lang="en">
                <a:solidFill>
                  <a:srgbClr val="FCFCFC"/>
                </a:solidFill>
                <a:latin typeface="Inter"/>
                <a:ea typeface="Inter"/>
                <a:cs typeface="Inter"/>
                <a:sym typeface="Inter"/>
              </a:rPr>
              <a:t>Population Growth</a:t>
            </a:r>
            <a:endParaRPr b="1">
              <a:solidFill>
                <a:srgbClr val="FCFCFC"/>
              </a:solidFill>
              <a:latin typeface="Inter"/>
              <a:ea typeface="Inter"/>
              <a:cs typeface="Inter"/>
              <a:sym typeface="Inter"/>
            </a:endParaRPr>
          </a:p>
        </p:txBody>
      </p:sp>
      <p:sp>
        <p:nvSpPr>
          <p:cNvPr id="148" name="Google Shape;148;p19"/>
          <p:cNvSpPr txBox="1"/>
          <p:nvPr/>
        </p:nvSpPr>
        <p:spPr>
          <a:xfrm>
            <a:off x="4413500" y="1479928"/>
            <a:ext cx="26283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B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Neolithic Tools</a:t>
            </a:r>
            <a:endParaRPr b="1">
              <a:solidFill>
                <a:schemeClr val="dk1"/>
              </a:solidFill>
              <a:latin typeface="Inter"/>
              <a:ea typeface="Inter"/>
              <a:cs typeface="Inter"/>
              <a:sym typeface="Inter"/>
            </a:endParaRPr>
          </a:p>
        </p:txBody>
      </p:sp>
      <p:sp>
        <p:nvSpPr>
          <p:cNvPr id="149" name="Google Shape;149;p19"/>
          <p:cNvSpPr txBox="1"/>
          <p:nvPr/>
        </p:nvSpPr>
        <p:spPr>
          <a:xfrm>
            <a:off x="4229975" y="4430700"/>
            <a:ext cx="3002100" cy="50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Document D </a:t>
            </a:r>
            <a:endParaRPr b="1">
              <a:solidFill>
                <a:schemeClr val="dk1"/>
              </a:solidFill>
              <a:latin typeface="Inter"/>
              <a:ea typeface="Inter"/>
              <a:cs typeface="Inter"/>
              <a:sym typeface="Inter"/>
            </a:endParaRPr>
          </a:p>
          <a:p>
            <a:pPr indent="0" lvl="0" marL="0" rtl="0" algn="ctr">
              <a:spcBef>
                <a:spcPts val="0"/>
              </a:spcBef>
              <a:spcAft>
                <a:spcPts val="0"/>
              </a:spcAft>
              <a:buNone/>
            </a:pPr>
            <a:r>
              <a:rPr b="1" lang="en">
                <a:solidFill>
                  <a:schemeClr val="dk1"/>
                </a:solidFill>
                <a:latin typeface="Inter"/>
                <a:ea typeface="Inter"/>
                <a:cs typeface="Inter"/>
                <a:sym typeface="Inter"/>
              </a:rPr>
              <a:t>Labor Division</a:t>
            </a:r>
            <a:endParaRPr b="1">
              <a:solidFill>
                <a:schemeClr val="dk1"/>
              </a:solidFill>
              <a:latin typeface="Inter"/>
              <a:ea typeface="Inter"/>
              <a:cs typeface="Inter"/>
              <a:sym typeface="Inter"/>
            </a:endParaRPr>
          </a:p>
        </p:txBody>
      </p:sp>
      <p:sp>
        <p:nvSpPr>
          <p:cNvPr id="150" name="Google Shape;150;p19"/>
          <p:cNvSpPr txBox="1"/>
          <p:nvPr/>
        </p:nvSpPr>
        <p:spPr>
          <a:xfrm>
            <a:off x="543700" y="2085400"/>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1" name="Google Shape;151;p19"/>
          <p:cNvSpPr txBox="1"/>
          <p:nvPr/>
        </p:nvSpPr>
        <p:spPr>
          <a:xfrm>
            <a:off x="4226600" y="2085325"/>
            <a:ext cx="3002100" cy="22563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2" name="Google Shape;152;p19"/>
          <p:cNvSpPr txBox="1"/>
          <p:nvPr/>
        </p:nvSpPr>
        <p:spPr>
          <a:xfrm>
            <a:off x="349650" y="928050"/>
            <a:ext cx="6953700" cy="50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 </a:t>
            </a:r>
            <a:r>
              <a:rPr lang="en" sz="1200">
                <a:solidFill>
                  <a:schemeClr val="dk1"/>
                </a:solidFill>
                <a:latin typeface="Inter"/>
                <a:ea typeface="Inter"/>
                <a:cs typeface="Inter"/>
                <a:sym typeface="Inter"/>
              </a:rPr>
              <a:t>With your group, take turns sharing new learned information and jot down notes in the boxes below. Then, list any additional transformations mentioned in the excerpts.</a:t>
            </a:r>
            <a:endParaRPr sz="1200">
              <a:solidFill>
                <a:schemeClr val="dk1"/>
              </a:solidFill>
              <a:latin typeface="Inter"/>
              <a:ea typeface="Inter"/>
              <a:cs typeface="Inter"/>
              <a:sym typeface="Inter"/>
            </a:endParaRPr>
          </a:p>
        </p:txBody>
      </p:sp>
      <p:sp>
        <p:nvSpPr>
          <p:cNvPr id="153" name="Google Shape;153;p19"/>
          <p:cNvSpPr txBox="1"/>
          <p:nvPr/>
        </p:nvSpPr>
        <p:spPr>
          <a:xfrm>
            <a:off x="543750" y="5026600"/>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4" name="Google Shape;154;p19"/>
          <p:cNvSpPr txBox="1"/>
          <p:nvPr/>
        </p:nvSpPr>
        <p:spPr>
          <a:xfrm>
            <a:off x="4223225" y="5026675"/>
            <a:ext cx="3002100" cy="210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5" name="Google Shape;155;p19"/>
          <p:cNvSpPr txBox="1"/>
          <p:nvPr/>
        </p:nvSpPr>
        <p:spPr>
          <a:xfrm>
            <a:off x="409350" y="7295700"/>
            <a:ext cx="6953700" cy="1990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Additional Transformations Mentioned:</a:t>
            </a:r>
            <a:endParaRPr sz="1200">
              <a:solidFill>
                <a:schemeClr val="dk1"/>
              </a:solidFill>
              <a:latin typeface="Inter"/>
              <a:ea typeface="Inter"/>
              <a:cs typeface="Inter"/>
              <a:sym typeface="Inter"/>
            </a:endParaRPr>
          </a:p>
        </p:txBody>
      </p:sp>
      <p:pic>
        <p:nvPicPr>
          <p:cNvPr id="156" name="Google Shape;156;p1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7" name="Google Shape;157;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8" name="Google Shape;158;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2" name="Shape 162"/>
        <p:cNvGrpSpPr/>
        <p:nvPr/>
      </p:nvGrpSpPr>
      <p:grpSpPr>
        <a:xfrm>
          <a:off x="0" y="0"/>
          <a:ext cx="0" cy="0"/>
          <a:chOff x="0" y="0"/>
          <a:chExt cx="0" cy="0"/>
        </a:xfrm>
      </p:grpSpPr>
      <p:graphicFrame>
        <p:nvGraphicFramePr>
          <p:cNvPr id="163" name="Google Shape;163;p20"/>
          <p:cNvGraphicFramePr/>
          <p:nvPr/>
        </p:nvGraphicFramePr>
        <p:xfrm>
          <a:off x="692703" y="3076337"/>
          <a:ext cx="3000000" cy="3000000"/>
        </p:xfrm>
        <a:graphic>
          <a:graphicData uri="http://schemas.openxmlformats.org/drawingml/2006/table">
            <a:tbl>
              <a:tblPr>
                <a:noFill/>
                <a:tableStyleId>{FCA3A33A-3289-4F7C-90BA-67FB7312E37B}</a:tableStyleId>
              </a:tblPr>
              <a:tblGrid>
                <a:gridCol w="2374650"/>
                <a:gridCol w="4013475"/>
              </a:tblGrid>
              <a:tr h="702400">
                <a:tc>
                  <a:txBody>
                    <a:bodyPr/>
                    <a:lstStyle/>
                    <a:p>
                      <a:pPr indent="0" lvl="0" marL="0" rtl="0" algn="ctr">
                        <a:spcBef>
                          <a:spcPts val="0"/>
                        </a:spcBef>
                        <a:spcAft>
                          <a:spcPts val="0"/>
                        </a:spcAft>
                        <a:buNone/>
                      </a:pPr>
                      <a:r>
                        <a:rPr lang="en" sz="1200">
                          <a:latin typeface="Inter"/>
                          <a:ea typeface="Inter"/>
                          <a:cs typeface="Inter"/>
                          <a:sym typeface="Inter"/>
                        </a:rPr>
                        <a:t>What was happening during this time period?</a:t>
                      </a:r>
                      <a:endParaRPr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rowSpan="2">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Continuity</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stayed the same from earlier periods?</a:t>
                      </a:r>
                      <a:endParaRPr b="1"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1720925">
                <a:tc rowSpan="2">
                  <a:txBody>
                    <a:bodyPr/>
                    <a:lstStyle/>
                    <a:p>
                      <a:pPr indent="0" lvl="0" marL="0" rtl="0" algn="ctr">
                        <a:spcBef>
                          <a:spcPts val="0"/>
                        </a:spcBef>
                        <a:spcAft>
                          <a:spcPts val="0"/>
                        </a:spcAft>
                        <a:buNone/>
                      </a:pPr>
                      <a:r>
                        <a:t/>
                      </a:r>
                      <a:endParaRPr sz="13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vMerge="1"/>
              </a:tr>
              <a:tr h="2454675">
                <a:tc vMerge="1"/>
                <a:tc>
                  <a:txBody>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Change</a:t>
                      </a:r>
                      <a:endParaRPr b="1"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changed (significant events, major turning points, developments)?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153275" marB="1532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bl>
          </a:graphicData>
        </a:graphic>
      </p:graphicFrame>
      <p:sp>
        <p:nvSpPr>
          <p:cNvPr id="164" name="Google Shape;164;p20"/>
          <p:cNvSpPr/>
          <p:nvPr/>
        </p:nvSpPr>
        <p:spPr>
          <a:xfrm>
            <a:off x="469616" y="2525962"/>
            <a:ext cx="6834300" cy="383700"/>
          </a:xfrm>
          <a:prstGeom prst="leftRightArrow">
            <a:avLst>
              <a:gd fmla="val 50000" name="adj1"/>
              <a:gd fmla="val 50000" name="adj2"/>
            </a:avLst>
          </a:prstGeom>
          <a:solidFill>
            <a:srgbClr val="6484F3"/>
          </a:solidFill>
          <a:ln cap="flat" cmpd="sng" w="9525">
            <a:solidFill>
              <a:srgbClr val="B7B7B7"/>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sp>
        <p:nvSpPr>
          <p:cNvPr id="165" name="Google Shape;165;p2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166" name="Google Shape;166;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7" name="Google Shape;167;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8" name="Google Shape;168;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9" name="Google Shape;169;p20"/>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70" name="Google Shape;170;p20"/>
          <p:cNvSpPr txBox="1"/>
          <p:nvPr/>
        </p:nvSpPr>
        <p:spPr>
          <a:xfrm>
            <a:off x="1204425" y="1017650"/>
            <a:ext cx="2858100" cy="1462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100">
                <a:latin typeface="Plus Jakarta Sans"/>
                <a:ea typeface="Plus Jakarta Sans"/>
                <a:cs typeface="Plus Jakarta Sans"/>
                <a:sym typeface="Plus Jakarta Sans"/>
              </a:rPr>
              <a:t>Directions</a:t>
            </a:r>
            <a:r>
              <a:rPr b="1" lang="en" sz="1100">
                <a:latin typeface="Plus Jakarta Sans"/>
                <a:ea typeface="Plus Jakarta Sans"/>
                <a:cs typeface="Plus Jakarta Sans"/>
                <a:sym typeface="Plus Jakarta Sans"/>
              </a:rPr>
              <a:t>:</a:t>
            </a:r>
            <a:r>
              <a:rPr i="1" lang="en" sz="1100">
                <a:latin typeface="Plus Jakarta Sans"/>
                <a:ea typeface="Plus Jakarta Sans"/>
                <a:cs typeface="Plus Jakarta Sans"/>
                <a:sym typeface="Plus Jakarta Sans"/>
              </a:rPr>
              <a:t> List historical events and ideas from this period in the first column. Then, in the boxes, write which ones demonstrate a change or continuity from the earlier period. At the bottom, describe whether the events in this period demonstrate a major change or continuity in history.</a:t>
            </a:r>
            <a:endParaRPr i="1" sz="1100">
              <a:latin typeface="Plus Jakarta Sans"/>
              <a:ea typeface="Plus Jakarta Sans"/>
              <a:cs typeface="Plus Jakarta Sans"/>
              <a:sym typeface="Plus Jakarta Sans"/>
            </a:endParaRPr>
          </a:p>
        </p:txBody>
      </p:sp>
      <p:pic>
        <p:nvPicPr>
          <p:cNvPr id="171" name="Google Shape;171;p20"/>
          <p:cNvPicPr preferRelativeResize="0"/>
          <p:nvPr/>
        </p:nvPicPr>
        <p:blipFill>
          <a:blip r:embed="rId5">
            <a:alphaModFix/>
          </a:blip>
          <a:stretch>
            <a:fillRect/>
          </a:stretch>
        </p:blipFill>
        <p:spPr>
          <a:xfrm>
            <a:off x="381550" y="1141550"/>
            <a:ext cx="822875" cy="822875"/>
          </a:xfrm>
          <a:prstGeom prst="rect">
            <a:avLst/>
          </a:prstGeom>
          <a:noFill/>
          <a:ln>
            <a:noFill/>
          </a:ln>
        </p:spPr>
      </p:pic>
      <p:sp>
        <p:nvSpPr>
          <p:cNvPr id="172" name="Google Shape;172;p20"/>
          <p:cNvSpPr txBox="1"/>
          <p:nvPr/>
        </p:nvSpPr>
        <p:spPr>
          <a:xfrm>
            <a:off x="4183228" y="1057552"/>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a:p>
            <a:pPr indent="0" lvl="0" marL="0" rtl="0" algn="ctr">
              <a:spcBef>
                <a:spcPts val="0"/>
              </a:spcBef>
              <a:spcAft>
                <a:spcPts val="0"/>
              </a:spcAft>
              <a:buNone/>
            </a:pPr>
            <a:r>
              <a:rPr b="1" lang="en" sz="1300">
                <a:latin typeface="Inter"/>
                <a:ea typeface="Inter"/>
                <a:cs typeface="Inter"/>
                <a:sym typeface="Inter"/>
              </a:rPr>
              <a:t>Development of Agriculture</a:t>
            </a:r>
            <a:endParaRPr b="1" sz="1300">
              <a:latin typeface="Inter"/>
              <a:ea typeface="Inter"/>
              <a:cs typeface="Inter"/>
              <a:sym typeface="Inter"/>
            </a:endParaRPr>
          </a:p>
        </p:txBody>
      </p:sp>
      <p:sp>
        <p:nvSpPr>
          <p:cNvPr id="173" name="Google Shape;173;p20"/>
          <p:cNvSpPr txBox="1"/>
          <p:nvPr/>
        </p:nvSpPr>
        <p:spPr>
          <a:xfrm>
            <a:off x="469050" y="8196650"/>
            <a:ext cx="6834300" cy="10782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100">
                <a:solidFill>
                  <a:schemeClr val="dk1"/>
                </a:solidFill>
                <a:latin typeface="Inter"/>
                <a:ea typeface="Inter"/>
                <a:cs typeface="Inter"/>
                <a:sym typeface="Inter"/>
              </a:rPr>
              <a:t>Justify why the event above represents a major continuity or change in history.</a:t>
            </a:r>
            <a:endParaRPr sz="11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7" name="Shape 177"/>
        <p:cNvGrpSpPr/>
        <p:nvPr/>
      </p:nvGrpSpPr>
      <p:grpSpPr>
        <a:xfrm>
          <a:off x="0" y="0"/>
          <a:ext cx="0" cy="0"/>
          <a:chOff x="0" y="0"/>
          <a:chExt cx="0" cy="0"/>
        </a:xfrm>
      </p:grpSpPr>
      <p:sp>
        <p:nvSpPr>
          <p:cNvPr id="178" name="Google Shape;178;p21"/>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What is </a:t>
            </a:r>
            <a:endParaRPr sz="2000">
              <a:solidFill>
                <a:schemeClr val="dk1"/>
              </a:solidFill>
              <a:latin typeface="Plus Jakarta Sans"/>
              <a:ea typeface="Plus Jakarta Sans"/>
              <a:cs typeface="Plus Jakarta Sans"/>
              <a:sym typeface="Plus Jakarta Sans"/>
            </a:endParaRPr>
          </a:p>
          <a:p>
            <a:pPr indent="0" lvl="0" marL="0" rtl="0" algn="ctr">
              <a:spcBef>
                <a:spcPts val="0"/>
              </a:spcBef>
              <a:spcAft>
                <a:spcPts val="0"/>
              </a:spcAft>
              <a:buNone/>
            </a:pPr>
            <a:r>
              <a:rPr lang="en" sz="2000">
                <a:solidFill>
                  <a:schemeClr val="dk1"/>
                </a:solidFill>
                <a:latin typeface="Plus Jakarta Sans"/>
                <a:ea typeface="Plus Jakarta Sans"/>
                <a:cs typeface="Plus Jakarta Sans"/>
                <a:sym typeface="Plus Jakarta Sans"/>
              </a:rPr>
              <a:t>Continuity and Change over Time? (Exemplar)</a:t>
            </a:r>
            <a:endParaRPr sz="2000">
              <a:solidFill>
                <a:schemeClr val="dk1"/>
              </a:solidFill>
              <a:latin typeface="Plus Jakarta Sans"/>
              <a:ea typeface="Plus Jakarta Sans"/>
              <a:cs typeface="Plus Jakarta Sans"/>
              <a:sym typeface="Plus Jakarta Sans"/>
            </a:endParaRPr>
          </a:p>
        </p:txBody>
      </p:sp>
      <p:sp>
        <p:nvSpPr>
          <p:cNvPr id="179" name="Google Shape;179;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0" name="Google Shape;180;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1" name="Google Shape;181;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82" name="Google Shape;182;p21"/>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83" name="Google Shape;183;p21"/>
          <p:cNvSpPr txBox="1"/>
          <p:nvPr/>
        </p:nvSpPr>
        <p:spPr>
          <a:xfrm>
            <a:off x="1796850" y="1060875"/>
            <a:ext cx="5506500" cy="10407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91425">
            <a:noAutofit/>
          </a:bodyPr>
          <a:lstStyle/>
          <a:p>
            <a:pPr indent="0" lvl="0" marL="0" rtl="0" algn="l">
              <a:spcBef>
                <a:spcPts val="0"/>
              </a:spcBef>
              <a:spcAft>
                <a:spcPts val="0"/>
              </a:spcAft>
              <a:buNone/>
            </a:pPr>
            <a:r>
              <a:rPr b="1" lang="en">
                <a:solidFill>
                  <a:srgbClr val="000000"/>
                </a:solidFill>
                <a:latin typeface="Plus Jakarta Sans"/>
                <a:ea typeface="Plus Jakarta Sans"/>
                <a:cs typeface="Plus Jakarta Sans"/>
                <a:sym typeface="Plus Jakarta Sans"/>
              </a:rPr>
              <a:t>Quick Definition: </a:t>
            </a:r>
            <a:r>
              <a:rPr lang="en">
                <a:solidFill>
                  <a:srgbClr val="000000"/>
                </a:solidFill>
                <a:latin typeface="Plus Jakarta Sans"/>
                <a:ea typeface="Plus Jakarta Sans"/>
                <a:cs typeface="Plus Jakarta Sans"/>
                <a:sym typeface="Plus Jakarta Sans"/>
              </a:rPr>
              <a:t>Thinking historically means identifying and exploring the reasons behind both what has changed and what has stayed the same within a given time period or around a specific historical event.</a:t>
            </a:r>
            <a:endParaRPr sz="1200">
              <a:solidFill>
                <a:srgbClr val="000000"/>
              </a:solidFill>
              <a:latin typeface="Plus Jakarta Sans"/>
              <a:ea typeface="Plus Jakarta Sans"/>
              <a:cs typeface="Plus Jakarta Sans"/>
              <a:sym typeface="Plus Jakarta Sans"/>
            </a:endParaRPr>
          </a:p>
        </p:txBody>
      </p:sp>
      <p:graphicFrame>
        <p:nvGraphicFramePr>
          <p:cNvPr id="184" name="Google Shape;184;p21"/>
          <p:cNvGraphicFramePr/>
          <p:nvPr/>
        </p:nvGraphicFramePr>
        <p:xfrm>
          <a:off x="465188" y="7204775"/>
          <a:ext cx="3000000" cy="3000000"/>
        </p:xfrm>
        <a:graphic>
          <a:graphicData uri="http://schemas.openxmlformats.org/drawingml/2006/table">
            <a:tbl>
              <a:tblPr>
                <a:noFill/>
                <a:tableStyleId>{FCA3A33A-3289-4F7C-90BA-67FB7312E37B}</a:tableStyleId>
              </a:tblPr>
              <a:tblGrid>
                <a:gridCol w="3503000"/>
                <a:gridCol w="3335150"/>
              </a:tblGrid>
              <a:tr h="600300">
                <a:tc>
                  <a:txBody>
                    <a:bodyPr/>
                    <a:lstStyle/>
                    <a:p>
                      <a:pPr indent="0" lvl="0" marL="0" rtl="0" algn="l">
                        <a:spcBef>
                          <a:spcPts val="0"/>
                        </a:spcBef>
                        <a:spcAft>
                          <a:spcPts val="0"/>
                        </a:spcAft>
                        <a:buNone/>
                      </a:pPr>
                      <a:r>
                        <a:rPr lang="en" sz="1100">
                          <a:latin typeface="Inter"/>
                          <a:ea typeface="Inter"/>
                          <a:cs typeface="Inter"/>
                          <a:sym typeface="Inter"/>
                        </a:rPr>
                        <a:t>Apply the thinking skill of Continuity and Change over Time to yourself. How are you the same as you were 10 years ago? How are you different?</a:t>
                      </a:r>
                      <a:endParaRPr sz="11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100">
                          <a:latin typeface="Inter"/>
                          <a:ea typeface="Inter"/>
                          <a:cs typeface="Inter"/>
                          <a:sym typeface="Inter"/>
                        </a:rPr>
                        <a:t>Would maps from 1776, 1863, and 1975 tell the same story about America? Explain using the concept of Continuity and Change over Time.</a:t>
                      </a:r>
                      <a:endParaRPr sz="1100">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91200">
                <a:tc>
                  <a:txBody>
                    <a:bodyPr/>
                    <a:lstStyle/>
                    <a:p>
                      <a:pPr indent="0" lvl="0" marL="0" rtl="0" algn="l">
                        <a:spcBef>
                          <a:spcPts val="0"/>
                        </a:spcBef>
                        <a:spcAft>
                          <a:spcPts val="0"/>
                        </a:spcAft>
                        <a:buNone/>
                      </a:pPr>
                      <a:r>
                        <a:rPr b="1" lang="en" sz="1100">
                          <a:solidFill>
                            <a:srgbClr val="EA5B3D"/>
                          </a:solidFill>
                          <a:latin typeface="Inter"/>
                          <a:ea typeface="Inter"/>
                          <a:cs typeface="Inter"/>
                          <a:sym typeface="Inter"/>
                        </a:rPr>
                        <a:t>Ten years ago, I was curious and loved to ask questions, and that part of me hasn’t changed—I still enjoy learning new things. What has changed is that I’m more confident and independent now, and I’ve learned how to handle challenges better. I’ve grown a lot, but some parts of me have stayed the same.</a:t>
                      </a:r>
                      <a:endParaRPr b="1" sz="1100">
                        <a:solidFill>
                          <a:srgbClr val="EA5B3D"/>
                        </a:solidFill>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b="1" lang="en" sz="1000">
                          <a:solidFill>
                            <a:srgbClr val="EA5B3D"/>
                          </a:solidFill>
                          <a:latin typeface="Inter"/>
                          <a:ea typeface="Inter"/>
                          <a:cs typeface="Inter"/>
                          <a:sym typeface="Inter"/>
                        </a:rPr>
                        <a:t>No, maps from 1776, 1863, and 1975 would not tell the same story about America because the country changed a lot over time. In 1776, the U.S. was just 13 colonies, but by 1863, it had expanded westward, and during the Civil War, the map showed division. By 1975, the map would show 50 states, reflecting both the continuity of a growing nation and the major changes in its size and unity.</a:t>
                      </a:r>
                      <a:endParaRPr b="1" sz="1000">
                        <a:solidFill>
                          <a:srgbClr val="EA5B3D"/>
                        </a:solidFill>
                        <a:latin typeface="Inter"/>
                        <a:ea typeface="Inter"/>
                        <a:cs typeface="Inter"/>
                        <a:sym typeface="Inter"/>
                      </a:endParaRPr>
                    </a:p>
                  </a:txBody>
                  <a:tcPr marT="91425" marB="109725" marR="109725" marL="109725">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185" name="Google Shape;185;p21"/>
          <p:cNvSpPr/>
          <p:nvPr/>
        </p:nvSpPr>
        <p:spPr>
          <a:xfrm>
            <a:off x="640450" y="4131381"/>
            <a:ext cx="6486000" cy="241800"/>
          </a:xfrm>
          <a:prstGeom prst="leftRightArrow">
            <a:avLst>
              <a:gd fmla="val 50000" name="adj1"/>
              <a:gd fmla="val 50000" name="adj2"/>
            </a:avLst>
          </a:prstGeom>
          <a:solidFill>
            <a:srgbClr val="6484F3"/>
          </a:solidFill>
          <a:ln cap="flat" cmpd="sng" w="9525">
            <a:solidFill>
              <a:srgbClr val="9E9E9E"/>
            </a:solidFill>
            <a:prstDash val="solid"/>
            <a:round/>
            <a:headEnd len="sm" w="sm" type="none"/>
            <a:tailEnd len="sm" w="sm" type="none"/>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cxnSp>
        <p:nvCxnSpPr>
          <p:cNvPr id="186" name="Google Shape;186;p21"/>
          <p:cNvCxnSpPr/>
          <p:nvPr/>
        </p:nvCxnSpPr>
        <p:spPr>
          <a:xfrm rot="10800000">
            <a:off x="1349642" y="4075533"/>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187" name="Google Shape;187;p21"/>
          <p:cNvCxnSpPr/>
          <p:nvPr/>
        </p:nvCxnSpPr>
        <p:spPr>
          <a:xfrm rot="10800000">
            <a:off x="2625680" y="407552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188" name="Google Shape;188;p21"/>
          <p:cNvCxnSpPr/>
          <p:nvPr/>
        </p:nvCxnSpPr>
        <p:spPr>
          <a:xfrm rot="10800000">
            <a:off x="3883541" y="408411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189" name="Google Shape;189;p21"/>
          <p:cNvCxnSpPr/>
          <p:nvPr/>
        </p:nvCxnSpPr>
        <p:spPr>
          <a:xfrm rot="10800000">
            <a:off x="5141402" y="4084116"/>
            <a:ext cx="0" cy="336300"/>
          </a:xfrm>
          <a:prstGeom prst="straightConnector1">
            <a:avLst/>
          </a:prstGeom>
          <a:noFill/>
          <a:ln cap="flat" cmpd="sng" w="9525">
            <a:solidFill>
              <a:srgbClr val="595959"/>
            </a:solidFill>
            <a:prstDash val="solid"/>
            <a:round/>
            <a:headEnd len="med" w="med" type="none"/>
            <a:tailEnd len="med" w="med" type="none"/>
          </a:ln>
        </p:spPr>
      </p:cxnSp>
      <p:cxnSp>
        <p:nvCxnSpPr>
          <p:cNvPr id="190" name="Google Shape;190;p21"/>
          <p:cNvCxnSpPr/>
          <p:nvPr/>
        </p:nvCxnSpPr>
        <p:spPr>
          <a:xfrm rot="10800000">
            <a:off x="6324264" y="4084116"/>
            <a:ext cx="0" cy="336300"/>
          </a:xfrm>
          <a:prstGeom prst="straightConnector1">
            <a:avLst/>
          </a:prstGeom>
          <a:noFill/>
          <a:ln cap="flat" cmpd="sng" w="9525">
            <a:solidFill>
              <a:srgbClr val="595959"/>
            </a:solidFill>
            <a:prstDash val="solid"/>
            <a:round/>
            <a:headEnd len="med" w="med" type="none"/>
            <a:tailEnd len="med" w="med" type="none"/>
          </a:ln>
        </p:spPr>
      </p:cxnSp>
      <p:sp>
        <p:nvSpPr>
          <p:cNvPr id="191" name="Google Shape;191;p21"/>
          <p:cNvSpPr txBox="1"/>
          <p:nvPr/>
        </p:nvSpPr>
        <p:spPr>
          <a:xfrm>
            <a:off x="640450" y="2812938"/>
            <a:ext cx="19716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latin typeface="Inter"/>
                <a:ea typeface="Inter"/>
                <a:cs typeface="Inter"/>
                <a:sym typeface="Inter"/>
              </a:rPr>
              <a:t>Whether within one era or across historical eras, historians detect patterns, </a:t>
            </a:r>
            <a:endParaRPr sz="1100">
              <a:latin typeface="Inter"/>
              <a:ea typeface="Inter"/>
              <a:cs typeface="Inter"/>
              <a:sym typeface="Inter"/>
            </a:endParaRPr>
          </a:p>
          <a:p>
            <a:pPr indent="0" lvl="0" marL="0" rtl="0" algn="ctr">
              <a:spcBef>
                <a:spcPts val="0"/>
              </a:spcBef>
              <a:spcAft>
                <a:spcPts val="0"/>
              </a:spcAft>
              <a:buNone/>
            </a:pPr>
            <a:r>
              <a:rPr lang="en" sz="1100">
                <a:latin typeface="Inter"/>
                <a:ea typeface="Inter"/>
                <a:cs typeface="Inter"/>
                <a:sym typeface="Inter"/>
              </a:rPr>
              <a:t>or </a:t>
            </a:r>
            <a:r>
              <a:rPr b="1" lang="en" sz="1100">
                <a:latin typeface="Inter"/>
                <a:ea typeface="Inter"/>
                <a:cs typeface="Inter"/>
                <a:sym typeface="Inter"/>
              </a:rPr>
              <a:t>continuities</a:t>
            </a:r>
            <a:r>
              <a:rPr lang="en" sz="1100">
                <a:latin typeface="Inter"/>
                <a:ea typeface="Inter"/>
                <a:cs typeface="Inter"/>
                <a:sym typeface="Inter"/>
              </a:rPr>
              <a:t>.</a:t>
            </a:r>
            <a:endParaRPr sz="1100">
              <a:latin typeface="Inter"/>
              <a:ea typeface="Inter"/>
              <a:cs typeface="Inter"/>
              <a:sym typeface="Inter"/>
            </a:endParaRPr>
          </a:p>
        </p:txBody>
      </p:sp>
      <p:sp>
        <p:nvSpPr>
          <p:cNvPr id="192" name="Google Shape;192;p21"/>
          <p:cNvSpPr txBox="1"/>
          <p:nvPr/>
        </p:nvSpPr>
        <p:spPr>
          <a:xfrm>
            <a:off x="2999275" y="2812913"/>
            <a:ext cx="17415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700">
                <a:latin typeface="Inter"/>
                <a:ea typeface="Inter"/>
                <a:cs typeface="Inter"/>
                <a:sym typeface="Inter"/>
              </a:rPr>
              <a:t>What stayed the same?</a:t>
            </a:r>
            <a:endParaRPr sz="1700">
              <a:latin typeface="Inter"/>
              <a:ea typeface="Inter"/>
              <a:cs typeface="Inter"/>
              <a:sym typeface="Inter"/>
            </a:endParaRPr>
          </a:p>
        </p:txBody>
      </p:sp>
      <p:sp>
        <p:nvSpPr>
          <p:cNvPr id="193" name="Google Shape;193;p21"/>
          <p:cNvSpPr txBox="1"/>
          <p:nvPr/>
        </p:nvSpPr>
        <p:spPr>
          <a:xfrm>
            <a:off x="5127925" y="2812788"/>
            <a:ext cx="1971600" cy="1040700"/>
          </a:xfrm>
          <a:prstGeom prst="rect">
            <a:avLst/>
          </a:prstGeom>
          <a:noFill/>
          <a:ln cap="flat" cmpd="sng" w="9525">
            <a:solidFill>
              <a:srgbClr val="B7B7B7"/>
            </a:solidFill>
            <a:prstDash val="solid"/>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latin typeface="Inter"/>
                <a:ea typeface="Inter"/>
                <a:cs typeface="Inter"/>
                <a:sym typeface="Inter"/>
              </a:rPr>
              <a:t>Sometimes, history looks so different to us in the present, that it’s important to look for continuities.</a:t>
            </a:r>
            <a:endParaRPr sz="1100">
              <a:latin typeface="Inter"/>
              <a:ea typeface="Inter"/>
              <a:cs typeface="Inter"/>
              <a:sym typeface="Inter"/>
            </a:endParaRPr>
          </a:p>
        </p:txBody>
      </p:sp>
      <p:sp>
        <p:nvSpPr>
          <p:cNvPr id="194" name="Google Shape;194;p21"/>
          <p:cNvSpPr txBox="1"/>
          <p:nvPr/>
        </p:nvSpPr>
        <p:spPr>
          <a:xfrm>
            <a:off x="640450" y="4989088"/>
            <a:ext cx="19716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100">
                <a:solidFill>
                  <a:srgbClr val="000000"/>
                </a:solidFill>
                <a:latin typeface="Inter"/>
                <a:ea typeface="Inter"/>
                <a:cs typeface="Inter"/>
                <a:sym typeface="Inter"/>
              </a:rPr>
              <a:t> People change. Countries change. Cultures change. Histor</a:t>
            </a:r>
            <a:r>
              <a:rPr lang="en" sz="1100">
                <a:latin typeface="Inter"/>
                <a:ea typeface="Inter"/>
                <a:cs typeface="Inter"/>
                <a:sym typeface="Inter"/>
              </a:rPr>
              <a:t>ians</a:t>
            </a:r>
            <a:r>
              <a:rPr lang="en" sz="1100">
                <a:solidFill>
                  <a:srgbClr val="000000"/>
                </a:solidFill>
                <a:latin typeface="Inter"/>
                <a:ea typeface="Inter"/>
                <a:cs typeface="Inter"/>
                <a:sym typeface="Inter"/>
              </a:rPr>
              <a:t> tries to uncover how these things change over time.</a:t>
            </a:r>
            <a:endParaRPr sz="1100">
              <a:latin typeface="Inter"/>
              <a:ea typeface="Inter"/>
              <a:cs typeface="Inter"/>
              <a:sym typeface="Inter"/>
            </a:endParaRPr>
          </a:p>
        </p:txBody>
      </p:sp>
      <p:sp>
        <p:nvSpPr>
          <p:cNvPr id="195" name="Google Shape;195;p21"/>
          <p:cNvSpPr txBox="1"/>
          <p:nvPr/>
        </p:nvSpPr>
        <p:spPr>
          <a:xfrm>
            <a:off x="2999200" y="4990312"/>
            <a:ext cx="17415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None/>
            </a:pPr>
            <a:r>
              <a:rPr lang="en" sz="1700">
                <a:latin typeface="Inter"/>
                <a:ea typeface="Inter"/>
                <a:cs typeface="Inter"/>
                <a:sym typeface="Inter"/>
              </a:rPr>
              <a:t>What changed?</a:t>
            </a:r>
            <a:endParaRPr sz="1700">
              <a:latin typeface="Inter"/>
              <a:ea typeface="Inter"/>
              <a:cs typeface="Inter"/>
              <a:sym typeface="Inter"/>
            </a:endParaRPr>
          </a:p>
        </p:txBody>
      </p:sp>
      <p:sp>
        <p:nvSpPr>
          <p:cNvPr id="196" name="Google Shape;196;p21"/>
          <p:cNvSpPr txBox="1"/>
          <p:nvPr/>
        </p:nvSpPr>
        <p:spPr>
          <a:xfrm>
            <a:off x="5156500" y="4990213"/>
            <a:ext cx="1971600" cy="1040700"/>
          </a:xfrm>
          <a:prstGeom prst="rect">
            <a:avLst/>
          </a:prstGeom>
          <a:noFill/>
          <a:ln cap="flat" cmpd="sng" w="9525">
            <a:solidFill>
              <a:srgbClr val="B7B7B7"/>
            </a:solidFill>
            <a:prstDash val="lgDash"/>
            <a:round/>
            <a:headEnd len="sm" w="sm" type="none"/>
            <a:tailEnd len="sm" w="sm" type="none"/>
          </a:ln>
        </p:spPr>
        <p:txBody>
          <a:bodyPr anchorCtr="0" anchor="ctr" bIns="109725" lIns="109725" spcFirstLastPara="1" rIns="109725" wrap="square" tIns="91425">
            <a:noAutofit/>
          </a:bodyPr>
          <a:lstStyle/>
          <a:p>
            <a:pPr indent="0" lvl="0" marL="0" rtl="0" algn="ctr">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Before we draw comparisons to the past, we have to seek out the way things have changed over time.</a:t>
            </a:r>
            <a:endParaRPr sz="1100">
              <a:latin typeface="Inter"/>
              <a:ea typeface="Inter"/>
              <a:cs typeface="Inter"/>
              <a:sym typeface="Inter"/>
            </a:endParaRPr>
          </a:p>
        </p:txBody>
      </p:sp>
      <p:sp>
        <p:nvSpPr>
          <p:cNvPr id="197" name="Google Shape;197;p21"/>
          <p:cNvSpPr txBox="1"/>
          <p:nvPr/>
        </p:nvSpPr>
        <p:spPr>
          <a:xfrm>
            <a:off x="1281750" y="4512988"/>
            <a:ext cx="5300100" cy="336300"/>
          </a:xfrm>
          <a:prstGeom prst="rect">
            <a:avLst/>
          </a:prstGeom>
          <a:noFill/>
          <a:ln>
            <a:noFill/>
          </a:ln>
        </p:spPr>
        <p:txBody>
          <a:bodyPr anchorCtr="0" anchor="t" bIns="109725" lIns="109725" spcFirstLastPara="1" rIns="109725" wrap="square" tIns="91425">
            <a:noAutofit/>
          </a:bodyPr>
          <a:lstStyle/>
          <a:p>
            <a:pPr indent="0" lvl="0" marL="0" rtl="0" algn="ctr">
              <a:spcBef>
                <a:spcPts val="0"/>
              </a:spcBef>
              <a:spcAft>
                <a:spcPts val="0"/>
              </a:spcAft>
              <a:buClr>
                <a:srgbClr val="000000"/>
              </a:buClr>
              <a:buSzPts val="1100"/>
              <a:buFont typeface="Arial"/>
              <a:buNone/>
            </a:pPr>
            <a:r>
              <a:rPr b="1" lang="en" sz="1700">
                <a:solidFill>
                  <a:srgbClr val="000000"/>
                </a:solidFill>
                <a:latin typeface="Inter"/>
                <a:ea typeface="Inter"/>
                <a:cs typeface="Inter"/>
                <a:sym typeface="Inter"/>
              </a:rPr>
              <a:t>Changes in _____________________________________</a:t>
            </a:r>
            <a:endParaRPr b="1" sz="1700">
              <a:solidFill>
                <a:srgbClr val="000000"/>
              </a:solidFill>
              <a:latin typeface="Inter"/>
              <a:ea typeface="Inter"/>
              <a:cs typeface="Inter"/>
              <a:sym typeface="Inter"/>
            </a:endParaRPr>
          </a:p>
          <a:p>
            <a:pPr indent="0" lvl="0" marL="0" rtl="0" algn="ctr">
              <a:spcBef>
                <a:spcPts val="0"/>
              </a:spcBef>
              <a:spcAft>
                <a:spcPts val="0"/>
              </a:spcAft>
              <a:buNone/>
            </a:pPr>
            <a:r>
              <a:t/>
            </a:r>
            <a:endParaRPr b="1" sz="1700">
              <a:latin typeface="Inter"/>
              <a:ea typeface="Inter"/>
              <a:cs typeface="Inter"/>
              <a:sym typeface="Inter"/>
            </a:endParaRPr>
          </a:p>
        </p:txBody>
      </p:sp>
      <p:sp>
        <p:nvSpPr>
          <p:cNvPr id="198" name="Google Shape;198;p21"/>
          <p:cNvSpPr txBox="1"/>
          <p:nvPr/>
        </p:nvSpPr>
        <p:spPr>
          <a:xfrm>
            <a:off x="1158125" y="2292263"/>
            <a:ext cx="5423700" cy="336300"/>
          </a:xfrm>
          <a:prstGeom prst="rect">
            <a:avLst/>
          </a:prstGeom>
          <a:noFill/>
          <a:ln>
            <a:noFill/>
          </a:ln>
        </p:spPr>
        <p:txBody>
          <a:bodyPr anchorCtr="0" anchor="t" bIns="109725" lIns="109725" spcFirstLastPara="1" rIns="109725" wrap="square" tIns="91425">
            <a:noAutofit/>
          </a:bodyPr>
          <a:lstStyle/>
          <a:p>
            <a:pPr indent="0" lvl="0" marL="0" rtl="0" algn="ctr">
              <a:spcBef>
                <a:spcPts val="0"/>
              </a:spcBef>
              <a:spcAft>
                <a:spcPts val="0"/>
              </a:spcAft>
              <a:buNone/>
            </a:pPr>
            <a:r>
              <a:rPr b="1" lang="en" sz="1700">
                <a:latin typeface="Inter"/>
                <a:ea typeface="Inter"/>
                <a:cs typeface="Inter"/>
                <a:sym typeface="Inter"/>
              </a:rPr>
              <a:t>Continuities in ___________________________________</a:t>
            </a:r>
            <a:endParaRPr b="1" sz="1700">
              <a:latin typeface="Inter"/>
              <a:ea typeface="Inter"/>
              <a:cs typeface="Inter"/>
              <a:sym typeface="Inter"/>
            </a:endParaRPr>
          </a:p>
        </p:txBody>
      </p:sp>
      <p:sp>
        <p:nvSpPr>
          <p:cNvPr id="199" name="Google Shape;199;p21"/>
          <p:cNvSpPr txBox="1"/>
          <p:nvPr/>
        </p:nvSpPr>
        <p:spPr>
          <a:xfrm>
            <a:off x="465200" y="6660613"/>
            <a:ext cx="1138200" cy="400200"/>
          </a:xfrm>
          <a:prstGeom prst="rect">
            <a:avLst/>
          </a:prstGeom>
          <a:noFill/>
          <a:ln cap="flat" cmpd="sng" w="19050">
            <a:solidFill>
              <a:schemeClr val="accent1"/>
            </a:solidFill>
            <a:prstDash val="solid"/>
            <a:round/>
            <a:headEnd len="sm" w="sm" type="none"/>
            <a:tailEnd len="sm" w="sm" type="none"/>
          </a:ln>
        </p:spPr>
        <p:txBody>
          <a:bodyPr anchorCtr="0" anchor="ctr" bIns="109725" lIns="91425" spcFirstLastPara="1" rIns="91425" wrap="square" tIns="109725">
            <a:noAutofit/>
          </a:bodyPr>
          <a:lstStyle/>
          <a:p>
            <a:pPr indent="0" lvl="0" marL="0" rtl="0" algn="ctr">
              <a:spcBef>
                <a:spcPts val="0"/>
              </a:spcBef>
              <a:spcAft>
                <a:spcPts val="0"/>
              </a:spcAft>
              <a:buNone/>
            </a:pPr>
            <a:r>
              <a:rPr b="1" lang="en">
                <a:latin typeface="Plus Jakarta Sans"/>
                <a:ea typeface="Plus Jakarta Sans"/>
                <a:cs typeface="Plus Jakarta Sans"/>
                <a:sym typeface="Plus Jakarta Sans"/>
              </a:rPr>
              <a:t>Practice!</a:t>
            </a:r>
            <a:endParaRPr b="1">
              <a:latin typeface="Plus Jakarta Sans"/>
              <a:ea typeface="Plus Jakarta Sans"/>
              <a:cs typeface="Plus Jakarta Sans"/>
              <a:sym typeface="Plus Jakarta Sans"/>
            </a:endParaRPr>
          </a:p>
        </p:txBody>
      </p:sp>
      <p:sp>
        <p:nvSpPr>
          <p:cNvPr id="200" name="Google Shape;200;p21"/>
          <p:cNvSpPr txBox="1"/>
          <p:nvPr/>
        </p:nvSpPr>
        <p:spPr>
          <a:xfrm>
            <a:off x="2347950" y="6221688"/>
            <a:ext cx="4771200" cy="742800"/>
          </a:xfrm>
          <a:prstGeom prst="rect">
            <a:avLst/>
          </a:prstGeom>
          <a:solidFill>
            <a:srgbClr val="EFFEF9"/>
          </a:solidFill>
          <a:ln cap="flat" cmpd="sng" w="9525">
            <a:solidFill>
              <a:srgbClr val="000000"/>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lnSpc>
                <a:spcPct val="100000"/>
              </a:lnSpc>
              <a:spcBef>
                <a:spcPts val="0"/>
              </a:spcBef>
              <a:spcAft>
                <a:spcPts val="0"/>
              </a:spcAft>
              <a:buNone/>
            </a:pPr>
            <a:r>
              <a:rPr lang="en" sz="1100">
                <a:latin typeface="Plus Jakarta Sans"/>
                <a:ea typeface="Plus Jakarta Sans"/>
                <a:cs typeface="Plus Jakarta Sans"/>
                <a:sym typeface="Plus Jakarta Sans"/>
              </a:rPr>
              <a:t>When we understand how things both changed and stayed the same over time, we are better able to explain the uniqueness and interconnectedness within the human experience.</a:t>
            </a:r>
            <a:endParaRPr sz="1100">
              <a:latin typeface="Plus Jakarta Sans"/>
              <a:ea typeface="Plus Jakarta Sans"/>
              <a:cs typeface="Plus Jakarta Sans"/>
              <a:sym typeface="Plus Jakarta Sans"/>
            </a:endParaRPr>
          </a:p>
        </p:txBody>
      </p:sp>
      <p:pic>
        <p:nvPicPr>
          <p:cNvPr id="201" name="Google Shape;201;p21"/>
          <p:cNvPicPr preferRelativeResize="0"/>
          <p:nvPr/>
        </p:nvPicPr>
        <p:blipFill>
          <a:blip r:embed="rId5">
            <a:alphaModFix/>
          </a:blip>
          <a:stretch>
            <a:fillRect/>
          </a:stretch>
        </p:blipFill>
        <p:spPr>
          <a:xfrm>
            <a:off x="541375" y="1085687"/>
            <a:ext cx="1040700" cy="1040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