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6"/>
    <p:sldMasterId id="2147483671" r:id="rId7"/>
  </p:sldMasterIdLst>
  <p:notesMasterIdLst>
    <p:notesMasterId r:id="rId8"/>
  </p:notesMasterIdLst>
  <p:sldIdLst>
    <p:sldId id="256" r:id="rId9"/>
    <p:sldId id="257" r:id="rId10"/>
    <p:sldId id="258" r:id="rId11"/>
  </p:sldIdLst>
  <p:sldSz cy="7772400" cx="10058400"/>
  <p:notesSz cx="6858000" cy="9144000"/>
  <p:embeddedFontLs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2" name="Annie Jenso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CE8D96F-5F52-4073-B78C-0EDD127D4C11}">
  <a:tblStyle styleId="{0CE8D96F-5F52-4073-B78C-0EDD127D4C1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commentAuthors" Target="commentAuthors.xml"/><Relationship Id="rId19" Type="http://schemas.openxmlformats.org/officeDocument/2006/relationships/font" Target="fonts/PlusJakartaSansMedium-boldItalic.fntdata"/><Relationship Id="rId6" Type="http://schemas.openxmlformats.org/officeDocument/2006/relationships/slideMaster" Target="slideMasters/slideMaster1.xml"/><Relationship Id="rId18" Type="http://schemas.openxmlformats.org/officeDocument/2006/relationships/font" Target="fonts/PlusJakartaSansMedium-italic.fntdata"/><Relationship Id="rId7" Type="http://schemas.openxmlformats.org/officeDocument/2006/relationships/slideMaster" Target="slideMasters/slideMaster2.xml"/><Relationship Id="rId8"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6-23T17:51:42.287">
    <p:pos x="224" y="366"/>
    <p:text>link when complete</p:text>
  </p:cm>
  <p:cm authorId="0" idx="2" dt="2025-06-23T17:50:13.986">
    <p:pos x="224" y="466"/>
    <p:text>@annie.jenson@thinkingnation.org 
Add when completed
_Assigned to annie.jenson@thinkingnation.org_</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a8ec26249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a8ec2624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a8ec26249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a8ec2624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a8ec26249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a8ec2624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xqjA8vNFKTalADE0fjidEJgrTk95X5kbdxEayNERBtQ/view" TargetMode="External"/><Relationship Id="rId10" Type="http://schemas.openxmlformats.org/officeDocument/2006/relationships/hyperlink" Target="https://docs.google.com/presentation/d/1pHHCSE6T56qJXw8X_SSSB6QJTuHit58z8Fm5IpouaGo/view" TargetMode="External"/><Relationship Id="rId13" Type="http://schemas.openxmlformats.org/officeDocument/2006/relationships/hyperlink" Target="https://docs.google.com/presentation/d/1va3xuqWx7Oq9joHVJ7G8vTfQy6Sq31Y63hsVWDfsvJY/view" TargetMode="External"/><Relationship Id="rId12" Type="http://schemas.openxmlformats.org/officeDocument/2006/relationships/hyperlink" Target="https://docs.google.com/presentation/d/11MSVh9xgcvIa1o6TdesRVK-jg952DR8SLrPVycnc3RI/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2.png"/><Relationship Id="rId9" Type="http://schemas.openxmlformats.org/officeDocument/2006/relationships/hyperlink" Target="https://docs.google.com/presentation/d/1XqdEr2YgFe4sUfIncYmYcoKWrrOvH3Azs8E-he7jZCE/view" TargetMode="External"/><Relationship Id="rId14" Type="http://schemas.openxmlformats.org/officeDocument/2006/relationships/hyperlink" Target="https://docs.google.com/presentation/d/1gPFw93IoKJqDnpmfGf7NV2E2mg0NksqRhHSo4fUqAGw/view" TargetMode="External"/><Relationship Id="rId5" Type="http://schemas.openxmlformats.org/officeDocument/2006/relationships/image" Target="../media/image1.png"/><Relationship Id="rId6" Type="http://schemas.openxmlformats.org/officeDocument/2006/relationships/hyperlink" Target="https://docs.google.com/presentation/d/1va3xuqWx7Oq9joHVJ7G8vTfQy6Sq31Y63hsVWDfsvJY/view" TargetMode="External"/><Relationship Id="rId7" Type="http://schemas.openxmlformats.org/officeDocument/2006/relationships/hyperlink" Target="https://docs.google.com/presentation/d/1gPFw93IoKJqDnpmfGf7NV2E2mg0NksqRhHSo4fUqAGw/view" TargetMode="External"/><Relationship Id="rId8" Type="http://schemas.openxmlformats.org/officeDocument/2006/relationships/hyperlink" Target="https://docs.google.com/presentation/d/1e_LB5vlIr-ztXrapeQTg6TVDsM3-a19S0rtpBdFhvDY/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XqdEr2YgFe4sUfIncYmYcoKWrrOvH3Azs8E-he7jZCE/view" TargetMode="External"/><Relationship Id="rId6" Type="http://schemas.openxmlformats.org/officeDocument/2006/relationships/hyperlink" Target="https://docs.google.com/presentation/d/1e_LB5vlIr-ztXrapeQTg6TVDsM3-a19S0rtpBdFhvDY/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4">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5">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{0CE8D96F-5F52-4073-B78C-0EDD127D4C11}</a:tableStyleId>
              </a:tblPr>
              <a:tblGrid>
                <a:gridCol w="1633350"/>
                <a:gridCol w="4045800"/>
                <a:gridCol w="3669725"/>
              </a:tblGrid>
              <a:tr h="2699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a:t>
                      </a:r>
                      <a:r>
                        <a:rPr b="1" lang="en" sz="1300">
                          <a:solidFill>
                            <a:schemeClr val="dk1"/>
                          </a:solidFill>
                          <a:latin typeface="Inter"/>
                          <a:ea typeface="Inter"/>
                          <a:cs typeface="Inter"/>
                          <a:sym typeface="Inter"/>
                        </a:rPr>
                        <a:t>Transformation of Early Human Communities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027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development of agriculture transform early human communities?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87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Continuity &amp; Change Over Time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774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Do Firsts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Transformation of Early Human Communities Student Worksheet + Exemplars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Continuity &amp; Change Over Time Video</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Trio Cards &amp; Answer Key</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Transformation of Early Human Communities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87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Transformation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Vocabulary Matching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77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3"/>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class by explicitly introducing students to the historical thinking skill of Continuity and Change Over Time. They will watch an introductory video, as well as complete an introductory guide of the skill.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7825">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and direct students to page 1 of the </a:t>
                      </a:r>
                      <a:r>
                        <a:rPr lang="en" sz="1200" u="sng">
                          <a:solidFill>
                            <a:schemeClr val="hlink"/>
                          </a:solidFill>
                          <a:latin typeface="Inter"/>
                          <a:ea typeface="Inter"/>
                          <a:cs typeface="Inter"/>
                          <a:sym typeface="Inter"/>
                          <a:hlinkClick r:id="rId14"/>
                        </a:rPr>
                        <a:t>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a:t>
                      </a:r>
                      <a:r>
                        <a:rPr lang="en" sz="1200">
                          <a:solidFill>
                            <a:srgbClr val="000000"/>
                          </a:solidFill>
                          <a:latin typeface="Inter"/>
                          <a:ea typeface="Inter"/>
                          <a:cs typeface="Inter"/>
                          <a:sym typeface="Inter"/>
                        </a:rPr>
                        <a:t>video</a:t>
                      </a:r>
                      <a:r>
                        <a:rPr lang="en" sz="1200">
                          <a:solidFill>
                            <a:srgbClr val="000000"/>
                          </a:solidFill>
                          <a:latin typeface="Inter"/>
                          <a:ea typeface="Inter"/>
                          <a:cs typeface="Inter"/>
                          <a:sym typeface="Inter"/>
                        </a:rPr>
                        <a:t> and discuss questions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Lead</a:t>
                      </a:r>
                      <a:r>
                        <a:rPr lang="en" sz="1200">
                          <a:solidFill>
                            <a:srgbClr val="000000"/>
                          </a:solidFill>
                          <a:latin typeface="Inter"/>
                          <a:ea typeface="Inter"/>
                          <a:cs typeface="Inter"/>
                          <a:sym typeface="Inter"/>
                        </a:rPr>
                        <a:t> students through </a:t>
                      </a:r>
                      <a:r>
                        <a:rPr lang="en" sz="1200">
                          <a:latin typeface="Inter"/>
                          <a:ea typeface="Inter"/>
                          <a:cs typeface="Inter"/>
                          <a:sym typeface="Inter"/>
                        </a:rPr>
                        <a:t>the guide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the video with the transcript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two video-based questions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Apply perspective to two scenarios using final two questions of CCOT Guide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{0CE8D96F-5F52-4073-B78C-0EDD127D4C11}</a:tableStyleId>
              </a:tblPr>
              <a:tblGrid>
                <a:gridCol w="1673200"/>
                <a:gridCol w="4057350"/>
                <a:gridCol w="3702950"/>
              </a:tblGrid>
              <a:tr h="2655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a:t>
                      </a:r>
                      <a:r>
                        <a:rPr b="1" lang="en" sz="1300">
                          <a:solidFill>
                            <a:schemeClr val="dk1"/>
                          </a:solidFill>
                          <a:latin typeface="Inter"/>
                          <a:ea typeface="Inter"/>
                          <a:cs typeface="Inter"/>
                          <a:sym typeface="Inter"/>
                        </a:rPr>
                        <a:t>Transformation of Early Human Communities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340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analyze a set of documents to </a:t>
                      </a:r>
                      <a:r>
                        <a:rPr lang="en" sz="1200">
                          <a:solidFill>
                            <a:schemeClr val="dk1"/>
                          </a:solidFill>
                          <a:latin typeface="Inter"/>
                          <a:ea typeface="Inter"/>
                          <a:cs typeface="Inter"/>
                          <a:sym typeface="Inter"/>
                        </a:rPr>
                        <a:t>further</a:t>
                      </a:r>
                      <a:r>
                        <a:rPr lang="en" sz="1200">
                          <a:solidFill>
                            <a:schemeClr val="dk1"/>
                          </a:solidFill>
                          <a:latin typeface="Inter"/>
                          <a:ea typeface="Inter"/>
                          <a:cs typeface="Inter"/>
                          <a:sym typeface="Inter"/>
                        </a:rPr>
                        <a:t> their understanding of the effects of the Neolithic Revolution. </a:t>
                      </a:r>
                      <a:r>
                        <a:rPr lang="en" sz="1200">
                          <a:solidFill>
                            <a:schemeClr val="dk1"/>
                          </a:solidFill>
                          <a:latin typeface="Inter"/>
                          <a:ea typeface="Inter"/>
                          <a:cs typeface="Inter"/>
                          <a:sym typeface="Inter"/>
                        </a:rPr>
                        <a:t>To set students up for success with today’s activity, the teacher should complete Document A and the first box on the student note-taking guide as a model. Then, using the Trio cards, create small groups. This is a fun way to encourage student movement and support a collaborative classroom environment. Each student will receive one card. They will walk around the room to find their small group of three. Once they find their group, they will complete the questions for their assigned reading.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Students with Document B = Yellow Cards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Students with Document C = Orange Cards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Students with Document D = Blue Cards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the groups, students will take turns sharing key information about how the development of agriculture transformed human communities based on their assigned document. Students should jot down at least 2 key points in the appropriate box on their student note-taking guide. If desired, use the </a:t>
                      </a:r>
                      <a:r>
                        <a:rPr lang="en" sz="1200" u="sng">
                          <a:solidFill>
                            <a:schemeClr val="hlink"/>
                          </a:solidFill>
                          <a:latin typeface="Inter"/>
                          <a:ea typeface="Inter"/>
                          <a:cs typeface="Inter"/>
                          <a:sym typeface="Inter"/>
                          <a:hlinkClick r:id="rId5"/>
                        </a:rPr>
                        <a:t>Transformation of Early Human Communities Presentation</a:t>
                      </a:r>
                      <a:r>
                        <a:rPr lang="en" sz="1200">
                          <a:solidFill>
                            <a:schemeClr val="dk1"/>
                          </a:solidFill>
                          <a:latin typeface="Inter"/>
                          <a:ea typeface="Inter"/>
                          <a:cs typeface="Inter"/>
                          <a:sym typeface="Inter"/>
                        </a:rPr>
                        <a:t> to guide students through this activity.</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97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for students Document A questions (page 3) and the “Document A - Permanent Settlements” box on the student note-taking handout (page 7)</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6"/>
                        </a:rPr>
                        <a:t>Trio Cards</a:t>
                      </a:r>
                      <a:r>
                        <a:rPr lang="en" sz="1200">
                          <a:solidFill>
                            <a:schemeClr val="dk1"/>
                          </a:solidFill>
                          <a:latin typeface="Inter"/>
                          <a:ea typeface="Inter"/>
                          <a:cs typeface="Inter"/>
                          <a:sym typeface="Inter"/>
                        </a:rPr>
                        <a:t> and instruct students to create their groups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Remind students of behavior and academic expectations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and provide support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Allow students to share out their information.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key learning using slides 7 &amp; 8 and instruct students to take additional notes in the last box on their student note-taking box.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teacher’s model and complete Document A questions and the “Document A - Permanent Settlements” box on the student note-taking handout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clarifying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with Trio group based on card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assigned document and answer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Take turns sharing key information about how the development of agriculture transformed human communities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Jot down some notes in the appropriate box (at least 2 key points)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out new learned information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Take additional notes in “Additional Transformations..” box on student note-taking guide</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{0CE8D96F-5F52-4073-B78C-0EDD127D4C11}</a:tableStyleId>
              </a:tblPr>
              <a:tblGrid>
                <a:gridCol w="1673200"/>
                <a:gridCol w="4057350"/>
                <a:gridCol w="3702950"/>
              </a:tblGrid>
              <a:tr h="265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a:t>
                      </a:r>
                      <a:r>
                        <a:rPr b="1" lang="en" sz="1300">
                          <a:solidFill>
                            <a:schemeClr val="dk1"/>
                          </a:solidFill>
                          <a:latin typeface="Inter"/>
                          <a:ea typeface="Inter"/>
                          <a:cs typeface="Inter"/>
                          <a:sym typeface="Inter"/>
                        </a:rPr>
                        <a:t>Transformation of Early Human Communities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90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Then, using the student note-taking guide, students will complete the Continuity and Change over Time graphic organizer independently.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0040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8</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instructions and expectations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complete the “Continuity and Change over Time” graphic organizer independently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a:t>
                      </a:r>
                      <a:r>
                        <a:rPr lang="en" sz="1200">
                          <a:solidFill>
                            <a:schemeClr val="dk1"/>
                          </a:solidFill>
                          <a:latin typeface="Inter"/>
                          <a:ea typeface="Inter"/>
                          <a:cs typeface="Inter"/>
                          <a:sym typeface="Inter"/>
                        </a:rPr>
                        <a:t>onitor student progress and provide support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Debrief the graphic organizer with the whole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“Continuity and Change over Time” Graphic Organizer independently</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class debrief</a:t>
                      </a:r>
                      <a:endParaRPr sz="1200">
                        <a:latin typeface="Inter"/>
                        <a:ea typeface="Inter"/>
                        <a:cs typeface="Inter"/>
                        <a:sym typeface="Inter"/>
                      </a:endParaRPr>
                    </a:p>
                    <a:p>
                      <a:pPr indent="0" lvl="0" marL="0" rtl="0" algn="ctr">
                        <a:lnSpc>
                          <a:spcPct val="100000"/>
                        </a:lnSpc>
                        <a:spcBef>
                          <a:spcPts val="0"/>
                        </a:spcBef>
                        <a:spcAft>
                          <a:spcPts val="0"/>
                        </a:spcAft>
                        <a:buNone/>
                      </a:pPr>
                      <a:r>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9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“Exit Ticket” in which they reflect on their learnings from the day using a quickwrite.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2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 and provide instructions.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Answer the question in 3-5 sentences.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28650">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1.5 Evaluate how early humans adapted to different environments and how their presence shaped their environments over time.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1.10 Analyze possible links between environmental conditions associated with the last Ice Age and changes in the economy, culture and organization of human communities.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1.13 Analyze the geographical and environmental factors that encouraged human communities to organize into complex states and adopt approaches to procure resources, including pastoral nomadism and other non-agricultural approaches.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1.15 Analyze the role of agricultural, technological and cultural innovations in the emergence and maintenance of early complex societies between 10,000 BCE and 500 BCE.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