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10287000" cx="18288000"/>
  <p:notesSz cx="6858000" cy="9144000"/>
  <p:embeddedFontLst>
    <p:embeddedFont>
      <p:font typeface="Halant"/>
      <p:bold r:id="rId20"/>
    </p:embeddedFont>
    <p:embeddedFont>
      <p:font typeface="Inter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Halant-bold.fntdata"/><Relationship Id="rId11" Type="http://schemas.openxmlformats.org/officeDocument/2006/relationships/slide" Target="slides/slide5.xml"/><Relationship Id="rId22" Type="http://schemas.openxmlformats.org/officeDocument/2006/relationships/font" Target="fonts/Inter-bold.fntdata"/><Relationship Id="rId10" Type="http://schemas.openxmlformats.org/officeDocument/2006/relationships/slide" Target="slides/slide4.xml"/><Relationship Id="rId21" Type="http://schemas.openxmlformats.org/officeDocument/2006/relationships/font" Target="fonts/Inter-regular.fntdata"/><Relationship Id="rId13" Type="http://schemas.openxmlformats.org/officeDocument/2006/relationships/slide" Target="slides/slide7.xml"/><Relationship Id="rId24" Type="http://schemas.openxmlformats.org/officeDocument/2006/relationships/font" Target="fonts/Inter-boldItalic.fntdata"/><Relationship Id="rId12" Type="http://schemas.openxmlformats.org/officeDocument/2006/relationships/slide" Target="slides/slide6.xml"/><Relationship Id="rId23" Type="http://schemas.openxmlformats.org/officeDocument/2006/relationships/font" Target="fonts/Inter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2f3bacdb78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g2f3bacdb787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27887b8a58a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7" name="Google Shape;357;g27887b8a58a_0_9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36ae44aa2f3_1_1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8" name="Google Shape;398;g36ae44aa2f3_1_1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g36ae44aa2f3_1_3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2" name="Google Shape;432;g36ae44aa2f3_1_35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g36ae44aa2f3_1_2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6" name="Google Shape;466;g36ae44aa2f3_1_20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786918eafd_0_2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g2786918eafd_0_21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27887b8a58a_0_3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g27887b8a58a_0_38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27887b8a58a_0_2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g27887b8a58a_0_24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27887b8a58a_0_2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g27887b8a58a_0_2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27887b8a58a_0_2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g27887b8a58a_0_28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27887b8a58a_0_3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8" name="Google Shape;288;g27887b8a58a_0_31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27887b8a58a_0_3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g27887b8a58a_0_33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27887b8a58a_0_3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4" name="Google Shape;334;g27887b8a58a_0_35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4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4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5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5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93" name="Google Shape;93;p15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5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5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6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9" name="Google Shape;99;p16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6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6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7"/>
          <p:cNvSpPr txBox="1"/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7"/>
          <p:cNvSpPr txBox="1"/>
          <p:nvPr>
            <p:ph idx="1" type="body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5" name="Google Shape;105;p17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7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17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18"/>
          <p:cNvSpPr txBox="1"/>
          <p:nvPr>
            <p:ph idx="1" type="body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1" name="Google Shape;111;p18"/>
          <p:cNvSpPr txBox="1"/>
          <p:nvPr>
            <p:ph idx="2" type="body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2" name="Google Shape;112;p18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8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18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9"/>
          <p:cNvSpPr txBox="1"/>
          <p:nvPr>
            <p:ph idx="1" type="body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8" name="Google Shape;118;p19"/>
          <p:cNvSpPr txBox="1"/>
          <p:nvPr>
            <p:ph idx="2" type="body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19" name="Google Shape;119;p19"/>
          <p:cNvSpPr txBox="1"/>
          <p:nvPr>
            <p:ph idx="3" type="body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20" name="Google Shape;120;p19"/>
          <p:cNvSpPr txBox="1"/>
          <p:nvPr>
            <p:ph idx="4" type="body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21" name="Google Shape;121;p19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19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19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20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20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20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1"/>
          <p:cNvSpPr txBox="1"/>
          <p:nvPr>
            <p:ph type="title"/>
          </p:nvPr>
        </p:nvSpPr>
        <p:spPr>
          <a:xfrm>
            <a:off x="457200" y="273050"/>
            <a:ext cx="3008400" cy="1162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21"/>
          <p:cNvSpPr txBox="1"/>
          <p:nvPr>
            <p:ph idx="1" type="body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32" name="Google Shape;132;p21"/>
          <p:cNvSpPr txBox="1"/>
          <p:nvPr>
            <p:ph idx="2" type="body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33" name="Google Shape;133;p21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21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21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2"/>
          <p:cNvSpPr txBox="1"/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22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39" name="Google Shape;139;p22"/>
          <p:cNvSpPr txBox="1"/>
          <p:nvPr>
            <p:ph idx="1" type="body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40" name="Google Shape;140;p22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22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22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23"/>
          <p:cNvSpPr txBox="1"/>
          <p:nvPr>
            <p:ph idx="1" type="body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6" name="Google Shape;146;p23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23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2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 txBox="1"/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24"/>
          <p:cNvSpPr txBox="1"/>
          <p:nvPr>
            <p:ph idx="1" type="body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2" name="Google Shape;152;p24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24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24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2" name="Google Shape;82;p13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3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3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5" name="Google Shape;85;p1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Relationship Id="rId4" Type="http://schemas.openxmlformats.org/officeDocument/2006/relationships/image" Target="../media/image10.png"/><Relationship Id="rId5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4.png"/><Relationship Id="rId5" Type="http://schemas.openxmlformats.org/officeDocument/2006/relationships/image" Target="../media/image1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12.png"/><Relationship Id="rId5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12.png"/><Relationship Id="rId5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png"/><Relationship Id="rId4" Type="http://schemas.openxmlformats.org/officeDocument/2006/relationships/image" Target="../media/image4.png"/><Relationship Id="rId5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7.png"/><Relationship Id="rId5" Type="http://schemas.openxmlformats.org/officeDocument/2006/relationships/image" Target="../media/image1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Relationship Id="rId4" Type="http://schemas.openxmlformats.org/officeDocument/2006/relationships/image" Target="../media/image7.png"/><Relationship Id="rId5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oogle Shape;159;p25"/>
          <p:cNvGrpSpPr/>
          <p:nvPr/>
        </p:nvGrpSpPr>
        <p:grpSpPr>
          <a:xfrm>
            <a:off x="-31071" y="-180826"/>
            <a:ext cx="4239337" cy="10467984"/>
            <a:chOff x="0" y="-241102"/>
            <a:chExt cx="5652450" cy="13957313"/>
          </a:xfrm>
        </p:grpSpPr>
        <p:grpSp>
          <p:nvGrpSpPr>
            <p:cNvPr id="160" name="Google Shape;160;p25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161" name="Google Shape;161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162" name="Google Shape;162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3" name="Google Shape;163;p25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164" name="Google Shape;164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165" name="Google Shape;165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6" name="Google Shape;166;p25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167" name="Google Shape;167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168" name="Google Shape;168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69" name="Google Shape;169;p25"/>
          <p:cNvSpPr txBox="1"/>
          <p:nvPr/>
        </p:nvSpPr>
        <p:spPr>
          <a:xfrm>
            <a:off x="4208263" y="2614916"/>
            <a:ext cx="14079900" cy="40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1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INTRODUCTION TO “THINKS”</a:t>
            </a:r>
            <a:endParaRPr sz="100"/>
          </a:p>
        </p:txBody>
      </p:sp>
      <p:sp>
        <p:nvSpPr>
          <p:cNvPr id="170" name="Google Shape;170;p25"/>
          <p:cNvSpPr/>
          <p:nvPr/>
        </p:nvSpPr>
        <p:spPr>
          <a:xfrm>
            <a:off x="12646898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1" name="Google Shape;171;p25"/>
          <p:cNvSpPr txBox="1"/>
          <p:nvPr/>
        </p:nvSpPr>
        <p:spPr>
          <a:xfrm>
            <a:off x="4208275" y="6608513"/>
            <a:ext cx="140799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25"/>
          <p:cNvSpPr/>
          <p:nvPr/>
        </p:nvSpPr>
        <p:spPr>
          <a:xfrm>
            <a:off x="11118095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3" name="Google Shape;173;p25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202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5</a:t>
            </a:r>
            <a:endParaRPr/>
          </a:p>
        </p:txBody>
      </p:sp>
      <p:cxnSp>
        <p:nvCxnSpPr>
          <p:cNvPr id="174" name="Google Shape;174;p25"/>
          <p:cNvCxnSpPr/>
          <p:nvPr/>
        </p:nvCxnSpPr>
        <p:spPr>
          <a:xfrm rot="10800000">
            <a:off x="653933" y="7531"/>
            <a:ext cx="0" cy="28854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5" name="Google Shape;175;p25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6" name="Google Shape;176;p25"/>
          <p:cNvSpPr txBox="1"/>
          <p:nvPr/>
        </p:nvSpPr>
        <p:spPr>
          <a:xfrm>
            <a:off x="5987699" y="6523763"/>
            <a:ext cx="106431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2: Origins of Humanity</a:t>
            </a:r>
            <a:endParaRPr sz="23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9" name="Google Shape;359;p34" title="DC 9th_ U2L7 Printable Student Worksheet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53100" y="2241513"/>
            <a:ext cx="4484899" cy="5803974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60" name="Google Shape;360;p34"/>
          <p:cNvSpPr txBox="1"/>
          <p:nvPr/>
        </p:nvSpPr>
        <p:spPr>
          <a:xfrm>
            <a:off x="1028700" y="876300"/>
            <a:ext cx="162306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</a:t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361" name="Google Shape;361;p34"/>
          <p:cNvGrpSpPr/>
          <p:nvPr/>
        </p:nvGrpSpPr>
        <p:grpSpPr>
          <a:xfrm>
            <a:off x="1704735" y="2909569"/>
            <a:ext cx="9948368" cy="1900800"/>
            <a:chOff x="1704735" y="2909569"/>
            <a:chExt cx="9948368" cy="1900800"/>
          </a:xfrm>
        </p:grpSpPr>
        <p:grpSp>
          <p:nvGrpSpPr>
            <p:cNvPr id="362" name="Google Shape;362;p34"/>
            <p:cNvGrpSpPr/>
            <p:nvPr/>
          </p:nvGrpSpPr>
          <p:grpSpPr>
            <a:xfrm>
              <a:off x="1704735" y="3307265"/>
              <a:ext cx="1105500" cy="1105408"/>
              <a:chOff x="1704735" y="2780838"/>
              <a:chExt cx="1105500" cy="1105408"/>
            </a:xfrm>
          </p:grpSpPr>
          <p:grpSp>
            <p:nvGrpSpPr>
              <p:cNvPr id="363" name="Google Shape;363;p34"/>
              <p:cNvGrpSpPr/>
              <p:nvPr/>
            </p:nvGrpSpPr>
            <p:grpSpPr>
              <a:xfrm>
                <a:off x="1704735" y="2780838"/>
                <a:ext cx="1105408" cy="1105408"/>
                <a:chOff x="0" y="-56030"/>
                <a:chExt cx="812800" cy="812800"/>
              </a:xfrm>
            </p:grpSpPr>
            <p:sp>
              <p:nvSpPr>
                <p:cNvPr id="364" name="Google Shape;364;p34"/>
                <p:cNvSpPr/>
                <p:nvPr/>
              </p:nvSpPr>
              <p:spPr>
                <a:xfrm>
                  <a:off x="0" y="-56030"/>
                  <a:ext cx="812800" cy="812800"/>
                </a:xfrm>
                <a:custGeom>
                  <a:rect b="b" l="l" r="r" t="t"/>
                  <a:pathLst>
                    <a:path extrusionOk="0" h="812800" w="812800">
                      <a:moveTo>
                        <a:pt x="406400" y="0"/>
                      </a:moveTo>
                      <a:cubicBezTo>
                        <a:pt x="181951" y="0"/>
                        <a:pt x="0" y="181951"/>
                        <a:pt x="0" y="406400"/>
                      </a:cubicBezTo>
                      <a:cubicBezTo>
                        <a:pt x="0" y="630849"/>
                        <a:pt x="181951" y="812800"/>
                        <a:pt x="406400" y="812800"/>
                      </a:cubicBezTo>
                      <a:cubicBezTo>
                        <a:pt x="630849" y="812800"/>
                        <a:pt x="812800" y="630849"/>
                        <a:pt x="812800" y="406400"/>
                      </a:cubicBezTo>
                      <a:cubicBezTo>
                        <a:pt x="812800" y="181951"/>
                        <a:pt x="630849" y="0"/>
                        <a:pt x="406400" y="0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65" name="Google Shape;365;p34"/>
                <p:cNvSpPr txBox="1"/>
                <p:nvPr/>
              </p:nvSpPr>
              <p:spPr>
                <a:xfrm>
                  <a:off x="76200" y="38100"/>
                  <a:ext cx="660300" cy="698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50800" lIns="50800" spcFirstLastPara="1" rIns="50800" wrap="square" tIns="50800">
                  <a:noAutofit/>
                </a:bodyPr>
                <a:lstStyle/>
                <a:p>
                  <a:pPr indent="0" lvl="0" marL="0" marR="0" rtl="0" algn="ctr">
                    <a:lnSpc>
                      <a:spcPct val="147722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366" name="Google Shape;366;p34"/>
              <p:cNvSpPr txBox="1"/>
              <p:nvPr/>
            </p:nvSpPr>
            <p:spPr>
              <a:xfrm>
                <a:off x="1704735" y="2954974"/>
                <a:ext cx="1105500" cy="774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40008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en-US" sz="5034" u="none" cap="none" strike="noStrike">
                    <a:solidFill>
                      <a:schemeClr val="lt1"/>
                    </a:solidFill>
                    <a:latin typeface="Halant"/>
                    <a:ea typeface="Halant"/>
                    <a:cs typeface="Halant"/>
                    <a:sym typeface="Halant"/>
                  </a:rPr>
                  <a:t>1</a:t>
                </a:r>
                <a:endParaRPr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367" name="Google Shape;367;p34"/>
            <p:cNvSpPr txBox="1"/>
            <p:nvPr/>
          </p:nvSpPr>
          <p:spPr>
            <a:xfrm>
              <a:off x="2988503" y="2909569"/>
              <a:ext cx="8664600" cy="190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087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Before reading, what does the Source Information tell us? (T,H,K) What other information would we need to be able to answer these questions?</a:t>
              </a:r>
              <a:endParaRPr/>
            </a:p>
          </p:txBody>
        </p:sp>
      </p:grpSp>
      <p:grpSp>
        <p:nvGrpSpPr>
          <p:cNvPr id="368" name="Google Shape;368;p34"/>
          <p:cNvGrpSpPr/>
          <p:nvPr/>
        </p:nvGrpSpPr>
        <p:grpSpPr>
          <a:xfrm>
            <a:off x="1704735" y="5218100"/>
            <a:ext cx="9502565" cy="1425600"/>
            <a:chOff x="1704735" y="4702876"/>
            <a:chExt cx="9502565" cy="1425600"/>
          </a:xfrm>
        </p:grpSpPr>
        <p:grpSp>
          <p:nvGrpSpPr>
            <p:cNvPr id="369" name="Google Shape;369;p34"/>
            <p:cNvGrpSpPr/>
            <p:nvPr/>
          </p:nvGrpSpPr>
          <p:grpSpPr>
            <a:xfrm>
              <a:off x="1704735" y="4862980"/>
              <a:ext cx="1105500" cy="1105408"/>
              <a:chOff x="1704735" y="4837365"/>
              <a:chExt cx="1105500" cy="1105408"/>
            </a:xfrm>
          </p:grpSpPr>
          <p:grpSp>
            <p:nvGrpSpPr>
              <p:cNvPr id="370" name="Google Shape;370;p34"/>
              <p:cNvGrpSpPr/>
              <p:nvPr/>
            </p:nvGrpSpPr>
            <p:grpSpPr>
              <a:xfrm>
                <a:off x="1704735" y="4837365"/>
                <a:ext cx="1105408" cy="1105408"/>
                <a:chOff x="0" y="-56030"/>
                <a:chExt cx="812800" cy="812800"/>
              </a:xfrm>
            </p:grpSpPr>
            <p:sp>
              <p:nvSpPr>
                <p:cNvPr id="371" name="Google Shape;371;p34"/>
                <p:cNvSpPr/>
                <p:nvPr/>
              </p:nvSpPr>
              <p:spPr>
                <a:xfrm>
                  <a:off x="0" y="-56030"/>
                  <a:ext cx="812800" cy="812800"/>
                </a:xfrm>
                <a:custGeom>
                  <a:rect b="b" l="l" r="r" t="t"/>
                  <a:pathLst>
                    <a:path extrusionOk="0" h="812800" w="812800">
                      <a:moveTo>
                        <a:pt x="406400" y="0"/>
                      </a:moveTo>
                      <a:cubicBezTo>
                        <a:pt x="181951" y="0"/>
                        <a:pt x="0" y="181951"/>
                        <a:pt x="0" y="406400"/>
                      </a:cubicBezTo>
                      <a:cubicBezTo>
                        <a:pt x="0" y="630849"/>
                        <a:pt x="181951" y="812800"/>
                        <a:pt x="406400" y="812800"/>
                      </a:cubicBezTo>
                      <a:cubicBezTo>
                        <a:pt x="630849" y="812800"/>
                        <a:pt x="812800" y="630849"/>
                        <a:pt x="812800" y="406400"/>
                      </a:cubicBezTo>
                      <a:cubicBezTo>
                        <a:pt x="812800" y="181951"/>
                        <a:pt x="630849" y="0"/>
                        <a:pt x="406400" y="0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72" name="Google Shape;372;p34"/>
                <p:cNvSpPr txBox="1"/>
                <p:nvPr/>
              </p:nvSpPr>
              <p:spPr>
                <a:xfrm>
                  <a:off x="76200" y="38100"/>
                  <a:ext cx="660300" cy="698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50800" lIns="50800" spcFirstLastPara="1" rIns="50800" wrap="square" tIns="50800">
                  <a:noAutofit/>
                </a:bodyPr>
                <a:lstStyle/>
                <a:p>
                  <a:pPr indent="0" lvl="0" marL="0" marR="0" rtl="0" algn="ctr">
                    <a:lnSpc>
                      <a:spcPct val="147722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373" name="Google Shape;373;p34"/>
              <p:cNvSpPr txBox="1"/>
              <p:nvPr/>
            </p:nvSpPr>
            <p:spPr>
              <a:xfrm>
                <a:off x="1704735" y="5011502"/>
                <a:ext cx="1105500" cy="774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40008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en-US" sz="5034" u="none" cap="none" strike="noStrike">
                    <a:solidFill>
                      <a:schemeClr val="lt1"/>
                    </a:solidFill>
                    <a:latin typeface="Halant"/>
                    <a:ea typeface="Halant"/>
                    <a:cs typeface="Halant"/>
                    <a:sym typeface="Halant"/>
                  </a:rPr>
                  <a:t>2</a:t>
                </a:r>
                <a:endParaRPr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374" name="Google Shape;374;p34"/>
            <p:cNvSpPr txBox="1"/>
            <p:nvPr/>
          </p:nvSpPr>
          <p:spPr>
            <a:xfrm>
              <a:off x="2988500" y="4702876"/>
              <a:ext cx="8218800" cy="1425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087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After the first reading, what is the main idea of the document? (I,K,S) What parts were confusing or unclear? (N)</a:t>
              </a:r>
              <a:endParaRPr/>
            </a:p>
          </p:txBody>
        </p:sp>
      </p:grpSp>
      <p:grpSp>
        <p:nvGrpSpPr>
          <p:cNvPr id="375" name="Google Shape;375;p34"/>
          <p:cNvGrpSpPr/>
          <p:nvPr/>
        </p:nvGrpSpPr>
        <p:grpSpPr>
          <a:xfrm>
            <a:off x="1704735" y="7051447"/>
            <a:ext cx="9948368" cy="1900800"/>
            <a:chOff x="1704735" y="7051447"/>
            <a:chExt cx="9948368" cy="1900800"/>
          </a:xfrm>
        </p:grpSpPr>
        <p:grpSp>
          <p:nvGrpSpPr>
            <p:cNvPr id="376" name="Google Shape;376;p34"/>
            <p:cNvGrpSpPr/>
            <p:nvPr/>
          </p:nvGrpSpPr>
          <p:grpSpPr>
            <a:xfrm>
              <a:off x="1704735" y="7449143"/>
              <a:ext cx="1105500" cy="1105408"/>
              <a:chOff x="1704735" y="6893895"/>
              <a:chExt cx="1105500" cy="1105408"/>
            </a:xfrm>
          </p:grpSpPr>
          <p:grpSp>
            <p:nvGrpSpPr>
              <p:cNvPr id="377" name="Google Shape;377;p34"/>
              <p:cNvGrpSpPr/>
              <p:nvPr/>
            </p:nvGrpSpPr>
            <p:grpSpPr>
              <a:xfrm>
                <a:off x="1704735" y="6893895"/>
                <a:ext cx="1105408" cy="1105408"/>
                <a:chOff x="0" y="0"/>
                <a:chExt cx="812800" cy="812800"/>
              </a:xfrm>
            </p:grpSpPr>
            <p:sp>
              <p:nvSpPr>
                <p:cNvPr id="378" name="Google Shape;378;p34"/>
                <p:cNvSpPr/>
                <p:nvPr/>
              </p:nvSpPr>
              <p:spPr>
                <a:xfrm>
                  <a:off x="0" y="0"/>
                  <a:ext cx="812800" cy="812800"/>
                </a:xfrm>
                <a:custGeom>
                  <a:rect b="b" l="l" r="r" t="t"/>
                  <a:pathLst>
                    <a:path extrusionOk="0" h="812800" w="812800">
                      <a:moveTo>
                        <a:pt x="406400" y="0"/>
                      </a:moveTo>
                      <a:cubicBezTo>
                        <a:pt x="181951" y="0"/>
                        <a:pt x="0" y="181951"/>
                        <a:pt x="0" y="406400"/>
                      </a:cubicBezTo>
                      <a:cubicBezTo>
                        <a:pt x="0" y="630849"/>
                        <a:pt x="181951" y="812800"/>
                        <a:pt x="406400" y="812800"/>
                      </a:cubicBezTo>
                      <a:cubicBezTo>
                        <a:pt x="630849" y="812800"/>
                        <a:pt x="812800" y="630849"/>
                        <a:pt x="812800" y="406400"/>
                      </a:cubicBezTo>
                      <a:cubicBezTo>
                        <a:pt x="812800" y="181951"/>
                        <a:pt x="630849" y="0"/>
                        <a:pt x="406400" y="0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79" name="Google Shape;379;p34"/>
                <p:cNvSpPr txBox="1"/>
                <p:nvPr/>
              </p:nvSpPr>
              <p:spPr>
                <a:xfrm>
                  <a:off x="76200" y="38100"/>
                  <a:ext cx="660300" cy="698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50800" lIns="50800" spcFirstLastPara="1" rIns="50800" wrap="square" tIns="50800">
                  <a:noAutofit/>
                </a:bodyPr>
                <a:lstStyle/>
                <a:p>
                  <a:pPr indent="0" lvl="0" marL="0" marR="0" rtl="0" algn="ctr">
                    <a:lnSpc>
                      <a:spcPct val="147722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380" name="Google Shape;380;p34"/>
              <p:cNvSpPr txBox="1"/>
              <p:nvPr/>
            </p:nvSpPr>
            <p:spPr>
              <a:xfrm>
                <a:off x="1704735" y="7068030"/>
                <a:ext cx="1105500" cy="774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40008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en-US" sz="5034" u="none" cap="none" strike="noStrike">
                    <a:solidFill>
                      <a:schemeClr val="lt1"/>
                    </a:solidFill>
                    <a:latin typeface="Halant"/>
                    <a:ea typeface="Halant"/>
                    <a:cs typeface="Halant"/>
                    <a:sym typeface="Halant"/>
                  </a:rPr>
                  <a:t>3</a:t>
                </a:r>
                <a:endParaRPr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381" name="Google Shape;381;p34"/>
            <p:cNvSpPr txBox="1"/>
            <p:nvPr/>
          </p:nvSpPr>
          <p:spPr>
            <a:xfrm>
              <a:off x="2988503" y="7051447"/>
              <a:ext cx="8664600" cy="190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087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After the second reading, did any new information or ideas stand out or become clearer? (T,H,I,N,K) How does this document help us to study the past? (S)</a:t>
              </a:r>
              <a:endParaRPr/>
            </a:p>
          </p:txBody>
        </p:sp>
      </p:grpSp>
      <p:grpSp>
        <p:nvGrpSpPr>
          <p:cNvPr id="382" name="Google Shape;382;p34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383" name="Google Shape;383;p3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384" name="Google Shape;384;p3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5" name="Google Shape;385;p3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86" name="Google Shape;386;p34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9</a:t>
              </a:r>
              <a:endParaRPr b="1" sz="5575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sp>
        <p:nvSpPr>
          <p:cNvPr id="387" name="Google Shape;387;p34"/>
          <p:cNvSpPr/>
          <p:nvPr/>
        </p:nvSpPr>
        <p:spPr>
          <a:xfrm>
            <a:off x="9697545" y="878816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88" name="Google Shape;388;p34"/>
          <p:cNvSpPr/>
          <p:nvPr/>
        </p:nvSpPr>
        <p:spPr>
          <a:xfrm>
            <a:off x="1564423" y="-1641171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89" name="Google Shape;389;p34"/>
          <p:cNvGrpSpPr/>
          <p:nvPr/>
        </p:nvGrpSpPr>
        <p:grpSpPr>
          <a:xfrm>
            <a:off x="185402" y="-144662"/>
            <a:ext cx="937455" cy="10431728"/>
            <a:chOff x="0" y="-38100"/>
            <a:chExt cx="246900" cy="2747433"/>
          </a:xfrm>
        </p:grpSpPr>
        <p:sp>
          <p:nvSpPr>
            <p:cNvPr id="390" name="Google Shape;390;p34"/>
            <p:cNvSpPr/>
            <p:nvPr/>
          </p:nvSpPr>
          <p:spPr>
            <a:xfrm>
              <a:off x="0" y="0"/>
              <a:ext cx="246798" cy="2709333"/>
            </a:xfrm>
            <a:custGeom>
              <a:rect b="b" l="l" r="r" t="t"/>
              <a:pathLst>
                <a:path extrusionOk="0" h="2709333" w="246798">
                  <a:moveTo>
                    <a:pt x="0" y="0"/>
                  </a:moveTo>
                  <a:lnTo>
                    <a:pt x="246798" y="0"/>
                  </a:lnTo>
                  <a:lnTo>
                    <a:pt x="24679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EFFEF9"/>
            </a:solidFill>
            <a:ln>
              <a:noFill/>
            </a:ln>
          </p:spPr>
        </p:sp>
        <p:sp>
          <p:nvSpPr>
            <p:cNvPr id="391" name="Google Shape;391;p34"/>
            <p:cNvSpPr txBox="1"/>
            <p:nvPr/>
          </p:nvSpPr>
          <p:spPr>
            <a:xfrm>
              <a:off x="0" y="-38100"/>
              <a:ext cx="246900" cy="274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92" name="Google Shape;392;p34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202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5</a:t>
            </a:r>
            <a:endParaRPr/>
          </a:p>
        </p:txBody>
      </p:sp>
      <p:cxnSp>
        <p:nvCxnSpPr>
          <p:cNvPr id="393" name="Google Shape;393;p34"/>
          <p:cNvCxnSpPr/>
          <p:nvPr/>
        </p:nvCxnSpPr>
        <p:spPr>
          <a:xfrm rot="10800000">
            <a:off x="648533" y="-104669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94" name="Google Shape;394;p34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95" name="Google Shape;395;p34"/>
          <p:cNvPicPr preferRelativeResize="0"/>
          <p:nvPr/>
        </p:nvPicPr>
        <p:blipFill rotWithShape="1">
          <a:blip r:embed="rId5">
            <a:alphaModFix/>
          </a:blip>
          <a:srcRect b="20545" l="49530" r="26520" t="32266"/>
          <a:stretch/>
        </p:blipFill>
        <p:spPr>
          <a:xfrm>
            <a:off x="13534875" y="4529700"/>
            <a:ext cx="3886909" cy="5104701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35"/>
          <p:cNvSpPr/>
          <p:nvPr/>
        </p:nvSpPr>
        <p:spPr>
          <a:xfrm>
            <a:off x="-509577" y="-9804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01" name="Google Shape;401;p35"/>
          <p:cNvSpPr/>
          <p:nvPr/>
        </p:nvSpPr>
        <p:spPr>
          <a:xfrm>
            <a:off x="11450720" y="6758594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402" name="Google Shape;402;p35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403" name="Google Shape;403;p3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404" name="Google Shape;404;p3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405" name="Google Shape;405;p3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06" name="Google Shape;406;p35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407" name="Google Shape;407;p3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08" name="Google Shape;408;p3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409" name="Google Shape;409;p35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410" name="Google Shape;410;p3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411" name="Google Shape;411;p3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2" name="Google Shape;412;p3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13" name="Google Shape;413;p35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10</a:t>
              </a:r>
              <a:endParaRPr/>
            </a:p>
          </p:txBody>
        </p:sp>
      </p:grpSp>
      <p:grpSp>
        <p:nvGrpSpPr>
          <p:cNvPr id="414" name="Google Shape;414;p35"/>
          <p:cNvGrpSpPr/>
          <p:nvPr/>
        </p:nvGrpSpPr>
        <p:grpSpPr>
          <a:xfrm>
            <a:off x="5337757" y="283102"/>
            <a:ext cx="8880118" cy="8644840"/>
            <a:chOff x="5337757" y="283102"/>
            <a:chExt cx="8880118" cy="8644840"/>
          </a:xfrm>
        </p:grpSpPr>
        <p:sp>
          <p:nvSpPr>
            <p:cNvPr id="415" name="Google Shape;415;p35"/>
            <p:cNvSpPr/>
            <p:nvPr/>
          </p:nvSpPr>
          <p:spPr>
            <a:xfrm>
              <a:off x="5814307" y="700842"/>
              <a:ext cx="7758600" cy="7758600"/>
            </a:xfrm>
            <a:prstGeom prst="ellipse">
              <a:avLst/>
            </a:prstGeom>
            <a:solidFill>
              <a:srgbClr val="EFFEF9"/>
            </a:solidFill>
            <a:ln cap="flat" cmpd="sng" w="28575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" name="Google Shape;416;p35"/>
            <p:cNvSpPr/>
            <p:nvPr/>
          </p:nvSpPr>
          <p:spPr>
            <a:xfrm>
              <a:off x="7527545" y="283102"/>
              <a:ext cx="4332000" cy="4332000"/>
            </a:xfrm>
            <a:prstGeom prst="ellipse">
              <a:avLst/>
            </a:prstGeom>
            <a:solidFill>
              <a:srgbClr val="38E0A4"/>
            </a:solidFill>
            <a:ln cap="flat" cmpd="sng" w="28575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" name="Google Shape;417;p35"/>
            <p:cNvSpPr txBox="1"/>
            <p:nvPr/>
          </p:nvSpPr>
          <p:spPr>
            <a:xfrm>
              <a:off x="8197425" y="1044075"/>
              <a:ext cx="29922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INTUITION</a:t>
              </a:r>
              <a:endParaRPr b="1" sz="3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Makes sense? What’s your gut feeling?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18" name="Google Shape;418;p35"/>
            <p:cNvSpPr/>
            <p:nvPr/>
          </p:nvSpPr>
          <p:spPr>
            <a:xfrm>
              <a:off x="5337757" y="2449940"/>
              <a:ext cx="4332000" cy="4332000"/>
            </a:xfrm>
            <a:prstGeom prst="ellipse">
              <a:avLst/>
            </a:prstGeom>
            <a:solidFill>
              <a:srgbClr val="6484F3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" name="Google Shape;419;p35"/>
            <p:cNvSpPr/>
            <p:nvPr/>
          </p:nvSpPr>
          <p:spPr>
            <a:xfrm>
              <a:off x="7527536" y="4595941"/>
              <a:ext cx="4332000" cy="4332000"/>
            </a:xfrm>
            <a:prstGeom prst="ellipse">
              <a:avLst/>
            </a:prstGeom>
            <a:solidFill>
              <a:srgbClr val="E95C3E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" name="Google Shape;420;p35"/>
            <p:cNvSpPr/>
            <p:nvPr/>
          </p:nvSpPr>
          <p:spPr>
            <a:xfrm>
              <a:off x="9702613" y="2449873"/>
              <a:ext cx="4332000" cy="4332000"/>
            </a:xfrm>
            <a:prstGeom prst="ellipse">
              <a:avLst/>
            </a:prstGeom>
            <a:solidFill>
              <a:srgbClr val="F1AF4B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421" name="Google Shape;421;p35"/>
            <p:cNvGrpSpPr/>
            <p:nvPr/>
          </p:nvGrpSpPr>
          <p:grpSpPr>
            <a:xfrm>
              <a:off x="8332401" y="3163614"/>
              <a:ext cx="2722257" cy="2638902"/>
              <a:chOff x="8468185" y="3354606"/>
              <a:chExt cx="2451600" cy="2451600"/>
            </a:xfrm>
          </p:grpSpPr>
          <p:sp>
            <p:nvSpPr>
              <p:cNvPr id="422" name="Google Shape;422;p35"/>
              <p:cNvSpPr/>
              <p:nvPr/>
            </p:nvSpPr>
            <p:spPr>
              <a:xfrm>
                <a:off x="8468185" y="3354606"/>
                <a:ext cx="2451600" cy="2451600"/>
              </a:xfrm>
              <a:prstGeom prst="ellipse">
                <a:avLst/>
              </a:prstGeom>
              <a:solidFill>
                <a:srgbClr val="EFFEF9"/>
              </a:solidFill>
              <a:ln cap="flat" cmpd="sng" w="2857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182850" lIns="182850" spcFirstLastPara="1" rIns="182850" wrap="square" tIns="18285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3" name="Google Shape;423;p35"/>
              <p:cNvSpPr txBox="1"/>
              <p:nvPr/>
            </p:nvSpPr>
            <p:spPr>
              <a:xfrm>
                <a:off x="8727835" y="4026306"/>
                <a:ext cx="1932300" cy="102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3600">
                    <a:solidFill>
                      <a:srgbClr val="231F20"/>
                    </a:solidFill>
                    <a:latin typeface="Halant"/>
                    <a:ea typeface="Halant"/>
                    <a:cs typeface="Halant"/>
                    <a:sym typeface="Halant"/>
                  </a:rPr>
                  <a:t>CLAIM </a:t>
                </a:r>
                <a:endParaRPr b="1" sz="36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endParaRPr>
              </a:p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3600">
                    <a:solidFill>
                      <a:srgbClr val="231F20"/>
                    </a:solidFill>
                    <a:latin typeface="Halant"/>
                    <a:ea typeface="Halant"/>
                    <a:cs typeface="Halant"/>
                    <a:sym typeface="Halant"/>
                  </a:rPr>
                  <a:t>TESTERS</a:t>
                </a:r>
                <a:endParaRPr sz="3600"/>
              </a:p>
            </p:txBody>
          </p:sp>
        </p:grpSp>
        <p:sp>
          <p:nvSpPr>
            <p:cNvPr id="424" name="Google Shape;424;p35"/>
            <p:cNvSpPr txBox="1"/>
            <p:nvPr/>
          </p:nvSpPr>
          <p:spPr>
            <a:xfrm>
              <a:off x="10883075" y="3912973"/>
              <a:ext cx="33348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AUTHORITY</a:t>
              </a:r>
              <a:endParaRPr b="1" sz="3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Is the source credible?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25" name="Google Shape;425;p35"/>
            <p:cNvSpPr txBox="1"/>
            <p:nvPr/>
          </p:nvSpPr>
          <p:spPr>
            <a:xfrm>
              <a:off x="8197436" y="6516241"/>
              <a:ext cx="29922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LOGIC</a:t>
              </a:r>
              <a:endParaRPr b="1" sz="3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Is the reasoning systematic?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26" name="Google Shape;426;p35"/>
            <p:cNvSpPr txBox="1"/>
            <p:nvPr/>
          </p:nvSpPr>
          <p:spPr>
            <a:xfrm>
              <a:off x="5475975" y="3913040"/>
              <a:ext cx="29922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EVIDENCE</a:t>
              </a:r>
              <a:endParaRPr b="1" sz="3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Is the evidence verifiable?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sp>
        <p:nvSpPr>
          <p:cNvPr id="427" name="Google Shape;427;p35"/>
          <p:cNvSpPr txBox="1"/>
          <p:nvPr/>
        </p:nvSpPr>
        <p:spPr>
          <a:xfrm>
            <a:off x="4572000" y="8749475"/>
            <a:ext cx="3766500" cy="36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Adapted from Big History, the OER Project</a:t>
            </a:r>
            <a:endParaRPr sz="1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28" name="Google Shape;428;p35"/>
          <p:cNvSpPr txBox="1"/>
          <p:nvPr/>
        </p:nvSpPr>
        <p:spPr>
          <a:xfrm>
            <a:off x="431400" y="2518900"/>
            <a:ext cx="6559200" cy="26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CLAIMS</a:t>
            </a:r>
            <a:endParaRPr b="1" sz="8499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TESTERS</a:t>
            </a:r>
            <a:endParaRPr b="1" sz="8499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429" name="Google Shape;429;p35"/>
          <p:cNvSpPr txBox="1"/>
          <p:nvPr/>
        </p:nvSpPr>
        <p:spPr>
          <a:xfrm>
            <a:off x="934675" y="6061575"/>
            <a:ext cx="4297200" cy="93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3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Remember these?</a:t>
            </a:r>
            <a:endParaRPr i="1"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36"/>
          <p:cNvSpPr/>
          <p:nvPr/>
        </p:nvSpPr>
        <p:spPr>
          <a:xfrm>
            <a:off x="12982861" y="670415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35" name="Google Shape;435;p36"/>
          <p:cNvSpPr txBox="1"/>
          <p:nvPr/>
        </p:nvSpPr>
        <p:spPr>
          <a:xfrm>
            <a:off x="6404476" y="374550"/>
            <a:ext cx="93294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LET’S PRACTICE</a:t>
            </a:r>
            <a:endParaRPr/>
          </a:p>
        </p:txBody>
      </p:sp>
      <p:grpSp>
        <p:nvGrpSpPr>
          <p:cNvPr id="436" name="Google Shape;436;p36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437" name="Google Shape;437;p3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438" name="Google Shape;438;p3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9" name="Google Shape;439;p3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40" name="Google Shape;440;p36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11</a:t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441" name="Google Shape;441;p36"/>
          <p:cNvSpPr/>
          <p:nvPr/>
        </p:nvSpPr>
        <p:spPr>
          <a:xfrm>
            <a:off x="-3482681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42" name="Google Shape;442;p36"/>
          <p:cNvSpPr txBox="1"/>
          <p:nvPr/>
        </p:nvSpPr>
        <p:spPr>
          <a:xfrm>
            <a:off x="8229625" y="1711775"/>
            <a:ext cx="9756000" cy="88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8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Directions:</a:t>
            </a:r>
            <a:r>
              <a:rPr lang="en-US" sz="288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 Read the CLAIM. Then look at each supporting statement. Determine which claim tester is being used.</a:t>
            </a:r>
            <a:endParaRPr sz="100"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443" name="Google Shape;443;p36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444" name="Google Shape;444;p3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445" name="Google Shape;445;p3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446" name="Google Shape;446;p3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47" name="Google Shape;447;p36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448" name="Google Shape;448;p3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49" name="Google Shape;449;p3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450" name="Google Shape;450;p36"/>
          <p:cNvGrpSpPr/>
          <p:nvPr/>
        </p:nvGrpSpPr>
        <p:grpSpPr>
          <a:xfrm>
            <a:off x="50769" y="585152"/>
            <a:ext cx="8880118" cy="8644840"/>
            <a:chOff x="5337757" y="283102"/>
            <a:chExt cx="8880118" cy="8644840"/>
          </a:xfrm>
        </p:grpSpPr>
        <p:sp>
          <p:nvSpPr>
            <p:cNvPr id="451" name="Google Shape;451;p36"/>
            <p:cNvSpPr/>
            <p:nvPr/>
          </p:nvSpPr>
          <p:spPr>
            <a:xfrm>
              <a:off x="5814307" y="700842"/>
              <a:ext cx="7758600" cy="7758600"/>
            </a:xfrm>
            <a:prstGeom prst="ellipse">
              <a:avLst/>
            </a:prstGeom>
            <a:solidFill>
              <a:srgbClr val="EFFEF9"/>
            </a:solidFill>
            <a:ln cap="flat" cmpd="sng" w="28575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" name="Google Shape;452;p36"/>
            <p:cNvSpPr/>
            <p:nvPr/>
          </p:nvSpPr>
          <p:spPr>
            <a:xfrm>
              <a:off x="7527545" y="283102"/>
              <a:ext cx="4332000" cy="4332000"/>
            </a:xfrm>
            <a:prstGeom prst="ellipse">
              <a:avLst/>
            </a:prstGeom>
            <a:solidFill>
              <a:srgbClr val="38E0A4"/>
            </a:solidFill>
            <a:ln cap="flat" cmpd="sng" w="28575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" name="Google Shape;453;p36"/>
            <p:cNvSpPr txBox="1"/>
            <p:nvPr/>
          </p:nvSpPr>
          <p:spPr>
            <a:xfrm>
              <a:off x="8197425" y="1044075"/>
              <a:ext cx="29922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8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INTUITION</a:t>
              </a:r>
              <a:endParaRPr b="1" sz="38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Makes sense? What’s your gut feeling?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54" name="Google Shape;454;p36"/>
            <p:cNvSpPr/>
            <p:nvPr/>
          </p:nvSpPr>
          <p:spPr>
            <a:xfrm>
              <a:off x="5337757" y="2449940"/>
              <a:ext cx="4332000" cy="4332000"/>
            </a:xfrm>
            <a:prstGeom prst="ellipse">
              <a:avLst/>
            </a:prstGeom>
            <a:solidFill>
              <a:srgbClr val="6484F3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36"/>
            <p:cNvSpPr/>
            <p:nvPr/>
          </p:nvSpPr>
          <p:spPr>
            <a:xfrm>
              <a:off x="7527536" y="4595941"/>
              <a:ext cx="4332000" cy="4332000"/>
            </a:xfrm>
            <a:prstGeom prst="ellipse">
              <a:avLst/>
            </a:prstGeom>
            <a:solidFill>
              <a:srgbClr val="E95C3E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" name="Google Shape;456;p36"/>
            <p:cNvSpPr/>
            <p:nvPr/>
          </p:nvSpPr>
          <p:spPr>
            <a:xfrm>
              <a:off x="9702613" y="2449873"/>
              <a:ext cx="4332000" cy="4332000"/>
            </a:xfrm>
            <a:prstGeom prst="ellipse">
              <a:avLst/>
            </a:prstGeom>
            <a:solidFill>
              <a:srgbClr val="F1AF4B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457" name="Google Shape;457;p36"/>
            <p:cNvGrpSpPr/>
            <p:nvPr/>
          </p:nvGrpSpPr>
          <p:grpSpPr>
            <a:xfrm>
              <a:off x="8332401" y="3163614"/>
              <a:ext cx="2722257" cy="2638902"/>
              <a:chOff x="8468185" y="3354606"/>
              <a:chExt cx="2451600" cy="2451600"/>
            </a:xfrm>
          </p:grpSpPr>
          <p:sp>
            <p:nvSpPr>
              <p:cNvPr id="458" name="Google Shape;458;p36"/>
              <p:cNvSpPr/>
              <p:nvPr/>
            </p:nvSpPr>
            <p:spPr>
              <a:xfrm>
                <a:off x="8468185" y="3354606"/>
                <a:ext cx="2451600" cy="2451600"/>
              </a:xfrm>
              <a:prstGeom prst="ellipse">
                <a:avLst/>
              </a:prstGeom>
              <a:solidFill>
                <a:srgbClr val="EFFEF9"/>
              </a:solidFill>
              <a:ln cap="flat" cmpd="sng" w="2857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182850" lIns="182850" spcFirstLastPara="1" rIns="182850" wrap="square" tIns="18285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59" name="Google Shape;459;p36"/>
              <p:cNvSpPr txBox="1"/>
              <p:nvPr/>
            </p:nvSpPr>
            <p:spPr>
              <a:xfrm>
                <a:off x="8727835" y="4026306"/>
                <a:ext cx="1932300" cy="102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3600">
                    <a:solidFill>
                      <a:srgbClr val="231F20"/>
                    </a:solidFill>
                    <a:latin typeface="Halant"/>
                    <a:ea typeface="Halant"/>
                    <a:cs typeface="Halant"/>
                    <a:sym typeface="Halant"/>
                  </a:rPr>
                  <a:t>CLAIM </a:t>
                </a:r>
                <a:endParaRPr b="1" sz="36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endParaRPr>
              </a:p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3600">
                    <a:solidFill>
                      <a:srgbClr val="231F20"/>
                    </a:solidFill>
                    <a:latin typeface="Halant"/>
                    <a:ea typeface="Halant"/>
                    <a:cs typeface="Halant"/>
                    <a:sym typeface="Halant"/>
                  </a:rPr>
                  <a:t>TESTERS</a:t>
                </a:r>
                <a:endParaRPr sz="3600"/>
              </a:p>
            </p:txBody>
          </p:sp>
        </p:grpSp>
        <p:sp>
          <p:nvSpPr>
            <p:cNvPr id="460" name="Google Shape;460;p36"/>
            <p:cNvSpPr txBox="1"/>
            <p:nvPr/>
          </p:nvSpPr>
          <p:spPr>
            <a:xfrm>
              <a:off x="10883075" y="3912973"/>
              <a:ext cx="33348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8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AUTHORITY</a:t>
              </a:r>
              <a:endParaRPr b="1" sz="38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Is the source credible?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61" name="Google Shape;461;p36"/>
            <p:cNvSpPr txBox="1"/>
            <p:nvPr/>
          </p:nvSpPr>
          <p:spPr>
            <a:xfrm>
              <a:off x="8197436" y="6516241"/>
              <a:ext cx="29922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8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LOGIC</a:t>
              </a:r>
              <a:endParaRPr b="1" sz="38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Is the reasoning systematic?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62" name="Google Shape;462;p36"/>
            <p:cNvSpPr txBox="1"/>
            <p:nvPr/>
          </p:nvSpPr>
          <p:spPr>
            <a:xfrm>
              <a:off x="5475975" y="3913040"/>
              <a:ext cx="29922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8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EVIDENCE</a:t>
              </a:r>
              <a:endParaRPr b="1" sz="38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Is the evidence verifiable?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sp>
        <p:nvSpPr>
          <p:cNvPr id="463" name="Google Shape;463;p36"/>
          <p:cNvSpPr txBox="1"/>
          <p:nvPr/>
        </p:nvSpPr>
        <p:spPr>
          <a:xfrm>
            <a:off x="9012075" y="2674475"/>
            <a:ext cx="9156000" cy="6628200"/>
          </a:xfrm>
          <a:prstGeom prst="rect">
            <a:avLst/>
          </a:prstGeom>
          <a:solidFill>
            <a:srgbClr val="D9D9D9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CLAIM: </a:t>
            </a:r>
            <a:r>
              <a:rPr i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adoption of agriculture had a negative impact on human health.</a:t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SUPPORTING STATEMENT 1:</a:t>
            </a:r>
            <a:endParaRPr b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“First, hunter-gatherers enjoyed a varied diet, while early farmers obtained most of their food from one or a few starchy crops.”</a:t>
            </a:r>
            <a:endParaRPr i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Is there another statement that supports the claim in the text?</a:t>
            </a:r>
            <a:endParaRPr i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SUPPORTING STATEMENT 2:</a:t>
            </a:r>
            <a:endParaRPr b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37"/>
          <p:cNvSpPr/>
          <p:nvPr/>
        </p:nvSpPr>
        <p:spPr>
          <a:xfrm>
            <a:off x="12982861" y="670415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69" name="Google Shape;469;p37"/>
          <p:cNvSpPr txBox="1"/>
          <p:nvPr/>
        </p:nvSpPr>
        <p:spPr>
          <a:xfrm>
            <a:off x="6404476" y="374550"/>
            <a:ext cx="93294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LET’S PRACTICE</a:t>
            </a:r>
            <a:endParaRPr/>
          </a:p>
        </p:txBody>
      </p:sp>
      <p:grpSp>
        <p:nvGrpSpPr>
          <p:cNvPr id="470" name="Google Shape;470;p37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471" name="Google Shape;471;p3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472" name="Google Shape;472;p3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3" name="Google Shape;473;p3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74" name="Google Shape;474;p37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12</a:t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475" name="Google Shape;475;p37"/>
          <p:cNvSpPr/>
          <p:nvPr/>
        </p:nvSpPr>
        <p:spPr>
          <a:xfrm>
            <a:off x="-3482681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76" name="Google Shape;476;p37"/>
          <p:cNvSpPr txBox="1"/>
          <p:nvPr/>
        </p:nvSpPr>
        <p:spPr>
          <a:xfrm>
            <a:off x="8229625" y="1711775"/>
            <a:ext cx="9756000" cy="88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8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Directions:</a:t>
            </a:r>
            <a:r>
              <a:rPr lang="en-US" sz="288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 Read the CLAIM. Then look at each supporting statement. Determine which claim tester is being used.</a:t>
            </a:r>
            <a:endParaRPr sz="100"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477" name="Google Shape;477;p37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478" name="Google Shape;478;p3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479" name="Google Shape;479;p3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480" name="Google Shape;480;p3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81" name="Google Shape;481;p37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482" name="Google Shape;482;p3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83" name="Google Shape;483;p3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484" name="Google Shape;484;p37"/>
          <p:cNvGrpSpPr/>
          <p:nvPr/>
        </p:nvGrpSpPr>
        <p:grpSpPr>
          <a:xfrm>
            <a:off x="50769" y="585152"/>
            <a:ext cx="8880118" cy="8644840"/>
            <a:chOff x="5337757" y="283102"/>
            <a:chExt cx="8880118" cy="8644840"/>
          </a:xfrm>
        </p:grpSpPr>
        <p:sp>
          <p:nvSpPr>
            <p:cNvPr id="485" name="Google Shape;485;p37"/>
            <p:cNvSpPr/>
            <p:nvPr/>
          </p:nvSpPr>
          <p:spPr>
            <a:xfrm>
              <a:off x="5814307" y="700842"/>
              <a:ext cx="7758600" cy="7758600"/>
            </a:xfrm>
            <a:prstGeom prst="ellipse">
              <a:avLst/>
            </a:prstGeom>
            <a:solidFill>
              <a:srgbClr val="EFFEF9"/>
            </a:solidFill>
            <a:ln cap="flat" cmpd="sng" w="28575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6" name="Google Shape;486;p37"/>
            <p:cNvSpPr/>
            <p:nvPr/>
          </p:nvSpPr>
          <p:spPr>
            <a:xfrm>
              <a:off x="7527545" y="283102"/>
              <a:ext cx="4332000" cy="4332000"/>
            </a:xfrm>
            <a:prstGeom prst="ellipse">
              <a:avLst/>
            </a:prstGeom>
            <a:solidFill>
              <a:srgbClr val="38E0A4"/>
            </a:solidFill>
            <a:ln cap="flat" cmpd="sng" w="28575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7" name="Google Shape;487;p37"/>
            <p:cNvSpPr txBox="1"/>
            <p:nvPr/>
          </p:nvSpPr>
          <p:spPr>
            <a:xfrm>
              <a:off x="8197425" y="1044075"/>
              <a:ext cx="29922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8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INTUITION</a:t>
              </a:r>
              <a:endParaRPr b="1" sz="38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Makes sense? What’s your gut feeling?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88" name="Google Shape;488;p37"/>
            <p:cNvSpPr/>
            <p:nvPr/>
          </p:nvSpPr>
          <p:spPr>
            <a:xfrm>
              <a:off x="5337757" y="2449940"/>
              <a:ext cx="4332000" cy="4332000"/>
            </a:xfrm>
            <a:prstGeom prst="ellipse">
              <a:avLst/>
            </a:prstGeom>
            <a:solidFill>
              <a:srgbClr val="6484F3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9" name="Google Shape;489;p37"/>
            <p:cNvSpPr/>
            <p:nvPr/>
          </p:nvSpPr>
          <p:spPr>
            <a:xfrm>
              <a:off x="7527536" y="4595941"/>
              <a:ext cx="4332000" cy="4332000"/>
            </a:xfrm>
            <a:prstGeom prst="ellipse">
              <a:avLst/>
            </a:prstGeom>
            <a:solidFill>
              <a:srgbClr val="E95C3E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0" name="Google Shape;490;p37"/>
            <p:cNvSpPr/>
            <p:nvPr/>
          </p:nvSpPr>
          <p:spPr>
            <a:xfrm>
              <a:off x="9702613" y="2449873"/>
              <a:ext cx="4332000" cy="4332000"/>
            </a:xfrm>
            <a:prstGeom prst="ellipse">
              <a:avLst/>
            </a:prstGeom>
            <a:solidFill>
              <a:srgbClr val="F1AF4B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491" name="Google Shape;491;p37"/>
            <p:cNvGrpSpPr/>
            <p:nvPr/>
          </p:nvGrpSpPr>
          <p:grpSpPr>
            <a:xfrm>
              <a:off x="8332401" y="3163614"/>
              <a:ext cx="2722257" cy="2638902"/>
              <a:chOff x="8468185" y="3354606"/>
              <a:chExt cx="2451600" cy="2451600"/>
            </a:xfrm>
          </p:grpSpPr>
          <p:sp>
            <p:nvSpPr>
              <p:cNvPr id="492" name="Google Shape;492;p37"/>
              <p:cNvSpPr/>
              <p:nvPr/>
            </p:nvSpPr>
            <p:spPr>
              <a:xfrm>
                <a:off x="8468185" y="3354606"/>
                <a:ext cx="2451600" cy="2451600"/>
              </a:xfrm>
              <a:prstGeom prst="ellipse">
                <a:avLst/>
              </a:prstGeom>
              <a:solidFill>
                <a:srgbClr val="EFFEF9"/>
              </a:solidFill>
              <a:ln cap="flat" cmpd="sng" w="2857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182850" lIns="182850" spcFirstLastPara="1" rIns="182850" wrap="square" tIns="18285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3" name="Google Shape;493;p37"/>
              <p:cNvSpPr txBox="1"/>
              <p:nvPr/>
            </p:nvSpPr>
            <p:spPr>
              <a:xfrm>
                <a:off x="8727835" y="4026306"/>
                <a:ext cx="1932300" cy="102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3600">
                    <a:solidFill>
                      <a:srgbClr val="231F20"/>
                    </a:solidFill>
                    <a:latin typeface="Halant"/>
                    <a:ea typeface="Halant"/>
                    <a:cs typeface="Halant"/>
                    <a:sym typeface="Halant"/>
                  </a:rPr>
                  <a:t>CLAIM </a:t>
                </a:r>
                <a:endParaRPr b="1" sz="36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endParaRPr>
              </a:p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3600">
                    <a:solidFill>
                      <a:srgbClr val="231F20"/>
                    </a:solidFill>
                    <a:latin typeface="Halant"/>
                    <a:ea typeface="Halant"/>
                    <a:cs typeface="Halant"/>
                    <a:sym typeface="Halant"/>
                  </a:rPr>
                  <a:t>TESTERS</a:t>
                </a:r>
                <a:endParaRPr sz="3600"/>
              </a:p>
            </p:txBody>
          </p:sp>
        </p:grpSp>
        <p:sp>
          <p:nvSpPr>
            <p:cNvPr id="494" name="Google Shape;494;p37"/>
            <p:cNvSpPr txBox="1"/>
            <p:nvPr/>
          </p:nvSpPr>
          <p:spPr>
            <a:xfrm>
              <a:off x="10883075" y="3912973"/>
              <a:ext cx="33348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8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AUTHORITY</a:t>
              </a:r>
              <a:endParaRPr b="1" sz="38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Is the source credible?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95" name="Google Shape;495;p37"/>
            <p:cNvSpPr txBox="1"/>
            <p:nvPr/>
          </p:nvSpPr>
          <p:spPr>
            <a:xfrm>
              <a:off x="8197436" y="6516241"/>
              <a:ext cx="29922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8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LOGIC</a:t>
              </a:r>
              <a:endParaRPr b="1" sz="38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Is the reasoning systematic?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96" name="Google Shape;496;p37"/>
            <p:cNvSpPr txBox="1"/>
            <p:nvPr/>
          </p:nvSpPr>
          <p:spPr>
            <a:xfrm>
              <a:off x="5475975" y="3913040"/>
              <a:ext cx="29922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8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EVIDENCE</a:t>
              </a:r>
              <a:endParaRPr b="1" sz="38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Is the evidence verifiable?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sp>
        <p:nvSpPr>
          <p:cNvPr id="497" name="Google Shape;497;p37"/>
          <p:cNvSpPr txBox="1"/>
          <p:nvPr/>
        </p:nvSpPr>
        <p:spPr>
          <a:xfrm>
            <a:off x="9012075" y="2674475"/>
            <a:ext cx="9156000" cy="6628200"/>
          </a:xfrm>
          <a:prstGeom prst="rect">
            <a:avLst/>
          </a:prstGeom>
          <a:solidFill>
            <a:srgbClr val="D9D9D9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CLAIM: </a:t>
            </a:r>
            <a:r>
              <a:rPr i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adoption of agriculture had a negative impact on human health.</a:t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SUPPORTING STATEMENT 1:</a:t>
            </a:r>
            <a:endParaRPr b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-US" sz="2900">
                <a:solidFill>
                  <a:schemeClr val="dk1"/>
                </a:solidFill>
                <a:highlight>
                  <a:srgbClr val="E95C3D"/>
                </a:highlight>
                <a:latin typeface="Inter"/>
                <a:ea typeface="Inter"/>
                <a:cs typeface="Inter"/>
                <a:sym typeface="Inter"/>
              </a:rPr>
              <a:t>“First, hunter-gatherers enjoyed a varied diet, while early farmers obtained most of their food from one or a few starchy crops.”</a:t>
            </a:r>
            <a:endParaRPr i="1" sz="2900">
              <a:solidFill>
                <a:schemeClr val="dk1"/>
              </a:solidFill>
              <a:highlight>
                <a:srgbClr val="E95C3D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Is there another statement that supports the claim in the text?</a:t>
            </a:r>
            <a:endParaRPr i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SUPPORTING STATEMENT 2:</a:t>
            </a:r>
            <a:endParaRPr b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498" name="Google Shape;498;p37"/>
          <p:cNvCxnSpPr>
            <a:endCxn id="495" idx="3"/>
          </p:cNvCxnSpPr>
          <p:nvPr/>
        </p:nvCxnSpPr>
        <p:spPr>
          <a:xfrm flipH="1">
            <a:off x="5902649" y="5572391"/>
            <a:ext cx="2931000" cy="1948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stealth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6"/>
          <p:cNvSpPr txBox="1"/>
          <p:nvPr/>
        </p:nvSpPr>
        <p:spPr>
          <a:xfrm>
            <a:off x="1236297" y="444900"/>
            <a:ext cx="15815400" cy="26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THINKS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DOCUMENT ANALYSIS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182" name="Google Shape;182;p26"/>
          <p:cNvSpPr txBox="1"/>
          <p:nvPr/>
        </p:nvSpPr>
        <p:spPr>
          <a:xfrm>
            <a:off x="6266900" y="3429000"/>
            <a:ext cx="11038500" cy="55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71614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827"/>
              <a:buFont typeface="Inter"/>
              <a:buChar char="●"/>
            </a:pPr>
            <a:r>
              <a:rPr lang="en-US" sz="3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THINKS Document Analysis is a tool to help read, understand, and interpret sources</a:t>
            </a:r>
            <a:endParaRPr sz="3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71614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827"/>
              <a:buFont typeface="Inter"/>
              <a:buChar char="●"/>
            </a:pPr>
            <a:r>
              <a:rPr lang="en-US" sz="3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acronym provides questions for consideration to help guide thinking:</a:t>
            </a:r>
            <a:endParaRPr sz="3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T: Target Audience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H: Historical Context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I: Intended Purpose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N: New Vocabulary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K: Key Perspective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S: Significance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83" name="Google Shape;183;p26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84" name="Google Shape;184;p2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85" name="Google Shape;185;p2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Google Shape;186;p2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7" name="Google Shape;187;p26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/>
            </a:p>
          </p:txBody>
        </p:sp>
      </p:grpSp>
      <p:sp>
        <p:nvSpPr>
          <p:cNvPr id="188" name="Google Shape;188;p26"/>
          <p:cNvSpPr/>
          <p:nvPr/>
        </p:nvSpPr>
        <p:spPr>
          <a:xfrm>
            <a:off x="-1808878" y="-29317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89" name="Google Shape;189;p26"/>
          <p:cNvSpPr/>
          <p:nvPr/>
        </p:nvSpPr>
        <p:spPr>
          <a:xfrm>
            <a:off x="14982801" y="51435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90" name="Google Shape;190;p26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91" name="Google Shape;191;p2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92" name="Google Shape;192;p2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93" name="Google Shape;193;p2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4" name="Google Shape;194;p26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/>
            </a:p>
          </p:txBody>
        </p:sp>
        <p:cxnSp>
          <p:nvCxnSpPr>
            <p:cNvPr id="195" name="Google Shape;195;p2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6" name="Google Shape;196;p2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pic>
        <p:nvPicPr>
          <p:cNvPr id="197" name="Google Shape;197;p26"/>
          <p:cNvPicPr preferRelativeResize="0"/>
          <p:nvPr/>
        </p:nvPicPr>
        <p:blipFill rotWithShape="1">
          <a:blip r:embed="rId4">
            <a:alphaModFix/>
          </a:blip>
          <a:srcRect b="20545" l="49530" r="26520" t="32266"/>
          <a:stretch/>
        </p:blipFill>
        <p:spPr>
          <a:xfrm>
            <a:off x="813000" y="3429000"/>
            <a:ext cx="4280724" cy="5621899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7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03" name="Google Shape;203;p27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04" name="Google Shape;204;p2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05" name="Google Shape;205;p2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06" name="Google Shape;206;p2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7" name="Google Shape;207;p27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/>
            </a:p>
          </p:txBody>
        </p:sp>
        <p:cxnSp>
          <p:nvCxnSpPr>
            <p:cNvPr id="208" name="Google Shape;208;p2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9" name="Google Shape;209;p2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10" name="Google Shape;210;p27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11" name="Google Shape;211;p2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12" name="Google Shape;212;p2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2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14" name="Google Shape;214;p27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215" name="Google Shape;215;p27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16" name="Google Shape;216;p27"/>
          <p:cNvSpPr txBox="1"/>
          <p:nvPr/>
        </p:nvSpPr>
        <p:spPr>
          <a:xfrm>
            <a:off x="989100" y="2608150"/>
            <a:ext cx="16309800" cy="46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60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How could each of these categories (THINKS) impact the interpretation of a source? </a:t>
            </a:r>
            <a:endParaRPr b="1" i="1" sz="60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60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60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Let’s practice with an imaginary letter from the school.</a:t>
            </a:r>
            <a:endParaRPr i="1" sz="1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Google Shape;221;p28"/>
          <p:cNvPicPr preferRelativeResize="0"/>
          <p:nvPr/>
        </p:nvPicPr>
        <p:blipFill rotWithShape="1">
          <a:blip r:embed="rId3">
            <a:alphaModFix/>
          </a:blip>
          <a:srcRect b="20545" l="49530" r="26520" t="32266"/>
          <a:stretch/>
        </p:blipFill>
        <p:spPr>
          <a:xfrm>
            <a:off x="508200" y="3429000"/>
            <a:ext cx="2419973" cy="3178174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22" name="Google Shape;222;p28"/>
          <p:cNvSpPr txBox="1"/>
          <p:nvPr/>
        </p:nvSpPr>
        <p:spPr>
          <a:xfrm>
            <a:off x="1236297" y="444900"/>
            <a:ext cx="15815400" cy="26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THINKS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DOCUMENT ANALYSIS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223" name="Google Shape;223;p28"/>
          <p:cNvSpPr txBox="1"/>
          <p:nvPr/>
        </p:nvSpPr>
        <p:spPr>
          <a:xfrm>
            <a:off x="6266900" y="3429000"/>
            <a:ext cx="10351200" cy="465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71614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827"/>
              <a:buFont typeface="Inter"/>
              <a:buChar char="●"/>
            </a:pPr>
            <a:r>
              <a:rPr lang="en-US" sz="3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could the “Target Audience” impact the interpretation of a source?</a:t>
            </a:r>
            <a:endParaRPr sz="3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if the source was written to: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Students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Parents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Other principals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State Education Department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Newspaper Editor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do you think this one detail (target audience) impacts the understanding of the source?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224" name="Google Shape;224;p28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25" name="Google Shape;225;p2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26" name="Google Shape;226;p2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2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28" name="Google Shape;228;p28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/>
            </a:p>
          </p:txBody>
        </p:sp>
      </p:grpSp>
      <p:sp>
        <p:nvSpPr>
          <p:cNvPr id="229" name="Google Shape;229;p28"/>
          <p:cNvSpPr/>
          <p:nvPr/>
        </p:nvSpPr>
        <p:spPr>
          <a:xfrm>
            <a:off x="-1808878" y="-29317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30" name="Google Shape;230;p28"/>
          <p:cNvSpPr/>
          <p:nvPr/>
        </p:nvSpPr>
        <p:spPr>
          <a:xfrm>
            <a:off x="14982801" y="51435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31" name="Google Shape;231;p28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32" name="Google Shape;232;p2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33" name="Google Shape;233;p2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34" name="Google Shape;234;p2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35" name="Google Shape;235;p28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/>
            </a:p>
          </p:txBody>
        </p:sp>
        <p:cxnSp>
          <p:nvCxnSpPr>
            <p:cNvPr id="236" name="Google Shape;236;p2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37" name="Google Shape;237;p2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pic>
        <p:nvPicPr>
          <p:cNvPr id="238" name="Google Shape;238;p28"/>
          <p:cNvPicPr preferRelativeResize="0"/>
          <p:nvPr/>
        </p:nvPicPr>
        <p:blipFill rotWithShape="1">
          <a:blip r:embed="rId5">
            <a:alphaModFix/>
          </a:blip>
          <a:srcRect b="24994" l="27583" r="53067" t="31024"/>
          <a:stretch/>
        </p:blipFill>
        <p:spPr>
          <a:xfrm>
            <a:off x="3457575" y="5143500"/>
            <a:ext cx="2351452" cy="3562350"/>
          </a:xfrm>
          <a:prstGeom prst="rect">
            <a:avLst/>
          </a:prstGeom>
          <a:noFill/>
          <a:ln cap="flat" cmpd="sng" w="28575">
            <a:solidFill>
              <a:srgbClr val="888888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239" name="Google Shape;239;p28"/>
          <p:cNvCxnSpPr/>
          <p:nvPr/>
        </p:nvCxnSpPr>
        <p:spPr>
          <a:xfrm>
            <a:off x="1114425" y="4333875"/>
            <a:ext cx="2438400" cy="1181100"/>
          </a:xfrm>
          <a:prstGeom prst="straightConnector1">
            <a:avLst/>
          </a:prstGeom>
          <a:noFill/>
          <a:ln cap="flat" cmpd="sng" w="76200">
            <a:solidFill>
              <a:srgbClr val="38E0A4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9"/>
          <p:cNvSpPr txBox="1"/>
          <p:nvPr/>
        </p:nvSpPr>
        <p:spPr>
          <a:xfrm>
            <a:off x="1236297" y="444900"/>
            <a:ext cx="15815400" cy="26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THINKS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DOCUMENT ANALYSIS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245" name="Google Shape;245;p29"/>
          <p:cNvSpPr txBox="1"/>
          <p:nvPr/>
        </p:nvSpPr>
        <p:spPr>
          <a:xfrm>
            <a:off x="6266900" y="3429000"/>
            <a:ext cx="10217700" cy="42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71614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827"/>
              <a:buFont typeface="Inter"/>
              <a:buChar char="●"/>
            </a:pPr>
            <a:r>
              <a:rPr lang="en-US" sz="3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could the “Historical Context” impact the interpretation of a source?</a:t>
            </a:r>
            <a:endParaRPr sz="3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if the source was written in: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1940’s- End of child labor in U.S.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1954- Supreme Court ruling to desegregate schools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1990’s- Emergence of the Internet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2020- Start of COVID-19 Pandemic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do you think this one detail (historical context) impacts the understanding of the source?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246" name="Google Shape;246;p29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47" name="Google Shape;247;p2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48" name="Google Shape;248;p2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9" name="Google Shape;249;p2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50" name="Google Shape;250;p29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/>
            </a:p>
          </p:txBody>
        </p:sp>
      </p:grpSp>
      <p:sp>
        <p:nvSpPr>
          <p:cNvPr id="251" name="Google Shape;251;p29"/>
          <p:cNvSpPr/>
          <p:nvPr/>
        </p:nvSpPr>
        <p:spPr>
          <a:xfrm>
            <a:off x="-1808878" y="-29317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52" name="Google Shape;252;p29"/>
          <p:cNvSpPr/>
          <p:nvPr/>
        </p:nvSpPr>
        <p:spPr>
          <a:xfrm>
            <a:off x="14982801" y="51435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53" name="Google Shape;253;p29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54" name="Google Shape;254;p29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55" name="Google Shape;255;p2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56" name="Google Shape;256;p29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57" name="Google Shape;257;p29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/>
            </a:p>
          </p:txBody>
        </p:sp>
        <p:cxnSp>
          <p:nvCxnSpPr>
            <p:cNvPr id="258" name="Google Shape;258;p29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59" name="Google Shape;259;p29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pic>
        <p:nvPicPr>
          <p:cNvPr id="260" name="Google Shape;260;p29"/>
          <p:cNvPicPr preferRelativeResize="0"/>
          <p:nvPr/>
        </p:nvPicPr>
        <p:blipFill rotWithShape="1">
          <a:blip r:embed="rId4">
            <a:alphaModFix/>
          </a:blip>
          <a:srcRect b="24648" l="47613" r="28423" t="30777"/>
          <a:stretch/>
        </p:blipFill>
        <p:spPr>
          <a:xfrm>
            <a:off x="3400325" y="4375150"/>
            <a:ext cx="2343352" cy="2905126"/>
          </a:xfrm>
          <a:prstGeom prst="rect">
            <a:avLst/>
          </a:prstGeom>
          <a:noFill/>
          <a:ln cap="flat" cmpd="sng" w="28575">
            <a:solidFill>
              <a:srgbClr val="888888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61" name="Google Shape;261;p29"/>
          <p:cNvPicPr preferRelativeResize="0"/>
          <p:nvPr/>
        </p:nvPicPr>
        <p:blipFill rotWithShape="1">
          <a:blip r:embed="rId5">
            <a:alphaModFix/>
          </a:blip>
          <a:srcRect b="20545" l="49530" r="26520" t="32266"/>
          <a:stretch/>
        </p:blipFill>
        <p:spPr>
          <a:xfrm>
            <a:off x="508200" y="3429000"/>
            <a:ext cx="2419973" cy="3178174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262" name="Google Shape;262;p29"/>
          <p:cNvCxnSpPr/>
          <p:nvPr/>
        </p:nvCxnSpPr>
        <p:spPr>
          <a:xfrm>
            <a:off x="1504950" y="4086225"/>
            <a:ext cx="2219400" cy="651000"/>
          </a:xfrm>
          <a:prstGeom prst="straightConnector1">
            <a:avLst/>
          </a:prstGeom>
          <a:noFill/>
          <a:ln cap="flat" cmpd="sng" w="76200">
            <a:solidFill>
              <a:srgbClr val="38E0A4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30"/>
          <p:cNvSpPr txBox="1"/>
          <p:nvPr/>
        </p:nvSpPr>
        <p:spPr>
          <a:xfrm>
            <a:off x="1236297" y="444900"/>
            <a:ext cx="15815400" cy="26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THINKS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DOCUMENT ANALYSIS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268" name="Google Shape;268;p30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69" name="Google Shape;269;p30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70" name="Google Shape;270;p30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1" name="Google Shape;271;p30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72" name="Google Shape;272;p30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/>
            </a:p>
          </p:txBody>
        </p:sp>
      </p:grpSp>
      <p:sp>
        <p:nvSpPr>
          <p:cNvPr id="273" name="Google Shape;273;p30"/>
          <p:cNvSpPr/>
          <p:nvPr/>
        </p:nvSpPr>
        <p:spPr>
          <a:xfrm>
            <a:off x="-1808878" y="-29317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74" name="Google Shape;274;p30"/>
          <p:cNvSpPr/>
          <p:nvPr/>
        </p:nvSpPr>
        <p:spPr>
          <a:xfrm>
            <a:off x="14982801" y="51435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75" name="Google Shape;275;p30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76" name="Google Shape;276;p30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77" name="Google Shape;277;p30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78" name="Google Shape;278;p30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79" name="Google Shape;279;p30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/>
            </a:p>
          </p:txBody>
        </p:sp>
        <p:cxnSp>
          <p:nvCxnSpPr>
            <p:cNvPr id="280" name="Google Shape;280;p30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81" name="Google Shape;281;p30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pic>
        <p:nvPicPr>
          <p:cNvPr id="282" name="Google Shape;282;p30"/>
          <p:cNvPicPr preferRelativeResize="0"/>
          <p:nvPr/>
        </p:nvPicPr>
        <p:blipFill rotWithShape="1">
          <a:blip r:embed="rId4">
            <a:alphaModFix/>
          </a:blip>
          <a:srcRect b="24648" l="72215" r="6057" t="30777"/>
          <a:stretch/>
        </p:blipFill>
        <p:spPr>
          <a:xfrm>
            <a:off x="3448050" y="4432299"/>
            <a:ext cx="2438400" cy="3334166"/>
          </a:xfrm>
          <a:prstGeom prst="rect">
            <a:avLst/>
          </a:prstGeom>
          <a:noFill/>
          <a:ln cap="flat" cmpd="sng" w="28575">
            <a:solidFill>
              <a:srgbClr val="888888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83" name="Google Shape;283;p30"/>
          <p:cNvPicPr preferRelativeResize="0"/>
          <p:nvPr/>
        </p:nvPicPr>
        <p:blipFill rotWithShape="1">
          <a:blip r:embed="rId5">
            <a:alphaModFix/>
          </a:blip>
          <a:srcRect b="20545" l="49530" r="26520" t="32266"/>
          <a:stretch/>
        </p:blipFill>
        <p:spPr>
          <a:xfrm>
            <a:off x="508200" y="3429000"/>
            <a:ext cx="2419973" cy="3178174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284" name="Google Shape;284;p30"/>
          <p:cNvCxnSpPr/>
          <p:nvPr/>
        </p:nvCxnSpPr>
        <p:spPr>
          <a:xfrm>
            <a:off x="2190750" y="4098925"/>
            <a:ext cx="1495500" cy="762000"/>
          </a:xfrm>
          <a:prstGeom prst="straightConnector1">
            <a:avLst/>
          </a:prstGeom>
          <a:noFill/>
          <a:ln cap="flat" cmpd="sng" w="76200">
            <a:solidFill>
              <a:srgbClr val="38E0A4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85" name="Google Shape;285;p30"/>
          <p:cNvSpPr txBox="1"/>
          <p:nvPr/>
        </p:nvSpPr>
        <p:spPr>
          <a:xfrm>
            <a:off x="6266900" y="3429000"/>
            <a:ext cx="10217700" cy="465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71614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827"/>
              <a:buFont typeface="Inter"/>
              <a:buChar char="●"/>
            </a:pPr>
            <a:r>
              <a:rPr lang="en-US" sz="3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could the “Intended Purpose” impact the interpretation of a source?</a:t>
            </a:r>
            <a:endParaRPr sz="3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Imaginary quote: </a:t>
            </a: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“In these </a:t>
            </a: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unprecedented</a:t>
            </a: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times, we have to make new decisions that will impact all students.”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if the source was written to: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Convince people to support learning from home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Convince people to oppose learning from home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do you think this one detail (intended purpose) impacts the understanding of the source?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" name="Google Shape;290;p31"/>
          <p:cNvPicPr preferRelativeResize="0"/>
          <p:nvPr/>
        </p:nvPicPr>
        <p:blipFill rotWithShape="1">
          <a:blip r:embed="rId3">
            <a:alphaModFix/>
          </a:blip>
          <a:srcRect b="24058" l="29834" r="51956" t="35426"/>
          <a:stretch/>
        </p:blipFill>
        <p:spPr>
          <a:xfrm>
            <a:off x="3473450" y="5099050"/>
            <a:ext cx="2248187" cy="3334176"/>
          </a:xfrm>
          <a:prstGeom prst="rect">
            <a:avLst/>
          </a:prstGeom>
          <a:noFill/>
          <a:ln cap="flat" cmpd="sng" w="28575">
            <a:solidFill>
              <a:srgbClr val="888888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91" name="Google Shape;291;p31"/>
          <p:cNvSpPr txBox="1"/>
          <p:nvPr/>
        </p:nvSpPr>
        <p:spPr>
          <a:xfrm>
            <a:off x="1236297" y="444900"/>
            <a:ext cx="15815400" cy="26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THINKS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DOCUMENT ANALYSIS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292" name="Google Shape;292;p31"/>
          <p:cNvSpPr txBox="1"/>
          <p:nvPr/>
        </p:nvSpPr>
        <p:spPr>
          <a:xfrm>
            <a:off x="6266900" y="3429000"/>
            <a:ext cx="9227100" cy="465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71614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827"/>
              <a:buFont typeface="Inter"/>
              <a:buChar char="●"/>
            </a:pPr>
            <a:r>
              <a:rPr lang="en-US" sz="3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could “New Vocabulary” impact the interpretation of a source?</a:t>
            </a:r>
            <a:endParaRPr sz="3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Potential term: Compulsory Education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if someone believed compulsory education meant: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Mandated Attendance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Voluntary Participation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do you think this one detail (new vocabulary) impacts the understanding of the source?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293" name="Google Shape;293;p31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94" name="Google Shape;294;p31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95" name="Google Shape;295;p31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6" name="Google Shape;296;p31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97" name="Google Shape;297;p31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6</a:t>
              </a:r>
              <a:endParaRPr b="1" sz="5575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sp>
        <p:nvSpPr>
          <p:cNvPr id="298" name="Google Shape;298;p31"/>
          <p:cNvSpPr/>
          <p:nvPr/>
        </p:nvSpPr>
        <p:spPr>
          <a:xfrm>
            <a:off x="-1808878" y="-29317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99" name="Google Shape;299;p31"/>
          <p:cNvSpPr/>
          <p:nvPr/>
        </p:nvSpPr>
        <p:spPr>
          <a:xfrm>
            <a:off x="14982801" y="51435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00" name="Google Shape;300;p31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301" name="Google Shape;301;p31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302" name="Google Shape;302;p31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303" name="Google Shape;303;p31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04" name="Google Shape;304;p31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/>
            </a:p>
          </p:txBody>
        </p:sp>
        <p:cxnSp>
          <p:nvCxnSpPr>
            <p:cNvPr id="305" name="Google Shape;305;p31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06" name="Google Shape;306;p31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pic>
        <p:nvPicPr>
          <p:cNvPr id="307" name="Google Shape;307;p31"/>
          <p:cNvPicPr preferRelativeResize="0"/>
          <p:nvPr/>
        </p:nvPicPr>
        <p:blipFill rotWithShape="1">
          <a:blip r:embed="rId5">
            <a:alphaModFix/>
          </a:blip>
          <a:srcRect b="20545" l="49530" r="26520" t="32266"/>
          <a:stretch/>
        </p:blipFill>
        <p:spPr>
          <a:xfrm>
            <a:off x="508200" y="3429000"/>
            <a:ext cx="2419973" cy="3178174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308" name="Google Shape;308;p31"/>
          <p:cNvCxnSpPr/>
          <p:nvPr/>
        </p:nvCxnSpPr>
        <p:spPr>
          <a:xfrm>
            <a:off x="1165225" y="4949825"/>
            <a:ext cx="2381400" cy="495300"/>
          </a:xfrm>
          <a:prstGeom prst="straightConnector1">
            <a:avLst/>
          </a:prstGeom>
          <a:noFill/>
          <a:ln cap="flat" cmpd="sng" w="76200">
            <a:solidFill>
              <a:srgbClr val="38E0A4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32"/>
          <p:cNvSpPr txBox="1"/>
          <p:nvPr/>
        </p:nvSpPr>
        <p:spPr>
          <a:xfrm>
            <a:off x="1236297" y="444900"/>
            <a:ext cx="15815400" cy="26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THINKS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DOCUMENT ANALYSIS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314" name="Google Shape;314;p32"/>
          <p:cNvSpPr txBox="1"/>
          <p:nvPr/>
        </p:nvSpPr>
        <p:spPr>
          <a:xfrm>
            <a:off x="6266900" y="3429000"/>
            <a:ext cx="9798600" cy="465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71614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827"/>
              <a:buFont typeface="Inter"/>
              <a:buChar char="●"/>
            </a:pPr>
            <a:r>
              <a:rPr lang="en-US" sz="3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could the “Key Perspective” impact the interpretation of a source?</a:t>
            </a:r>
            <a:endParaRPr sz="3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if the source was written by: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principal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Your teacher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 student leader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school counselor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activities director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do you think this one detail (key perspective) impacts the understanding of the source?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315" name="Google Shape;315;p32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316" name="Google Shape;316;p32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317" name="Google Shape;317;p32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8" name="Google Shape;318;p32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19" name="Google Shape;319;p32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7</a:t>
              </a:r>
              <a:endParaRPr/>
            </a:p>
          </p:txBody>
        </p:sp>
      </p:grpSp>
      <p:sp>
        <p:nvSpPr>
          <p:cNvPr id="320" name="Google Shape;320;p32"/>
          <p:cNvSpPr/>
          <p:nvPr/>
        </p:nvSpPr>
        <p:spPr>
          <a:xfrm>
            <a:off x="-1808878" y="-29317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21" name="Google Shape;321;p32"/>
          <p:cNvSpPr/>
          <p:nvPr/>
        </p:nvSpPr>
        <p:spPr>
          <a:xfrm>
            <a:off x="14982801" y="51435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22" name="Google Shape;322;p32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323" name="Google Shape;323;p32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324" name="Google Shape;324;p32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325" name="Google Shape;325;p32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26" name="Google Shape;326;p32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/>
            </a:p>
          </p:txBody>
        </p:sp>
        <p:cxnSp>
          <p:nvCxnSpPr>
            <p:cNvPr id="327" name="Google Shape;327;p32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28" name="Google Shape;328;p32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pic>
        <p:nvPicPr>
          <p:cNvPr id="329" name="Google Shape;329;p32"/>
          <p:cNvPicPr preferRelativeResize="0"/>
          <p:nvPr/>
        </p:nvPicPr>
        <p:blipFill rotWithShape="1">
          <a:blip r:embed="rId4">
            <a:alphaModFix/>
          </a:blip>
          <a:srcRect b="20545" l="49530" r="26520" t="32266"/>
          <a:stretch/>
        </p:blipFill>
        <p:spPr>
          <a:xfrm>
            <a:off x="508200" y="3429000"/>
            <a:ext cx="2419973" cy="3178174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330" name="Google Shape;330;p32"/>
          <p:cNvPicPr preferRelativeResize="0"/>
          <p:nvPr/>
        </p:nvPicPr>
        <p:blipFill rotWithShape="1">
          <a:blip r:embed="rId5">
            <a:alphaModFix/>
          </a:blip>
          <a:srcRect b="26296" l="49139" r="7824" t="35835"/>
          <a:stretch/>
        </p:blipFill>
        <p:spPr>
          <a:xfrm>
            <a:off x="2324975" y="5898650"/>
            <a:ext cx="4136151" cy="2425677"/>
          </a:xfrm>
          <a:prstGeom prst="rect">
            <a:avLst/>
          </a:prstGeom>
          <a:noFill/>
          <a:ln cap="flat" cmpd="sng" w="28575">
            <a:solidFill>
              <a:srgbClr val="888888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331" name="Google Shape;331;p32"/>
          <p:cNvCxnSpPr/>
          <p:nvPr/>
        </p:nvCxnSpPr>
        <p:spPr>
          <a:xfrm>
            <a:off x="2009775" y="4899025"/>
            <a:ext cx="1460400" cy="1193700"/>
          </a:xfrm>
          <a:prstGeom prst="straightConnector1">
            <a:avLst/>
          </a:prstGeom>
          <a:noFill/>
          <a:ln cap="flat" cmpd="sng" w="76200">
            <a:solidFill>
              <a:srgbClr val="38E0A4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33"/>
          <p:cNvSpPr txBox="1"/>
          <p:nvPr/>
        </p:nvSpPr>
        <p:spPr>
          <a:xfrm>
            <a:off x="1236297" y="444900"/>
            <a:ext cx="15815400" cy="26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THINKS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DOCUMENT ANALYSIS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337" name="Google Shape;337;p33"/>
          <p:cNvSpPr txBox="1"/>
          <p:nvPr/>
        </p:nvSpPr>
        <p:spPr>
          <a:xfrm>
            <a:off x="6266900" y="3429000"/>
            <a:ext cx="10116000" cy="465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71614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827"/>
              <a:buFont typeface="Inter"/>
              <a:buChar char="●"/>
            </a:pPr>
            <a:r>
              <a:rPr lang="en-US" sz="3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could “Significance” impact the interpretation of a source?</a:t>
            </a:r>
            <a:endParaRPr sz="3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does an understanding of significance help with: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main idea or claim of a source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credibility of a source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influence of a source, historical development, or time period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similarities and differences to life today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13716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338" name="Google Shape;338;p33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339" name="Google Shape;339;p33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340" name="Google Shape;340;p33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1" name="Google Shape;341;p33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42" name="Google Shape;342;p33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8</a:t>
              </a:r>
              <a:endParaRPr/>
            </a:p>
          </p:txBody>
        </p:sp>
      </p:grpSp>
      <p:sp>
        <p:nvSpPr>
          <p:cNvPr id="343" name="Google Shape;343;p33"/>
          <p:cNvSpPr/>
          <p:nvPr/>
        </p:nvSpPr>
        <p:spPr>
          <a:xfrm>
            <a:off x="-1808878" y="-29317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44" name="Google Shape;344;p33"/>
          <p:cNvSpPr/>
          <p:nvPr/>
        </p:nvSpPr>
        <p:spPr>
          <a:xfrm>
            <a:off x="14982801" y="51435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45" name="Google Shape;345;p33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346" name="Google Shape;346;p33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347" name="Google Shape;347;p33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348" name="Google Shape;348;p33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49" name="Google Shape;349;p33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/>
            </a:p>
          </p:txBody>
        </p:sp>
        <p:cxnSp>
          <p:nvCxnSpPr>
            <p:cNvPr id="350" name="Google Shape;350;p33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51" name="Google Shape;351;p33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pic>
        <p:nvPicPr>
          <p:cNvPr id="352" name="Google Shape;352;p33"/>
          <p:cNvPicPr preferRelativeResize="0"/>
          <p:nvPr/>
        </p:nvPicPr>
        <p:blipFill rotWithShape="1">
          <a:blip r:embed="rId4">
            <a:alphaModFix/>
          </a:blip>
          <a:srcRect b="20545" l="49530" r="26520" t="32266"/>
          <a:stretch/>
        </p:blipFill>
        <p:spPr>
          <a:xfrm>
            <a:off x="508200" y="3429000"/>
            <a:ext cx="2419973" cy="3178174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353" name="Google Shape;353;p33"/>
          <p:cNvPicPr preferRelativeResize="0"/>
          <p:nvPr/>
        </p:nvPicPr>
        <p:blipFill rotWithShape="1">
          <a:blip r:embed="rId5">
            <a:alphaModFix/>
          </a:blip>
          <a:srcRect b="26399" l="29577" r="8648" t="42262"/>
          <a:stretch/>
        </p:blipFill>
        <p:spPr>
          <a:xfrm>
            <a:off x="1323975" y="6915151"/>
            <a:ext cx="5238748" cy="1771275"/>
          </a:xfrm>
          <a:prstGeom prst="rect">
            <a:avLst/>
          </a:prstGeom>
          <a:noFill/>
          <a:ln cap="flat" cmpd="sng" w="28575">
            <a:solidFill>
              <a:srgbClr val="888888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354" name="Google Shape;354;p33"/>
          <p:cNvCxnSpPr/>
          <p:nvPr/>
        </p:nvCxnSpPr>
        <p:spPr>
          <a:xfrm>
            <a:off x="2028825" y="5764600"/>
            <a:ext cx="1279500" cy="1309200"/>
          </a:xfrm>
          <a:prstGeom prst="straightConnector1">
            <a:avLst/>
          </a:prstGeom>
          <a:noFill/>
          <a:ln cap="flat" cmpd="sng" w="76200">
            <a:solidFill>
              <a:srgbClr val="38E0A4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