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2C3A90A-17A8-4C48-88D0-2F0AA7D778B2}">
  <a:tblStyle styleId="{E2C3A90A-17A8-4C48-88D0-2F0AA7D778B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ac5e9965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ac5e9965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ac5e99652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ac5e9965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ac5e99652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ac5e99652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11" Type="http://schemas.openxmlformats.org/officeDocument/2006/relationships/hyperlink" Target="https://docs.google.com/presentation/d/1i1DDwy5CFbK3QsyL0x_YTBNY0t_heOt3ixldcIUVc8w/view" TargetMode="External"/><Relationship Id="rId10" Type="http://schemas.openxmlformats.org/officeDocument/2006/relationships/hyperlink" Target="https://docs.google.com/presentation/d/1va3xuqWx7Oq9joHVJ7G8vTfQy6Sq31Y63hsVWDfsvJY/view" TargetMode="External"/><Relationship Id="rId12" Type="http://schemas.openxmlformats.org/officeDocument/2006/relationships/hyperlink" Target="https://docs.google.com/presentation/d/1rsGCcAWwdVL2cxQrZdiupV41eKSPuCan6k_29NGH8ZA/view" TargetMode="External"/><Relationship Id="rId9" Type="http://schemas.openxmlformats.org/officeDocument/2006/relationships/hyperlink" Target="https://docs.google.com/presentation/d/1WxbOgwrEIW5yvCzGvbf42_9RohbfF0p9I-jIHA7A7jU/view" TargetMode="External"/><Relationship Id="rId5" Type="http://schemas.openxmlformats.org/officeDocument/2006/relationships/hyperlink" Target="https://docs.google.com/presentation/d/1va3xuqWx7Oq9joHVJ7G8vTfQy6Sq31Y63hsVWDfsvJY/view" TargetMode="External"/><Relationship Id="rId6" Type="http://schemas.openxmlformats.org/officeDocument/2006/relationships/hyperlink" Target="https://docs.google.com/presentation/d/1rsGCcAWwdVL2cxQrZdiupV41eKSPuCan6k_29NGH8ZA/view" TargetMode="External"/><Relationship Id="rId7" Type="http://schemas.openxmlformats.org/officeDocument/2006/relationships/hyperlink" Target="https://docs.google.com/presentation/d/1i1DDwy5CFbK3QsyL0x_YTBNY0t_heOt3ixldcIUVc8w/view" TargetMode="External"/><Relationship Id="rId8" Type="http://schemas.openxmlformats.org/officeDocument/2006/relationships/hyperlink" Target="https://docs.google.com/presentation/d/13RAEQrE-1XKglk_FkQLk5a-7BrRmblsbMlyvUL3sgO0/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docs.google.com/presentation/d/15H-PugzouoieJHiQUGEDqVjxfcx2uCrZU4wGXfluw_4/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{E2C3A90A-17A8-4C48-88D0-2F0AA7D778B2}</a:tableStyleId>
              </a:tblPr>
              <a:tblGrid>
                <a:gridCol w="1633350"/>
                <a:gridCol w="4045800"/>
                <a:gridCol w="3669725"/>
              </a:tblGrid>
              <a:tr h="2699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a:t>
                      </a:r>
                      <a:r>
                        <a:rPr b="1" lang="en" sz="1300">
                          <a:solidFill>
                            <a:schemeClr val="dk1"/>
                          </a:solidFill>
                          <a:latin typeface="Inter"/>
                          <a:ea typeface="Inter"/>
                          <a:cs typeface="Inter"/>
                          <a:sym typeface="Inter"/>
                        </a:rPr>
                        <a:t>Unintended Consequences of Farming</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027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How have historians debated the effects of early agricultural development?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87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Arguments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774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Unintended Consequences of Farming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Introduction to THINKS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87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Inequality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Scenario Response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77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Throughout the year, students will </a:t>
                      </a:r>
                      <a:r>
                        <a:rPr lang="en" sz="1200">
                          <a:solidFill>
                            <a:schemeClr val="dk1"/>
                          </a:solidFill>
                          <a:latin typeface="Inter"/>
                          <a:ea typeface="Inter"/>
                          <a:cs typeface="Inter"/>
                          <a:sym typeface="Inter"/>
                        </a:rPr>
                        <a:t>engage</a:t>
                      </a:r>
                      <a:r>
                        <a:rPr lang="en" sz="1200">
                          <a:solidFill>
                            <a:schemeClr val="dk1"/>
                          </a:solidFill>
                          <a:latin typeface="Inter"/>
                          <a:ea typeface="Inter"/>
                          <a:cs typeface="Inter"/>
                          <a:sym typeface="Inter"/>
                        </a:rPr>
                        <a:t> with several methods to analyze sources. The most commonly used protocol is “THINKS.” Take time to fully engage with the process as it will be a staple in the course. Using the </a:t>
                      </a:r>
                      <a:r>
                        <a:rPr lang="en" sz="1200" u="sng">
                          <a:solidFill>
                            <a:schemeClr val="hlink"/>
                          </a:solidFill>
                          <a:latin typeface="Inter"/>
                          <a:ea typeface="Inter"/>
                          <a:cs typeface="Inter"/>
                          <a:sym typeface="Inter"/>
                          <a:hlinkClick r:id="rId11"/>
                        </a:rPr>
                        <a:t>Introduction to THINKS Presentation</a:t>
                      </a:r>
                      <a:r>
                        <a:rPr lang="en" sz="1200">
                          <a:solidFill>
                            <a:schemeClr val="dk1"/>
                          </a:solidFill>
                          <a:latin typeface="Inter"/>
                          <a:ea typeface="Inter"/>
                          <a:cs typeface="Inter"/>
                          <a:sym typeface="Inter"/>
                        </a:rPr>
                        <a:t>, guide students through the acronym and describe how it helps to more accurately interpret sources.</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78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a:t>
                      </a:r>
                      <a:r>
                        <a:rPr lang="en" sz="1200" u="sng">
                          <a:solidFill>
                            <a:schemeClr val="hlink"/>
                          </a:solidFill>
                          <a:latin typeface="Inter"/>
                          <a:ea typeface="Inter"/>
                          <a:cs typeface="Inter"/>
                          <a:sym typeface="Inter"/>
                          <a:hlinkClick r:id="rId12"/>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Present the Introduction to THINKS Slideshow</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Engage students in class discussion with prompts throughout the slides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Follow along on page 1 (without writing answers) with the presentation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Engage in discussion about source analysis</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{E2C3A90A-17A8-4C48-88D0-2F0AA7D778B2}</a:tableStyleId>
              </a:tblPr>
              <a:tblGrid>
                <a:gridCol w="1673200"/>
                <a:gridCol w="4057350"/>
                <a:gridCol w="3702950"/>
              </a:tblGrid>
              <a:tr h="2430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Unintended Consequences of Farming</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66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With a secondary source on “The Worst Mistake in the History of the Human Race” students will practice studying the history of the past with the THINKS Document Analysis worksheet. Guide students through the process collectively using the directions provided in the Introduction to THINKS presentation.</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16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the reading on page 2</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 support through guided questions and reading the source aloud</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Instruct students to answer the THINKS questions on page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t>
                      </a:r>
                      <a:r>
                        <a:rPr lang="en" sz="1200">
                          <a:latin typeface="Inter"/>
                          <a:ea typeface="Inter"/>
                          <a:cs typeface="Inter"/>
                          <a:sym typeface="Inter"/>
                        </a:rPr>
                        <a:t>the source</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clarifying questions if needed</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questions on THINKS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5050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Continuing through the Introduction to THINKS Presentation (slides 10-12), remind students about the “Claims Testing” activity from a prior lesson. Have students complete Claims Testing of the Jared Diamond article (page 3) to evaluate the reading.</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505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Review “Claims Testers”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practice example as a class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find additional claims, supporting statements, and determine the claims tester used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Engage in practice Claims Testing as a class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Find</a:t>
                      </a:r>
                      <a:r>
                        <a:rPr lang="en" sz="1200">
                          <a:solidFill>
                            <a:srgbClr val="000000"/>
                          </a:solidFill>
                          <a:latin typeface="Inter"/>
                          <a:ea typeface="Inter"/>
                          <a:cs typeface="Inter"/>
                          <a:sym typeface="Inter"/>
                        </a:rPr>
                        <a:t> claims and supporting statements, and then determining the claims tester used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{E2C3A90A-17A8-4C48-88D0-2F0AA7D778B2}</a:tableStyleId>
              </a:tblPr>
              <a:tblGrid>
                <a:gridCol w="1673200"/>
                <a:gridCol w="4057350"/>
                <a:gridCol w="3702950"/>
              </a:tblGrid>
              <a:tr h="265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Unintended Consequences of Farming</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9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5"/>
                        </a:rPr>
                        <a:t>Unit 2 Inquiry Journal</a:t>
                      </a:r>
                      <a:r>
                        <a:rPr lang="en" sz="1200">
                          <a:solidFill>
                            <a:srgbClr val="000000"/>
                          </a:solidFill>
                          <a:latin typeface="Inter"/>
                          <a:ea typeface="Inter"/>
                          <a:cs typeface="Inter"/>
                          <a:sym typeface="Inter"/>
                        </a:rPr>
                        <a:t>. Students will use page </a:t>
                      </a:r>
                      <a:r>
                        <a:rPr lang="en" sz="1200">
                          <a:latin typeface="Inter"/>
                          <a:ea typeface="Inter"/>
                          <a:cs typeface="Inter"/>
                          <a:sym typeface="Inter"/>
                        </a:rPr>
                        <a:t>4</a:t>
                      </a:r>
                      <a:r>
                        <a:rPr lang="en" sz="1200">
                          <a:solidFill>
                            <a:srgbClr val="000000"/>
                          </a:solidFill>
                          <a:latin typeface="Inter"/>
                          <a:ea typeface="Inter"/>
                          <a:cs typeface="Inter"/>
                          <a:sym typeface="Inter"/>
                        </a:rPr>
                        <a:t> to answer the Compelling Question for Topic </a:t>
                      </a:r>
                      <a:r>
                        <a:rPr lang="en" sz="1200">
                          <a:latin typeface="Inter"/>
                          <a:ea typeface="Inter"/>
                          <a:cs typeface="Inter"/>
                          <a:sym typeface="Inter"/>
                        </a:rPr>
                        <a:t>2</a:t>
                      </a:r>
                      <a:r>
                        <a:rPr lang="en" sz="1200">
                          <a:solidFill>
                            <a:srgbClr val="000000"/>
                          </a:solidFill>
                          <a:latin typeface="Inter"/>
                          <a:ea typeface="Inter"/>
                          <a:cs typeface="Inter"/>
                          <a:sym typeface="Inter"/>
                        </a:rPr>
                        <a:t>. Consider allowing students to use their notes and/or work with a partner.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225">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2</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Support students with expectations for CER paragraph (template included in Journal)</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2</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28650">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1.2 </a:t>
                      </a:r>
                      <a:r>
                        <a:rPr lang="en" sz="1200">
                          <a:solidFill>
                            <a:schemeClr val="dk1"/>
                          </a:solidFill>
                          <a:latin typeface="Inter"/>
                          <a:ea typeface="Inter"/>
                          <a:cs typeface="Inter"/>
                          <a:sym typeface="Inter"/>
                        </a:rPr>
                        <a:t>Describe types of evidence and methods of investigation that anthropologists, archaeologists and other scholars have used to reconstruct early human evolution and cultural development.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1.5 </a:t>
                      </a:r>
                      <a:r>
                        <a:rPr lang="en" sz="1200">
                          <a:solidFill>
                            <a:schemeClr val="dk1"/>
                          </a:solidFill>
                          <a:latin typeface="Inter"/>
                          <a:ea typeface="Inter"/>
                          <a:cs typeface="Inter"/>
                          <a:sym typeface="Inter"/>
                        </a:rPr>
                        <a:t>Evaluate how early humans adapted to different environments and how their presence shaped their environments over time.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1.8 </a:t>
                      </a:r>
                      <a:r>
                        <a:rPr lang="en" sz="1200">
                          <a:solidFill>
                            <a:schemeClr val="dk1"/>
                          </a:solidFill>
                          <a:latin typeface="Inter"/>
                          <a:ea typeface="Inter"/>
                          <a:cs typeface="Inter"/>
                          <a:sym typeface="Inter"/>
                        </a:rPr>
                        <a:t>Evaluate the effects of different approaches to gathering resources (foraging and farming) that emerged during the Mesolithic era.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1.12 </a:t>
                      </a:r>
                      <a:r>
                        <a:rPr lang="en" sz="1200">
                          <a:solidFill>
                            <a:schemeClr val="dk1"/>
                          </a:solidFill>
                          <a:latin typeface="Inter"/>
                          <a:ea typeface="Inter"/>
                          <a:cs typeface="Inter"/>
                          <a:sym typeface="Inter"/>
                        </a:rPr>
                        <a:t>Analyze the values and limits of different archeological evidence in reconstructing the early history of domestication and agricultural settlement.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