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Halant"/>
      <p:bold r:id="rId17"/>
    </p:embeddedFont>
    <p:embeddedFont>
      <p:font typeface="Inter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Inter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Halant-bold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Inter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58e0e15b7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358e0e15b7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6abdca747f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6abdca747f_0_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6abdca747f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36abdca747f_0_1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8e0e15b77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358e0e15b77_0_2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6abdca747f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36abdca747f_0_2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5960883fc9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35960883fc9_0_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5bd5194102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g35bd5194102_0_1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5bd5194102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g35bd5194102_0_27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0" name="Google Shape;140;p25"/>
          <p:cNvSpPr txBox="1"/>
          <p:nvPr/>
        </p:nvSpPr>
        <p:spPr>
          <a:xfrm>
            <a:off x="2411126" y="36090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Origins of Humanity</a:t>
            </a:r>
            <a:endParaRPr sz="300"/>
          </a:p>
        </p:txBody>
      </p:sp>
      <p:sp>
        <p:nvSpPr>
          <p:cNvPr id="141" name="Google Shape;141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2" name="Google Shape;142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3" name="Google Shape;143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" name="Google Shape;144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5" name="Google Shape;145;p25"/>
          <p:cNvSpPr txBox="1"/>
          <p:nvPr/>
        </p:nvSpPr>
        <p:spPr>
          <a:xfrm>
            <a:off x="2411125" y="1557788"/>
            <a:ext cx="6619800" cy="21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TRANSFORMATION OF EARLY HUMAN COMMUNITIES</a:t>
            </a:r>
            <a:endParaRPr sz="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4"/>
          <p:cNvSpPr txBox="1"/>
          <p:nvPr/>
        </p:nvSpPr>
        <p:spPr>
          <a:xfrm>
            <a:off x="514350" y="336575"/>
            <a:ext cx="81153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CONTINUITY AND CHANGE </a:t>
            </a:r>
            <a:endParaRPr b="1" sz="33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GRAPHIC ORGANIZER</a:t>
            </a:r>
            <a:endParaRPr sz="1000">
              <a:solidFill>
                <a:schemeClr val="dk1"/>
              </a:solidFill>
            </a:endParaRPr>
          </a:p>
        </p:txBody>
      </p:sp>
      <p:grpSp>
        <p:nvGrpSpPr>
          <p:cNvPr id="343" name="Google Shape;343;p34"/>
          <p:cNvGrpSpPr/>
          <p:nvPr/>
        </p:nvGrpSpPr>
        <p:grpSpPr>
          <a:xfrm>
            <a:off x="7997490" y="5"/>
            <a:ext cx="781313" cy="885635"/>
            <a:chOff x="0" y="-130721"/>
            <a:chExt cx="2083500" cy="2361695"/>
          </a:xfrm>
        </p:grpSpPr>
        <p:grpSp>
          <p:nvGrpSpPr>
            <p:cNvPr id="344" name="Google Shape;344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45" name="Google Shape;345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6" name="Google Shape;346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7" name="Google Shape;347;p3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348" name="Google Shape;348;p34"/>
          <p:cNvSpPr/>
          <p:nvPr/>
        </p:nvSpPr>
        <p:spPr>
          <a:xfrm>
            <a:off x="4848773" y="43940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9" name="Google Shape;349;p34"/>
          <p:cNvSpPr/>
          <p:nvPr/>
        </p:nvSpPr>
        <p:spPr>
          <a:xfrm>
            <a:off x="774786" y="-90231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50" name="Google Shape;350;p34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351" name="Google Shape;351;p34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352" name="Google Shape;352;p34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3" name="Google Shape;353;p34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354" name="Google Shape;354;p34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5" name="Google Shape;355;p34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6" name="Google Shape;356;p34"/>
          <p:cNvSpPr txBox="1"/>
          <p:nvPr/>
        </p:nvSpPr>
        <p:spPr>
          <a:xfrm>
            <a:off x="4432374" y="2085813"/>
            <a:ext cx="4303200" cy="13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your “Student Note-Taking Worksheet” to complete the graphic organizer independently.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57" name="Google Shape;357;p34" title="DC 9th_ U2L6 Documents for Partner &amp; Group Activity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70648" y="1522679"/>
            <a:ext cx="2570176" cy="332612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development of agriculture transform early human communities?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2" name="Google Shape;152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3" name="Google Shape;15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57" name="Google Shape;15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9" name="Google Shape;159;p2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60" name="Google Shape;160;p2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2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2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1" name="Google Shape;171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2" name="Google Shape;172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3" name="Google Shape;173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4" name="Google Shape;174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5" name="Google Shape;175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6" name="Google Shape;176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7" name="Google Shape;177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8" name="Google Shape;178;p27"/>
          <p:cNvSpPr txBox="1"/>
          <p:nvPr/>
        </p:nvSpPr>
        <p:spPr>
          <a:xfrm>
            <a:off x="147600" y="836613"/>
            <a:ext cx="8848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CONTINUITY &amp; CHANGE OVER TIME</a:t>
            </a:r>
            <a:endParaRPr sz="500"/>
          </a:p>
        </p:txBody>
      </p:sp>
      <p:grpSp>
        <p:nvGrpSpPr>
          <p:cNvPr id="179" name="Google Shape;179;p2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0" name="Google Shape;180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1" name="Google Shape;181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3" name="Google Shape;183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84" name="Google Shape;184;p2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5" name="Google Shape;185;p27"/>
          <p:cNvSpPr txBox="1"/>
          <p:nvPr/>
        </p:nvSpPr>
        <p:spPr>
          <a:xfrm>
            <a:off x="2119125" y="2189650"/>
            <a:ext cx="3938100" cy="13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58025" lIns="58025" spcFirstLastPara="1" rIns="58025" wrap="square" tIns="58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Continuity &amp; Change Over Time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and exploring the reasons behind both what has changed and what has stayed the same within a given time period or around a specific historical event.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86" name="Google Shape;18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1900" y="2107998"/>
            <a:ext cx="1537913" cy="153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7"/>
          <p:cNvPicPr preferRelativeResize="0"/>
          <p:nvPr/>
        </p:nvPicPr>
        <p:blipFill rotWithShape="1">
          <a:blip r:embed="rId5">
            <a:alphaModFix/>
          </a:blip>
          <a:srcRect b="0" l="24326" r="24177" t="0"/>
          <a:stretch/>
        </p:blipFill>
        <p:spPr>
          <a:xfrm>
            <a:off x="6356526" y="1486352"/>
            <a:ext cx="2223299" cy="2877748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3" name="Google Shape;193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94" name="Google Shape;194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5" name="Google Shape;195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6" name="Google Shape;196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7" name="Google Shape;197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98" name="Google Shape;198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9" name="Google Shape;199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0" name="Google Shape;200;p28"/>
          <p:cNvSpPr txBox="1"/>
          <p:nvPr/>
        </p:nvSpPr>
        <p:spPr>
          <a:xfrm>
            <a:off x="147600" y="303213"/>
            <a:ext cx="8848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sz="500"/>
          </a:p>
        </p:txBody>
      </p:sp>
      <p:grpSp>
        <p:nvGrpSpPr>
          <p:cNvPr id="201" name="Google Shape;201;p2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02" name="Google Shape;202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3" name="Google Shape;20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5" name="Google Shape;205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06" name="Google Shape;206;p2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07" name="Google Shape;20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375" y="2060087"/>
            <a:ext cx="1023325" cy="102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8"/>
          <p:cNvPicPr preferRelativeResize="0"/>
          <p:nvPr/>
        </p:nvPicPr>
        <p:blipFill rotWithShape="1">
          <a:blip r:embed="rId5">
            <a:alphaModFix/>
          </a:blip>
          <a:srcRect b="0" l="24740" r="24780" t="0"/>
          <a:stretch/>
        </p:blipFill>
        <p:spPr>
          <a:xfrm>
            <a:off x="1728325" y="1041750"/>
            <a:ext cx="2613228" cy="345032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9" name="Google Shape;209;p28"/>
          <p:cNvSpPr txBox="1"/>
          <p:nvPr/>
        </p:nvSpPr>
        <p:spPr>
          <a:xfrm>
            <a:off x="4723174" y="1129325"/>
            <a:ext cx="4141500" cy="2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source information. What does that tell us?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Look at the image. What do you notice, wonder, and think?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additional information below the image. How does that help you to understand the source?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the questions.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oogle Shape;214;p2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15" name="Google Shape;215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6" name="Google Shape;216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8" name="Google Shape;218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19" name="Google Shape;219;p29"/>
          <p:cNvSpPr/>
          <p:nvPr/>
        </p:nvSpPr>
        <p:spPr>
          <a:xfrm>
            <a:off x="-2059928" y="-4904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0" name="Google Shape;220;p2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21" name="Google Shape;221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2" name="Google Shape;222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3" name="Google Shape;223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4" name="Google Shape;224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225" name="Google Shape;225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6" name="Google Shape;226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27" name="Google Shape;227;p29"/>
          <p:cNvSpPr txBox="1"/>
          <p:nvPr/>
        </p:nvSpPr>
        <p:spPr>
          <a:xfrm>
            <a:off x="888313" y="90825"/>
            <a:ext cx="7367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TRIOS CARDS</a:t>
            </a:r>
            <a:endParaRPr sz="300"/>
          </a:p>
        </p:txBody>
      </p:sp>
      <p:sp>
        <p:nvSpPr>
          <p:cNvPr id="228" name="Google Shape;228;p29"/>
          <p:cNvSpPr/>
          <p:nvPr/>
        </p:nvSpPr>
        <p:spPr>
          <a:xfrm>
            <a:off x="608600" y="994463"/>
            <a:ext cx="2222100" cy="17454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Knife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9" name="Google Shape;229;p29"/>
          <p:cNvSpPr/>
          <p:nvPr/>
        </p:nvSpPr>
        <p:spPr>
          <a:xfrm>
            <a:off x="3599300" y="9944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Fork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0" name="Google Shape;230;p29"/>
          <p:cNvSpPr/>
          <p:nvPr/>
        </p:nvSpPr>
        <p:spPr>
          <a:xfrm>
            <a:off x="6590000" y="994463"/>
            <a:ext cx="2222100" cy="1745400"/>
          </a:xfrm>
          <a:prstGeom prst="rect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Spoon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1" name="Google Shape;231;p29"/>
          <p:cNvSpPr/>
          <p:nvPr/>
        </p:nvSpPr>
        <p:spPr>
          <a:xfrm>
            <a:off x="3163100" y="3058525"/>
            <a:ext cx="3094500" cy="5850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Eating Utensils</a:t>
            </a:r>
            <a:endParaRPr b="1" sz="2200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32" name="Google Shape;232;p29"/>
          <p:cNvCxnSpPr>
            <a:stCxn id="228" idx="2"/>
            <a:endCxn id="231" idx="0"/>
          </p:cNvCxnSpPr>
          <p:nvPr/>
        </p:nvCxnSpPr>
        <p:spPr>
          <a:xfrm>
            <a:off x="1719650" y="2739863"/>
            <a:ext cx="2990700" cy="318600"/>
          </a:xfrm>
          <a:prstGeom prst="straightConnector1">
            <a:avLst/>
          </a:prstGeom>
          <a:noFill/>
          <a:ln cap="flat" cmpd="sng" w="19050">
            <a:solidFill>
              <a:srgbClr val="F1AF4B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3" name="Google Shape;233;p29"/>
          <p:cNvCxnSpPr>
            <a:stCxn id="229" idx="2"/>
            <a:endCxn id="231" idx="0"/>
          </p:cNvCxnSpPr>
          <p:nvPr/>
        </p:nvCxnSpPr>
        <p:spPr>
          <a:xfrm>
            <a:off x="4710350" y="2739863"/>
            <a:ext cx="0" cy="318600"/>
          </a:xfrm>
          <a:prstGeom prst="straightConnector1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4" name="Google Shape;234;p29"/>
          <p:cNvCxnSpPr>
            <a:stCxn id="230" idx="2"/>
            <a:endCxn id="231" idx="0"/>
          </p:cNvCxnSpPr>
          <p:nvPr/>
        </p:nvCxnSpPr>
        <p:spPr>
          <a:xfrm flipH="1">
            <a:off x="4710350" y="2739863"/>
            <a:ext cx="2990700" cy="318600"/>
          </a:xfrm>
          <a:prstGeom prst="straightConnector1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5" name="Google Shape;235;p29"/>
          <p:cNvSpPr txBox="1"/>
          <p:nvPr/>
        </p:nvSpPr>
        <p:spPr>
          <a:xfrm>
            <a:off x="273775" y="3788175"/>
            <a:ext cx="87468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50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receive one card. Mingle with your classmates until you find your group of three. Each group has one yellow, one orange, and one blue card.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oogle Shape;240;p3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41" name="Google Shape;241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2" name="Google Shape;242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4" name="Google Shape;244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45" name="Google Shape;245;p30"/>
          <p:cNvSpPr/>
          <p:nvPr/>
        </p:nvSpPr>
        <p:spPr>
          <a:xfrm>
            <a:off x="-2059928" y="-4904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6" name="Google Shape;246;p3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47" name="Google Shape;247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8" name="Google Shape;248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49" name="Google Shape;249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0" name="Google Shape;250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251" name="Google Shape;251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2" name="Google Shape;252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53" name="Google Shape;253;p30"/>
          <p:cNvSpPr txBox="1"/>
          <p:nvPr/>
        </p:nvSpPr>
        <p:spPr>
          <a:xfrm>
            <a:off x="888313" y="90825"/>
            <a:ext cx="7367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ANALYSIS: PARTNER ACTIVITY</a:t>
            </a:r>
            <a:endParaRPr sz="300"/>
          </a:p>
        </p:txBody>
      </p:sp>
      <p:sp>
        <p:nvSpPr>
          <p:cNvPr id="254" name="Google Shape;254;p30"/>
          <p:cNvSpPr txBox="1"/>
          <p:nvPr/>
        </p:nvSpPr>
        <p:spPr>
          <a:xfrm>
            <a:off x="3937188" y="1392350"/>
            <a:ext cx="4698900" cy="29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your assigned document.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1" marL="6858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Document </a:t>
            </a: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B: </a:t>
            </a: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Yellow Card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1" marL="6858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Document </a:t>
            </a: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C: </a:t>
            </a: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Orange Card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1" marL="6858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Document</a:t>
            </a: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D: </a:t>
            </a: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Blue Card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you read, pay attention to how the way of life changed from the Paleolithic era.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the corresponding questions.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55" name="Google Shape;255;p30"/>
          <p:cNvPicPr preferRelativeResize="0"/>
          <p:nvPr/>
        </p:nvPicPr>
        <p:blipFill rotWithShape="1">
          <a:blip r:embed="rId4">
            <a:alphaModFix/>
          </a:blip>
          <a:srcRect b="0" l="24750" r="24542" t="0"/>
          <a:stretch/>
        </p:blipFill>
        <p:spPr>
          <a:xfrm>
            <a:off x="285375" y="1392350"/>
            <a:ext cx="2023352" cy="265945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6" name="Google Shape;256;p30"/>
          <p:cNvPicPr preferRelativeResize="0"/>
          <p:nvPr/>
        </p:nvPicPr>
        <p:blipFill rotWithShape="1">
          <a:blip r:embed="rId5">
            <a:alphaModFix/>
          </a:blip>
          <a:srcRect b="0" l="24654" r="24866" t="0"/>
          <a:stretch/>
        </p:blipFill>
        <p:spPr>
          <a:xfrm>
            <a:off x="563625" y="1602013"/>
            <a:ext cx="2023352" cy="2671506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7" name="Google Shape;257;p30"/>
          <p:cNvPicPr preferRelativeResize="0"/>
          <p:nvPr/>
        </p:nvPicPr>
        <p:blipFill rotWithShape="1">
          <a:blip r:embed="rId6">
            <a:alphaModFix/>
          </a:blip>
          <a:srcRect b="0" l="24708" r="24949" t="0"/>
          <a:stretch/>
        </p:blipFill>
        <p:spPr>
          <a:xfrm>
            <a:off x="885975" y="1848175"/>
            <a:ext cx="2023352" cy="267887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1"/>
          <p:cNvSpPr/>
          <p:nvPr/>
        </p:nvSpPr>
        <p:spPr>
          <a:xfrm>
            <a:off x="6706655" y="37940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3" name="Google Shape;263;p3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64" name="Google Shape;264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65" name="Google Shape;265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7" name="Google Shape;267;p3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68" name="Google Shape;268;p31"/>
          <p:cNvSpPr/>
          <p:nvPr/>
        </p:nvSpPr>
        <p:spPr>
          <a:xfrm>
            <a:off x="-2113628" y="-49021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9" name="Google Shape;269;p3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70" name="Google Shape;270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1" name="Google Shape;271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2" name="Google Shape;272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3" name="Google Shape;273;p3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274" name="Google Shape;274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5" name="Google Shape;275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76" name="Google Shape;276;p31"/>
          <p:cNvSpPr txBox="1"/>
          <p:nvPr/>
        </p:nvSpPr>
        <p:spPr>
          <a:xfrm>
            <a:off x="808625" y="169650"/>
            <a:ext cx="7367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SMALL GROUP ACTIVITY</a:t>
            </a:r>
            <a:endParaRPr sz="300"/>
          </a:p>
        </p:txBody>
      </p:sp>
      <p:sp>
        <p:nvSpPr>
          <p:cNvPr id="277" name="Google Shape;277;p31"/>
          <p:cNvSpPr txBox="1"/>
          <p:nvPr/>
        </p:nvSpPr>
        <p:spPr>
          <a:xfrm>
            <a:off x="3870238" y="1637875"/>
            <a:ext cx="4698900" cy="20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Take turns sharing key information about how the development of agriculture transformed human communities based on your assigned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document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Jot down some notes in the appropriate box (at least 2 key points)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78" name="Google Shape;278;p31" title="DC 9th_ U2L6 Documents for Duo Activity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822" y="815900"/>
            <a:ext cx="2888301" cy="3737826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79" name="Google Shape;279;p31"/>
          <p:cNvCxnSpPr/>
          <p:nvPr/>
        </p:nvCxnSpPr>
        <p:spPr>
          <a:xfrm>
            <a:off x="314225" y="2684813"/>
            <a:ext cx="4944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0" name="Google Shape;280;p31"/>
          <p:cNvCxnSpPr/>
          <p:nvPr/>
        </p:nvCxnSpPr>
        <p:spPr>
          <a:xfrm rot="10800000">
            <a:off x="3430250" y="2648150"/>
            <a:ext cx="501300" cy="48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1" name="Google Shape;281;p31"/>
          <p:cNvCxnSpPr/>
          <p:nvPr/>
        </p:nvCxnSpPr>
        <p:spPr>
          <a:xfrm flipH="1">
            <a:off x="3451700" y="1563325"/>
            <a:ext cx="458400" cy="3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Google Shape;286;p3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87" name="Google Shape;287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88" name="Google Shape;288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9" name="Google Shape;289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0" name="Google Shape;290;p3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91" name="Google Shape;291;p32"/>
          <p:cNvSpPr/>
          <p:nvPr/>
        </p:nvSpPr>
        <p:spPr>
          <a:xfrm>
            <a:off x="-1888093" y="-19899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2" name="Google Shape;292;p3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93" name="Google Shape;293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94" name="Google Shape;294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95" name="Google Shape;295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6" name="Google Shape;296;p3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97" name="Google Shape;297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8" name="Google Shape;298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99" name="Google Shape;299;p32"/>
          <p:cNvSpPr txBox="1"/>
          <p:nvPr/>
        </p:nvSpPr>
        <p:spPr>
          <a:xfrm>
            <a:off x="888300" y="192975"/>
            <a:ext cx="7367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EFFECTS OF THE DEVELOPMENT </a:t>
            </a:r>
            <a:endParaRPr b="1" sz="26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OF AGRICULTURE</a:t>
            </a:r>
            <a:endParaRPr sz="2600"/>
          </a:p>
        </p:txBody>
      </p:sp>
      <p:sp>
        <p:nvSpPr>
          <p:cNvPr id="300" name="Google Shape;300;p32"/>
          <p:cNvSpPr/>
          <p:nvPr/>
        </p:nvSpPr>
        <p:spPr>
          <a:xfrm>
            <a:off x="619350" y="1278525"/>
            <a:ext cx="2636100" cy="5256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PERMANENT SETTLEMENTS</a:t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01" name="Google Shape;301;p32"/>
          <p:cNvSpPr/>
          <p:nvPr/>
        </p:nvSpPr>
        <p:spPr>
          <a:xfrm>
            <a:off x="619350" y="1885175"/>
            <a:ext cx="2636100" cy="5256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FOOD SURPLUS</a:t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02" name="Google Shape;302;p32"/>
          <p:cNvSpPr/>
          <p:nvPr/>
        </p:nvSpPr>
        <p:spPr>
          <a:xfrm>
            <a:off x="619350" y="2491825"/>
            <a:ext cx="2636100" cy="525600"/>
          </a:xfrm>
          <a:prstGeom prst="roundRect">
            <a:avLst>
              <a:gd fmla="val 16667" name="adj"/>
            </a:avLst>
          </a:prstGeom>
          <a:solidFill>
            <a:srgbClr val="E95C3D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POPULATION GROWTH</a:t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03" name="Google Shape;303;p32"/>
          <p:cNvSpPr/>
          <p:nvPr/>
        </p:nvSpPr>
        <p:spPr>
          <a:xfrm>
            <a:off x="619350" y="3098475"/>
            <a:ext cx="2636100" cy="5256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JOB SPECIALIZATION</a:t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04" name="Google Shape;304;p32"/>
          <p:cNvSpPr/>
          <p:nvPr/>
        </p:nvSpPr>
        <p:spPr>
          <a:xfrm>
            <a:off x="619350" y="3705125"/>
            <a:ext cx="2636100" cy="5256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lt1"/>
                </a:solidFill>
                <a:latin typeface="Halant"/>
                <a:ea typeface="Halant"/>
                <a:cs typeface="Halant"/>
                <a:sym typeface="Halant"/>
              </a:rPr>
              <a:t>SOCIAL HIERARCHIES</a:t>
            </a:r>
            <a:endParaRPr b="1" sz="1600">
              <a:solidFill>
                <a:schemeClr val="lt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05" name="Google Shape;305;p32"/>
          <p:cNvSpPr txBox="1"/>
          <p:nvPr/>
        </p:nvSpPr>
        <p:spPr>
          <a:xfrm>
            <a:off x="3374150" y="1335850"/>
            <a:ext cx="48816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People no longer needed to be nomadic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6" name="Google Shape;306;p32"/>
          <p:cNvSpPr txBox="1"/>
          <p:nvPr/>
        </p:nvSpPr>
        <p:spPr>
          <a:xfrm>
            <a:off x="3374150" y="1885175"/>
            <a:ext cx="48816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Farming produced more food than was immediately needed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7" name="Google Shape;307;p32"/>
          <p:cNvSpPr txBox="1"/>
          <p:nvPr/>
        </p:nvSpPr>
        <p:spPr>
          <a:xfrm>
            <a:off x="3374150" y="2521675"/>
            <a:ext cx="56235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a more reliable food supply, human populations increased rapidly.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8" name="Google Shape;308;p32"/>
          <p:cNvSpPr txBox="1"/>
          <p:nvPr/>
        </p:nvSpPr>
        <p:spPr>
          <a:xfrm>
            <a:off x="3402825" y="3084225"/>
            <a:ext cx="5437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Not everyone needed to farm, so people began to specialize in other jobs like tool-making, weaving, construction, and trading.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9" name="Google Shape;309;p32"/>
          <p:cNvSpPr txBox="1"/>
          <p:nvPr/>
        </p:nvSpPr>
        <p:spPr>
          <a:xfrm>
            <a:off x="3374150" y="3763775"/>
            <a:ext cx="56235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wealth, land, and jobs became unequal, different social classes emerged, including leaders, workers, and religious figures.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Google Shape;314;p33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15" name="Google Shape;315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16" name="Google Shape;316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7" name="Google Shape;317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8" name="Google Shape;318;p33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19" name="Google Shape;319;p33"/>
          <p:cNvSpPr/>
          <p:nvPr/>
        </p:nvSpPr>
        <p:spPr>
          <a:xfrm>
            <a:off x="-1888093" y="-19899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0" name="Google Shape;320;p33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321" name="Google Shape;321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22" name="Google Shape;322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23" name="Google Shape;323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4" name="Google Shape;324;p33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25" name="Google Shape;325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6" name="Google Shape;326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27" name="Google Shape;327;p33"/>
          <p:cNvSpPr txBox="1"/>
          <p:nvPr/>
        </p:nvSpPr>
        <p:spPr>
          <a:xfrm>
            <a:off x="888300" y="192975"/>
            <a:ext cx="7367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EFFECTS OF THE DEVELOPMENT </a:t>
            </a:r>
            <a:endParaRPr b="1" sz="26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OF AGRICULTURE</a:t>
            </a:r>
            <a:endParaRPr sz="2600"/>
          </a:p>
        </p:txBody>
      </p:sp>
      <p:sp>
        <p:nvSpPr>
          <p:cNvPr id="328" name="Google Shape;328;p33"/>
          <p:cNvSpPr/>
          <p:nvPr/>
        </p:nvSpPr>
        <p:spPr>
          <a:xfrm>
            <a:off x="590700" y="1242750"/>
            <a:ext cx="2636100" cy="5256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DEVELOPMENT OF CITIES AND GOVERNMENT</a:t>
            </a:r>
            <a:endParaRPr b="1"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29" name="Google Shape;329;p33"/>
          <p:cNvSpPr/>
          <p:nvPr/>
        </p:nvSpPr>
        <p:spPr>
          <a:xfrm>
            <a:off x="590700" y="1849400"/>
            <a:ext cx="2636100" cy="5256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CREATION OF EARLY WRITING SYSTEMS</a:t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30" name="Google Shape;330;p33"/>
          <p:cNvSpPr/>
          <p:nvPr/>
        </p:nvSpPr>
        <p:spPr>
          <a:xfrm>
            <a:off x="590700" y="2432787"/>
            <a:ext cx="2636100" cy="525600"/>
          </a:xfrm>
          <a:prstGeom prst="roundRect">
            <a:avLst>
              <a:gd fmla="val 16667" name="adj"/>
            </a:avLst>
          </a:prstGeom>
          <a:solidFill>
            <a:srgbClr val="E95C3D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DEVELOPMENT OF ORGANIZED RELIGIONS</a:t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31" name="Google Shape;331;p33"/>
          <p:cNvSpPr/>
          <p:nvPr/>
        </p:nvSpPr>
        <p:spPr>
          <a:xfrm>
            <a:off x="590700" y="3062700"/>
            <a:ext cx="2636100" cy="5256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ENVIRONMENTAL CHANGES</a:t>
            </a:r>
            <a:endParaRPr b="1"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32" name="Google Shape;332;p33"/>
          <p:cNvSpPr/>
          <p:nvPr/>
        </p:nvSpPr>
        <p:spPr>
          <a:xfrm>
            <a:off x="590700" y="3669350"/>
            <a:ext cx="2636100" cy="5256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lt1"/>
                </a:solidFill>
                <a:latin typeface="Halant"/>
                <a:ea typeface="Halant"/>
                <a:cs typeface="Halant"/>
                <a:sym typeface="Halant"/>
              </a:rPr>
              <a:t>GROWTH OF TRADE</a:t>
            </a:r>
            <a:endParaRPr b="1" sz="1600">
              <a:solidFill>
                <a:schemeClr val="lt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33" name="Google Shape;333;p33"/>
          <p:cNvSpPr txBox="1"/>
          <p:nvPr/>
        </p:nvSpPr>
        <p:spPr>
          <a:xfrm>
            <a:off x="3374150" y="1277463"/>
            <a:ext cx="48816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communities grew more complex, they needed systems to manage resources, resolve conflicts, and organize labor.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4" name="Google Shape;334;p33"/>
          <p:cNvSpPr txBox="1"/>
          <p:nvPr/>
        </p:nvSpPr>
        <p:spPr>
          <a:xfrm>
            <a:off x="3374150" y="1870375"/>
            <a:ext cx="48816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Writing was developed to keep records of crops, trade, laws, and religious practices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5" name="Google Shape;335;p33"/>
          <p:cNvSpPr txBox="1"/>
          <p:nvPr/>
        </p:nvSpPr>
        <p:spPr>
          <a:xfrm>
            <a:off x="3374150" y="2463288"/>
            <a:ext cx="56235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ermanent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communities built temples and developed more organized religious systems.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6" name="Google Shape;336;p33"/>
          <p:cNvSpPr txBox="1"/>
          <p:nvPr/>
        </p:nvSpPr>
        <p:spPr>
          <a:xfrm>
            <a:off x="3402825" y="3025838"/>
            <a:ext cx="5437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Farming altered landscapes and ecosystems, leading to deforestation, soil depletion, and other long-term environmental changes.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7" name="Google Shape;337;p33"/>
          <p:cNvSpPr txBox="1"/>
          <p:nvPr/>
        </p:nvSpPr>
        <p:spPr>
          <a:xfrm>
            <a:off x="3402825" y="3705388"/>
            <a:ext cx="56235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Surpluses and specialized goods led to trade between communities and regions.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