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Lst>
  <p:sldSz cy="10058400" cx="7772400"/>
  <p:notesSz cx="6858000" cy="9144000"/>
  <p:embeddedFontLst>
    <p:embeddedFont>
      <p:font typeface="Halant"/>
      <p:regular r:id="rId15"/>
      <p:bold r:id="rId16"/>
    </p:embeddedFont>
    <p:embeddedFont>
      <p:font typeface="Inter"/>
      <p:regular r:id="rId17"/>
      <p:bold r:id="rId18"/>
      <p:italic r:id="rId19"/>
      <p:boldItalic r:id="rId20"/>
    </p:embeddedFont>
    <p:embeddedFont>
      <p:font typeface="Plus Jakarta Sans"/>
      <p:regular r:id="rId21"/>
      <p:bold r:id="rId22"/>
      <p:italic r:id="rId23"/>
      <p:boldItalic r:id="rId24"/>
    </p:embeddedFont>
    <p:embeddedFont>
      <p:font typeface="Plus Jakarta Sans Medium"/>
      <p:regular r:id="rId25"/>
      <p:bold r:id="rId26"/>
      <p:italic r:id="rId27"/>
      <p:boldItalic r:id="rId28"/>
    </p:embeddedFont>
    <p:embeddedFont>
      <p:font typeface="Work Sans"/>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C7DEC2E-3A39-4D36-BF49-C6BB5622681A}">
  <a:tblStyle styleId="{1C7DEC2E-3A39-4D36-BF49-C6BB5622681A}"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60346424-EFC4-454B-8170-376D99707F68}"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Italic.fntdata"/><Relationship Id="rId22" Type="http://schemas.openxmlformats.org/officeDocument/2006/relationships/font" Target="fonts/PlusJakartaSans-bold.fntdata"/><Relationship Id="rId21" Type="http://schemas.openxmlformats.org/officeDocument/2006/relationships/font" Target="fonts/PlusJakartaSans-regular.fntdata"/><Relationship Id="rId24" Type="http://schemas.openxmlformats.org/officeDocument/2006/relationships/font" Target="fonts/PlusJakartaSans-boldItalic.fntdata"/><Relationship Id="rId23" Type="http://schemas.openxmlformats.org/officeDocument/2006/relationships/font" Target="fonts/PlusJakartaSans-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Medium-bold.fntdata"/><Relationship Id="rId25" Type="http://schemas.openxmlformats.org/officeDocument/2006/relationships/font" Target="fonts/PlusJakartaSansMedium-regular.fntdata"/><Relationship Id="rId28" Type="http://schemas.openxmlformats.org/officeDocument/2006/relationships/font" Target="fonts/PlusJakartaSansMedium-boldItalic.fntdata"/><Relationship Id="rId27"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WorkSans-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WorkSans-italic.fntdata"/><Relationship Id="rId30" Type="http://schemas.openxmlformats.org/officeDocument/2006/relationships/font" Target="fonts/WorkSans-bold.fntdata"/><Relationship Id="rId11" Type="http://schemas.openxmlformats.org/officeDocument/2006/relationships/slide" Target="slides/slide4.xml"/><Relationship Id="rId10" Type="http://schemas.openxmlformats.org/officeDocument/2006/relationships/slide" Target="slides/slide3.xml"/><Relationship Id="rId32" Type="http://schemas.openxmlformats.org/officeDocument/2006/relationships/font" Target="fonts/WorkSans-bold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regular.fntdata"/><Relationship Id="rId14" Type="http://schemas.openxmlformats.org/officeDocument/2006/relationships/slide" Target="slides/slide7.xml"/><Relationship Id="rId17" Type="http://schemas.openxmlformats.org/officeDocument/2006/relationships/font" Target="fonts/Inter-regular.fntdata"/><Relationship Id="rId16" Type="http://schemas.openxmlformats.org/officeDocument/2006/relationships/font" Target="fonts/Halant-bold.fntdata"/><Relationship Id="rId19" Type="http://schemas.openxmlformats.org/officeDocument/2006/relationships/font" Target="fonts/Inter-italic.fntdata"/><Relationship Id="rId18" Type="http://schemas.openxmlformats.org/officeDocument/2006/relationships/font" Target="fonts/Inter-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6a924336db_0_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6a924336d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6a924336db_0_1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6a924336db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6a924336db_0_2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6a924336d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6a924336db_0_4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6a924336db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6a924336db_0_9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6a924336db_0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6a924336db_0_16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6a924336db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6a924336db_0_2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6a924336db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graphicFrame>
        <p:nvGraphicFramePr>
          <p:cNvPr id="100" name="Google Shape;100;p25"/>
          <p:cNvGraphicFramePr/>
          <p:nvPr/>
        </p:nvGraphicFramePr>
        <p:xfrm>
          <a:off x="425700" y="584363"/>
          <a:ext cx="3000000" cy="3000000"/>
        </p:xfrm>
        <a:graphic>
          <a:graphicData uri="http://schemas.openxmlformats.org/drawingml/2006/table">
            <a:tbl>
              <a:tblPr>
                <a:noFill/>
                <a:tableStyleId>{1C7DEC2E-3A39-4D36-BF49-C6BB5622681A}</a:tableStyleId>
              </a:tblPr>
              <a:tblGrid>
                <a:gridCol w="6921000"/>
              </a:tblGrid>
              <a:tr h="304525">
                <a:tc>
                  <a:txBody>
                    <a:bodyPr/>
                    <a:lstStyle/>
                    <a:p>
                      <a:pPr indent="0" lvl="0" marL="0" rtl="0" algn="l">
                        <a:spcBef>
                          <a:spcPts val="0"/>
                        </a:spcBef>
                        <a:spcAft>
                          <a:spcPts val="0"/>
                        </a:spcAft>
                        <a:buNone/>
                      </a:pPr>
                      <a:r>
                        <a:rPr lang="en" sz="1200">
                          <a:latin typeface="Halant"/>
                          <a:ea typeface="Halant"/>
                          <a:cs typeface="Halant"/>
                          <a:sym typeface="Halant"/>
                        </a:rPr>
                        <a:t>Source: A. Sobkowski, “An ancient residence discovered in Tel es-Sultan in the city of Jericho, founded around 10,000 BCE,” March 9, 2006. Public Domain</a:t>
                      </a:r>
                      <a:endParaRPr sz="1200">
                        <a:latin typeface="Halant"/>
                        <a:ea typeface="Halant"/>
                        <a:cs typeface="Halant"/>
                        <a:sym typeface="Halant"/>
                      </a:endParaRPr>
                    </a:p>
                  </a:txBody>
                  <a:tcPr marT="109725" marB="109725" marR="109725" marL="109725">
                    <a:lnL cap="flat" cmpd="sng" w="19050">
                      <a:solidFill>
                        <a:srgbClr val="EA5B3D"/>
                      </a:solidFill>
                      <a:prstDash val="solid"/>
                      <a:round/>
                      <a:headEnd len="sm" w="sm" type="none"/>
                      <a:tailEnd len="sm" w="sm" type="none"/>
                    </a:lnL>
                    <a:lnR cap="flat" cmpd="sng" w="19050">
                      <a:solidFill>
                        <a:srgbClr val="EA5B3D"/>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EA5B3D"/>
                      </a:solidFill>
                      <a:prstDash val="solid"/>
                      <a:round/>
                      <a:headEnd len="sm" w="sm" type="none"/>
                      <a:tailEnd len="sm" w="sm" type="none"/>
                    </a:lnB>
                  </a:tcPr>
                </a:tc>
              </a:tr>
              <a:tr h="266342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first permanent settlement on the site of Jericho developed near the Ein es-Sultan spring between 9,500 and 9000 BCE. As the world warmed up, a new culture based on agriculture and sedentary dwelling emerged, which archaeologists have termed "Pre-Pottery Neolithic A". Its cultures lacked pottery, but featured small circular dwellings, burial of the dead under the floor of buildings, reliance on hunting of wild game, and cultivation of wild or domestic cereals.</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101" name="Google Shape;101;p25"/>
          <p:cNvSpPr txBox="1"/>
          <p:nvPr/>
        </p:nvSpPr>
        <p:spPr>
          <a:xfrm>
            <a:off x="425700" y="6452525"/>
            <a:ext cx="6921000" cy="28959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Observe the picture of this Neolithic </a:t>
            </a:r>
            <a:r>
              <a:rPr lang="en" sz="1200">
                <a:highlight>
                  <a:srgbClr val="FFFFFF"/>
                </a:highlight>
                <a:latin typeface="Inter"/>
                <a:ea typeface="Inter"/>
                <a:cs typeface="Inter"/>
                <a:sym typeface="Inter"/>
              </a:rPr>
              <a:t>settlement</a:t>
            </a:r>
            <a:r>
              <a:rPr lang="en" sz="1200">
                <a:solidFill>
                  <a:srgbClr val="000000"/>
                </a:solidFill>
                <a:highlight>
                  <a:srgbClr val="FFFFFF"/>
                </a:highlight>
                <a:latin typeface="Inter"/>
                <a:ea typeface="Inter"/>
                <a:cs typeface="Inter"/>
                <a:sym typeface="Inter"/>
              </a:rPr>
              <a:t>. What do you notice about it and the way it is constructed? Write down as many details as you can.</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In what ways does Jericho show how early farming communities were different from Paleolithic foraging groups?</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102" name="Google Shape;102;p25"/>
          <p:cNvPicPr preferRelativeResize="0"/>
          <p:nvPr/>
        </p:nvPicPr>
        <p:blipFill>
          <a:blip r:embed="rId3">
            <a:alphaModFix/>
          </a:blip>
          <a:stretch>
            <a:fillRect/>
          </a:stretch>
        </p:blipFill>
        <p:spPr>
          <a:xfrm>
            <a:off x="1294913" y="1253612"/>
            <a:ext cx="5182574" cy="3878826"/>
          </a:xfrm>
          <a:prstGeom prst="rect">
            <a:avLst/>
          </a:prstGeom>
          <a:noFill/>
          <a:ln>
            <a:noFill/>
          </a:ln>
        </p:spPr>
      </p:pic>
      <p:pic>
        <p:nvPicPr>
          <p:cNvPr id="103" name="Google Shape;103;p2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04" name="Google Shape;104;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5" name="Google Shape;105;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graphicFrame>
        <p:nvGraphicFramePr>
          <p:cNvPr id="111" name="Google Shape;111;p26"/>
          <p:cNvGraphicFramePr/>
          <p:nvPr/>
        </p:nvGraphicFramePr>
        <p:xfrm>
          <a:off x="417600" y="650463"/>
          <a:ext cx="3000000" cy="3000000"/>
        </p:xfrm>
        <a:graphic>
          <a:graphicData uri="http://schemas.openxmlformats.org/drawingml/2006/table">
            <a:tbl>
              <a:tblPr>
                <a:noFill/>
                <a:tableStyleId>{1C7DEC2E-3A39-4D36-BF49-C6BB5622681A}</a:tableStyleId>
              </a:tblPr>
              <a:tblGrid>
                <a:gridCol w="4657050"/>
                <a:gridCol w="2280150"/>
              </a:tblGrid>
              <a:tr h="769175">
                <a:tc gridSpan="2">
                  <a:txBody>
                    <a:bodyPr/>
                    <a:lstStyle/>
                    <a:p>
                      <a:pPr indent="0" lvl="0" marL="0" rtl="0" algn="l">
                        <a:spcBef>
                          <a:spcPts val="0"/>
                        </a:spcBef>
                        <a:spcAft>
                          <a:spcPts val="0"/>
                        </a:spcAft>
                        <a:buNone/>
                      </a:pPr>
                      <a:r>
                        <a:rPr lang="en" sz="1200">
                          <a:latin typeface="Halant"/>
                          <a:ea typeface="Halant"/>
                          <a:cs typeface="Halant"/>
                          <a:sym typeface="Halant"/>
                        </a:rPr>
                        <a:t>Source: “Axes, chisels, whetstones and a black stone bracelet from a Neolithic Macedonian settlement at Olynthus,” excavated by George E. Mylonas in 1928. Archeological Museum, Thessaloniki, Greece. CC BY-SA 2.5</a:t>
                      </a:r>
                      <a:endParaRPr sz="1200">
                        <a:latin typeface="Halant"/>
                        <a:ea typeface="Halant"/>
                        <a:cs typeface="Halant"/>
                        <a:sym typeface="Halant"/>
                      </a:endParaRPr>
                    </a:p>
                  </a:txBody>
                  <a:tcPr marT="109725" marB="109725" marR="109725" marL="109725">
                    <a:lnL cap="flat" cmpd="sng" w="12700">
                      <a:solidFill>
                        <a:srgbClr val="EA5B3D"/>
                      </a:solidFill>
                      <a:prstDash val="solid"/>
                      <a:round/>
                      <a:headEnd len="sm" w="sm" type="none"/>
                      <a:tailEnd len="sm" w="sm" type="none"/>
                    </a:lnL>
                    <a:lnR cap="flat" cmpd="sng" w="12700">
                      <a:solidFill>
                        <a:srgbClr val="EA5B3D"/>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EA5B3D"/>
                      </a:solidFill>
                      <a:prstDash val="solid"/>
                      <a:round/>
                      <a:headEnd len="sm" w="sm" type="none"/>
                      <a:tailEnd len="sm" w="sm" type="none"/>
                    </a:lnB>
                  </a:tcPr>
                </a:tc>
                <a:tc hMerge="1"/>
              </a:tr>
              <a:tr h="341557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latin typeface="Inter"/>
                        <a:ea typeface="Inter"/>
                        <a:cs typeface="Inter"/>
                        <a:sym typeface="Inter"/>
                      </a:endParaRPr>
                    </a:p>
                    <a:p>
                      <a:pPr indent="0" lvl="0" marL="0" rtl="0" algn="l">
                        <a:lnSpc>
                          <a:spcPct val="115000"/>
                        </a:lnSpc>
                        <a:spcBef>
                          <a:spcPts val="0"/>
                        </a:spcBef>
                        <a:spcAft>
                          <a:spcPts val="0"/>
                        </a:spcAft>
                        <a:buNone/>
                      </a:pPr>
                      <a:r>
                        <a:rPr lang="en" sz="1200">
                          <a:latin typeface="Inter"/>
                          <a:ea typeface="Inter"/>
                          <a:cs typeface="Inter"/>
                          <a:sym typeface="Inter"/>
                        </a:rPr>
                        <a:t>Neolithic tools like axes, chisels, and whetstones were essential for farming, building homes, and crafting goods. These tools, along with decorative items like a black stone bracelet, have been found at Neolithic settlements like at Olynthus in Macedonia.</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12" name="Google Shape;112;p26"/>
          <p:cNvSpPr txBox="1"/>
          <p:nvPr/>
        </p:nvSpPr>
        <p:spPr>
          <a:xfrm>
            <a:off x="448950" y="5410275"/>
            <a:ext cx="6903600" cy="37857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 What do you notice about the materials and shapes of these Neolithic tools and objects, and what might that tell us about how early people lived and worked?</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might the presence of a decorative bracelet at a Neolithic site tell us about culture and daily life in early farming communities?</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highlight>
                  <a:srgbClr val="FFFFFF"/>
                </a:highlight>
                <a:latin typeface="Inter"/>
                <a:ea typeface="Inter"/>
                <a:cs typeface="Inter"/>
                <a:sym typeface="Inter"/>
              </a:rPr>
              <a:t>Does this document reflect a change or continuity during this time period? Explain your answer.</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113" name="Google Shape;113;p26"/>
          <p:cNvPicPr preferRelativeResize="0"/>
          <p:nvPr/>
        </p:nvPicPr>
        <p:blipFill>
          <a:blip r:embed="rId3">
            <a:alphaModFix/>
          </a:blip>
          <a:stretch>
            <a:fillRect/>
          </a:stretch>
        </p:blipFill>
        <p:spPr>
          <a:xfrm>
            <a:off x="417600" y="1627450"/>
            <a:ext cx="4567148" cy="3039575"/>
          </a:xfrm>
          <a:prstGeom prst="rect">
            <a:avLst/>
          </a:prstGeom>
          <a:noFill/>
          <a:ln>
            <a:noFill/>
          </a:ln>
        </p:spPr>
      </p:pic>
      <p:pic>
        <p:nvPicPr>
          <p:cNvPr id="114" name="Google Shape;114;p2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5" name="Google Shape;115;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6" name="Google Shape;116;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27"/>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C</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2" name="Google Shape;122;p27"/>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123" name="Google Shape;123;p27"/>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Jos C. N. Raadschelders, </a:t>
            </a:r>
            <a:r>
              <a:rPr i="1" lang="en" sz="1200">
                <a:solidFill>
                  <a:schemeClr val="dk1"/>
                </a:solidFill>
                <a:latin typeface="Halant"/>
                <a:ea typeface="Halant"/>
                <a:cs typeface="Halant"/>
                <a:sym typeface="Halant"/>
              </a:rPr>
              <a:t>The Three Ages of Government: From the Person, to the Group, to the World,</a:t>
            </a:r>
            <a:r>
              <a:rPr lang="en" sz="1200">
                <a:solidFill>
                  <a:schemeClr val="dk1"/>
                </a:solidFill>
                <a:latin typeface="Halant"/>
                <a:ea typeface="Halant"/>
                <a:cs typeface="Halant"/>
                <a:sym typeface="Halant"/>
              </a:rPr>
              <a:t> 2020.</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Jos C. N. Raadschelders is a professor at the John Glenn College of Public Affairs at Ohio State University.</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24" name="Google Shape;124;p27"/>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concept of a Neolithic agricultural [revolution] was introduced by Australian archaeologist Vere Gordon Childe in the 1930s, but it was not a rapid transition from a nomadic life with a hunter-gathering-foraging-scavenging economy to a sedentary life with an agricultural economy. Furthermore, it was not initially a worldwide event but limited to Europe, Southwest Asia, and—almost as early—North China… The transformation to agriculture was slow, took thousands of years, and was never comprehensive, since foraging continued to be a way to augment the diet. Furthermore, there is increasing evidence that the transformations included intentional forest fires to promote certain vegetation and create open landscapes for farming, food storage, houses, the domestication of dogs, and intensifying plant-use…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How this progress toward a sedentary and agricultural way of living unfolded is nicely illustrated by the various settlement periods of Abu Hureyra in the Euphrates valley of northern Syria. The earliest settlement dates back to 9,500 to 9,000 BCE with a population of a 100 to 300 individuals living in pit dwellings and surviving on the basis of gathering plants and hunting gazelles. Between 9,000 and 8,000 BCE they started living in timber and reed huts, still gathering plants and hunting gazelles but now also cultivating some cereals. From 8,000 BCE on, plant gathering and gazelle hunting declined, while from between 7,400 and 6,000 BCE they started living in mudbrick houses and operated an economy of cereal and pulse agriculture and sheep and goat husbandry. At its largest, Abu Hureyra occupied about 16 hectares of mudbrick houses with some 5,000 to 6,000 people. It did not have (a) sizable public buildings, (b) a clear social hierarchy, or (c) large-scale trade, which was characteristic of towns and cities of the early historic times. It is generally believed that these early communities were egalitarian in nature, that is, without formalized leadership.</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25" name="Google Shape;125;p27"/>
          <p:cNvSpPr txBox="1"/>
          <p:nvPr/>
        </p:nvSpPr>
        <p:spPr>
          <a:xfrm>
            <a:off x="434400" y="63220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impact did early agriculture have on how humans interacted with the environment?</a:t>
            </a:r>
            <a:endParaRPr sz="1200">
              <a:solidFill>
                <a:schemeClr val="dk1"/>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long-term effects did the Neolithic Revolution have on the size, structure, and daily life of human communities?</a:t>
            </a:r>
            <a:endParaRPr sz="1200">
              <a:highlight>
                <a:srgbClr val="FFFFFF"/>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rgbClr val="FFFFFF"/>
              </a:highlight>
              <a:latin typeface="Inter"/>
              <a:ea typeface="Inter"/>
              <a:cs typeface="Inter"/>
              <a:sym typeface="Inter"/>
            </a:endParaRPr>
          </a:p>
        </p:txBody>
      </p:sp>
      <p:pic>
        <p:nvPicPr>
          <p:cNvPr id="126" name="Google Shape;126;p2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7" name="Google Shape;127;p2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8" name="Google Shape;128;p2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2" name="Shape 132"/>
        <p:cNvGrpSpPr/>
        <p:nvPr/>
      </p:nvGrpSpPr>
      <p:grpSpPr>
        <a:xfrm>
          <a:off x="0" y="0"/>
          <a:ext cx="0" cy="0"/>
          <a:chOff x="0" y="0"/>
          <a:chExt cx="0" cy="0"/>
        </a:xfrm>
      </p:grpSpPr>
      <p:sp>
        <p:nvSpPr>
          <p:cNvPr id="133" name="Google Shape;133;p2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D</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4" name="Google Shape;134;p28"/>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135" name="Google Shape;135;p28"/>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Howard J. Sherman, </a:t>
            </a:r>
            <a:r>
              <a:rPr i="1" lang="en" sz="1200">
                <a:solidFill>
                  <a:schemeClr val="dk1"/>
                </a:solidFill>
                <a:latin typeface="Halant"/>
                <a:ea typeface="Halant"/>
                <a:cs typeface="Halant"/>
                <a:sym typeface="Halant"/>
              </a:rPr>
              <a:t>How Society Makes Itself: The Evolution of Political and Economic Institutions</a:t>
            </a:r>
            <a:r>
              <a:rPr lang="en" sz="1200">
                <a:solidFill>
                  <a:schemeClr val="dk1"/>
                </a:solidFill>
                <a:latin typeface="Halant"/>
                <a:ea typeface="Halant"/>
                <a:cs typeface="Halant"/>
                <a:sym typeface="Halant"/>
              </a:rPr>
              <a:t>, 2006.</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Howard J. Sherman is a professor of Economics Emeritus at University of California, Riverside.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36" name="Google Shape;136;p28"/>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When farming and herding became the dominant way of life for society, productivity increased dramatically. So it is reasonable to describe this process as the first agricultural revolution. As we shall see, this revolution had several effects, helping to change the productivity of labor, division of labor, the size of the population, and the economic institutions.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In the early communal period, everyone worked together. The women collectively did most of the plant gathering, while men collectively did most of the hunting. Except between men and women and a whole, there was no division of labor and no specialists doing separate tasks. This resulted in very low productivity. Productivity is defined here simply as the product per worker. Productivity thus means the amount that each person is able to make and bring to the table.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agricultural revolution in farming and herding changed all of this and greatly increased productivity. When herding and farming increased productivity, people could produce a surplus over immediate food needs. So it became possible to have some people specialize in certain tasks. The specialization could be fed with the surplus food in exchange for their talents. Those people who specialized in tool making further improved the efficiency of tools and weapons. As tools improved, the productivity of farming and herding improved. So this was a cumulative process, with the surplus from agriculture allowing specialization in tool making, while better tools in turn helped agriculture.</a:t>
            </a:r>
            <a:endParaRPr sz="1200">
              <a:solidFill>
                <a:schemeClr val="dk1"/>
              </a:solidFill>
              <a:latin typeface="Inter"/>
              <a:ea typeface="Inter"/>
              <a:cs typeface="Inter"/>
              <a:sym typeface="Inter"/>
            </a:endParaRPr>
          </a:p>
        </p:txBody>
      </p:sp>
      <p:sp>
        <p:nvSpPr>
          <p:cNvPr id="137" name="Google Shape;137;p28"/>
          <p:cNvSpPr txBox="1"/>
          <p:nvPr/>
        </p:nvSpPr>
        <p:spPr>
          <a:xfrm>
            <a:off x="434400" y="58648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Agricultural Revolution change the way people worked and organized labor?</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latin typeface="Inter"/>
                <a:ea typeface="Inter"/>
                <a:cs typeface="Inter"/>
                <a:sym typeface="Inter"/>
              </a:rPr>
              <a:t>How might the rise of specialization have changed life in early farming communities over time?</a:t>
            </a:r>
            <a:endParaRPr sz="1200">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p:txBody>
      </p:sp>
      <p:pic>
        <p:nvPicPr>
          <p:cNvPr id="138" name="Google Shape;138;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9" name="Google Shape;139;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0" name="Google Shape;140;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9"/>
          <p:cNvSpPr/>
          <p:nvPr/>
        </p:nvSpPr>
        <p:spPr>
          <a:xfrm>
            <a:off x="4223225" y="4503700"/>
            <a:ext cx="3002100" cy="438000"/>
          </a:xfrm>
          <a:prstGeom prst="rect">
            <a:avLst/>
          </a:prstGeom>
          <a:solidFill>
            <a:srgbClr val="6484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6" name="Google Shape;146;p29"/>
          <p:cNvSpPr/>
          <p:nvPr/>
        </p:nvSpPr>
        <p:spPr>
          <a:xfrm>
            <a:off x="4226600" y="1559088"/>
            <a:ext cx="3002100" cy="438000"/>
          </a:xfrm>
          <a:prstGeom prst="rect">
            <a:avLst/>
          </a:prstGeom>
          <a:solidFill>
            <a:srgbClr val="F1AF4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7" name="Google Shape;147;p29"/>
          <p:cNvSpPr/>
          <p:nvPr/>
        </p:nvSpPr>
        <p:spPr>
          <a:xfrm>
            <a:off x="540425" y="4503700"/>
            <a:ext cx="3002100" cy="438000"/>
          </a:xfrm>
          <a:prstGeom prst="rect">
            <a:avLst/>
          </a:prstGeom>
          <a:solidFill>
            <a:srgbClr val="E95C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8" name="Google Shape;148;p29"/>
          <p:cNvSpPr/>
          <p:nvPr/>
        </p:nvSpPr>
        <p:spPr>
          <a:xfrm>
            <a:off x="543800" y="1559088"/>
            <a:ext cx="3002100" cy="438000"/>
          </a:xfrm>
          <a:prstGeom prst="rect">
            <a:avLst/>
          </a:prstGeom>
          <a:solidFill>
            <a:srgbClr val="38E0A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9" name="Google Shape;149;p29"/>
          <p:cNvSpPr txBox="1"/>
          <p:nvPr/>
        </p:nvSpPr>
        <p:spPr>
          <a:xfrm>
            <a:off x="0" y="0"/>
            <a:ext cx="7772400" cy="74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Student Note-Taking Worksheet</a:t>
            </a:r>
            <a:endParaRPr sz="2800">
              <a:solidFill>
                <a:schemeClr val="dk1"/>
              </a:solidFill>
              <a:latin typeface="Plus Jakarta Sans"/>
              <a:ea typeface="Plus Jakarta Sans"/>
              <a:cs typeface="Plus Jakarta Sans"/>
              <a:sym typeface="Plus Jakarta Sans"/>
            </a:endParaRPr>
          </a:p>
        </p:txBody>
      </p:sp>
      <p:pic>
        <p:nvPicPr>
          <p:cNvPr id="150" name="Google Shape;150;p2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51" name="Google Shape;151;p29"/>
          <p:cNvSpPr txBox="1"/>
          <p:nvPr/>
        </p:nvSpPr>
        <p:spPr>
          <a:xfrm>
            <a:off x="731225" y="1489413"/>
            <a:ext cx="2528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A</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 Permanent Settlements</a:t>
            </a:r>
            <a:endParaRPr b="1">
              <a:solidFill>
                <a:srgbClr val="FCFCFC"/>
              </a:solidFill>
              <a:latin typeface="Inter"/>
              <a:ea typeface="Inter"/>
              <a:cs typeface="Inter"/>
              <a:sym typeface="Inter"/>
            </a:endParaRPr>
          </a:p>
        </p:txBody>
      </p:sp>
      <p:sp>
        <p:nvSpPr>
          <p:cNvPr id="152" name="Google Shape;152;p29"/>
          <p:cNvSpPr txBox="1"/>
          <p:nvPr/>
        </p:nvSpPr>
        <p:spPr>
          <a:xfrm>
            <a:off x="593600" y="4430700"/>
            <a:ext cx="2876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C </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Population Growth</a:t>
            </a:r>
            <a:endParaRPr b="1">
              <a:solidFill>
                <a:srgbClr val="FCFCFC"/>
              </a:solidFill>
              <a:latin typeface="Inter"/>
              <a:ea typeface="Inter"/>
              <a:cs typeface="Inter"/>
              <a:sym typeface="Inter"/>
            </a:endParaRPr>
          </a:p>
        </p:txBody>
      </p:sp>
      <p:sp>
        <p:nvSpPr>
          <p:cNvPr id="153" name="Google Shape;153;p29"/>
          <p:cNvSpPr txBox="1"/>
          <p:nvPr/>
        </p:nvSpPr>
        <p:spPr>
          <a:xfrm>
            <a:off x="4413500" y="1479928"/>
            <a:ext cx="26283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B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Neolithic Tools</a:t>
            </a:r>
            <a:endParaRPr b="1">
              <a:solidFill>
                <a:schemeClr val="dk1"/>
              </a:solidFill>
              <a:latin typeface="Inter"/>
              <a:ea typeface="Inter"/>
              <a:cs typeface="Inter"/>
              <a:sym typeface="Inter"/>
            </a:endParaRPr>
          </a:p>
        </p:txBody>
      </p:sp>
      <p:sp>
        <p:nvSpPr>
          <p:cNvPr id="154" name="Google Shape;154;p29"/>
          <p:cNvSpPr txBox="1"/>
          <p:nvPr/>
        </p:nvSpPr>
        <p:spPr>
          <a:xfrm>
            <a:off x="4229975" y="4430700"/>
            <a:ext cx="30021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D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Labor Division</a:t>
            </a:r>
            <a:endParaRPr b="1">
              <a:solidFill>
                <a:schemeClr val="dk1"/>
              </a:solidFill>
              <a:latin typeface="Inter"/>
              <a:ea typeface="Inter"/>
              <a:cs typeface="Inter"/>
              <a:sym typeface="Inter"/>
            </a:endParaRPr>
          </a:p>
        </p:txBody>
      </p:sp>
      <p:sp>
        <p:nvSpPr>
          <p:cNvPr id="155" name="Google Shape;155;p29"/>
          <p:cNvSpPr txBox="1"/>
          <p:nvPr/>
        </p:nvSpPr>
        <p:spPr>
          <a:xfrm>
            <a:off x="543700" y="2085400"/>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6" name="Google Shape;156;p29"/>
          <p:cNvSpPr txBox="1"/>
          <p:nvPr/>
        </p:nvSpPr>
        <p:spPr>
          <a:xfrm>
            <a:off x="4226600" y="2085325"/>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7" name="Google Shape;157;p29"/>
          <p:cNvSpPr txBox="1"/>
          <p:nvPr/>
        </p:nvSpPr>
        <p:spPr>
          <a:xfrm>
            <a:off x="349650" y="928050"/>
            <a:ext cx="6953700" cy="50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With your group, take turns sharing new learned information and jot down notes in the boxes below. Then, list any additional transformations mentioned in the excerpts.</a:t>
            </a:r>
            <a:endParaRPr sz="1200">
              <a:solidFill>
                <a:schemeClr val="dk1"/>
              </a:solidFill>
              <a:latin typeface="Inter"/>
              <a:ea typeface="Inter"/>
              <a:cs typeface="Inter"/>
              <a:sym typeface="Inter"/>
            </a:endParaRPr>
          </a:p>
        </p:txBody>
      </p:sp>
      <p:sp>
        <p:nvSpPr>
          <p:cNvPr id="158" name="Google Shape;158;p29"/>
          <p:cNvSpPr txBox="1"/>
          <p:nvPr/>
        </p:nvSpPr>
        <p:spPr>
          <a:xfrm>
            <a:off x="543750" y="5026600"/>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9" name="Google Shape;159;p29"/>
          <p:cNvSpPr txBox="1"/>
          <p:nvPr/>
        </p:nvSpPr>
        <p:spPr>
          <a:xfrm>
            <a:off x="4223225" y="5026675"/>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60" name="Google Shape;160;p29"/>
          <p:cNvSpPr txBox="1"/>
          <p:nvPr/>
        </p:nvSpPr>
        <p:spPr>
          <a:xfrm>
            <a:off x="409350" y="7295700"/>
            <a:ext cx="6953700" cy="199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Additional Transformations Mentioned:</a:t>
            </a:r>
            <a:endParaRPr sz="1200">
              <a:solidFill>
                <a:schemeClr val="dk1"/>
              </a:solidFill>
              <a:latin typeface="Inter"/>
              <a:ea typeface="Inter"/>
              <a:cs typeface="Inter"/>
              <a:sym typeface="Inter"/>
            </a:endParaRPr>
          </a:p>
        </p:txBody>
      </p:sp>
      <p:pic>
        <p:nvPicPr>
          <p:cNvPr id="161" name="Google Shape;161;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62" name="Google Shape;162;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3" name="Google Shape;163;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graphicFrame>
        <p:nvGraphicFramePr>
          <p:cNvPr id="168" name="Google Shape;168;p30"/>
          <p:cNvGraphicFramePr/>
          <p:nvPr/>
        </p:nvGraphicFramePr>
        <p:xfrm>
          <a:off x="692703" y="3076337"/>
          <a:ext cx="3000000" cy="3000000"/>
        </p:xfrm>
        <a:graphic>
          <a:graphicData uri="http://schemas.openxmlformats.org/drawingml/2006/table">
            <a:tbl>
              <a:tblPr>
                <a:noFill/>
                <a:tableStyleId>{60346424-EFC4-454B-8170-376D99707F68}</a:tableStyleId>
              </a:tblPr>
              <a:tblGrid>
                <a:gridCol w="2374650"/>
                <a:gridCol w="4013475"/>
              </a:tblGrid>
              <a:tr h="702400">
                <a:tc>
                  <a:txBody>
                    <a:bodyPr/>
                    <a:lstStyle/>
                    <a:p>
                      <a:pPr indent="0" lvl="0" marL="0" rtl="0" algn="ctr">
                        <a:spcBef>
                          <a:spcPts val="0"/>
                        </a:spcBef>
                        <a:spcAft>
                          <a:spcPts val="0"/>
                        </a:spcAft>
                        <a:buNone/>
                      </a:pPr>
                      <a:r>
                        <a:rPr lang="en" sz="1200">
                          <a:latin typeface="Inter"/>
                          <a:ea typeface="Inter"/>
                          <a:cs typeface="Inter"/>
                          <a:sym typeface="Inter"/>
                        </a:rPr>
                        <a:t>What was happening during this time period?</a:t>
                      </a:r>
                      <a:endParaRPr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rowSpan="2">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Continuity</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stayed the same from earlier periods?</a:t>
                      </a:r>
                      <a:endParaRPr b="1"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1720925">
                <a:tc rowSpan="2">
                  <a:txBody>
                    <a:bodyPr/>
                    <a:lstStyle/>
                    <a:p>
                      <a:pPr indent="0" lvl="0" marL="0" rtl="0" algn="ctr">
                        <a:spcBef>
                          <a:spcPts val="0"/>
                        </a:spcBef>
                        <a:spcAft>
                          <a:spcPts val="0"/>
                        </a:spcAft>
                        <a:buNone/>
                      </a:pPr>
                      <a:r>
                        <a:t/>
                      </a:r>
                      <a:endParaRPr sz="13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vMerge="1"/>
              </a:tr>
              <a:tr h="2454675">
                <a:tc vMerge="1"/>
                <a:tc>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Change</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changed (significant events, major turning points, developments)?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bl>
          </a:graphicData>
        </a:graphic>
      </p:graphicFrame>
      <p:sp>
        <p:nvSpPr>
          <p:cNvPr id="169" name="Google Shape;169;p30"/>
          <p:cNvSpPr/>
          <p:nvPr/>
        </p:nvSpPr>
        <p:spPr>
          <a:xfrm>
            <a:off x="469616" y="2525962"/>
            <a:ext cx="6834300" cy="383700"/>
          </a:xfrm>
          <a:prstGeom prst="leftRightArrow">
            <a:avLst>
              <a:gd fmla="val 50000" name="adj1"/>
              <a:gd fmla="val 50000" name="adj2"/>
            </a:avLst>
          </a:prstGeom>
          <a:solidFill>
            <a:srgbClr val="6484F3"/>
          </a:solidFill>
          <a:ln cap="flat" cmpd="sng" w="9525">
            <a:solidFill>
              <a:srgbClr val="B7B7B7"/>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sp>
        <p:nvSpPr>
          <p:cNvPr id="170" name="Google Shape;170;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171" name="Google Shape;171;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2" name="Google Shape;172;p3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3" name="Google Shape;173;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4" name="Google Shape;174;p3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75" name="Google Shape;175;p30"/>
          <p:cNvSpPr txBox="1"/>
          <p:nvPr/>
        </p:nvSpPr>
        <p:spPr>
          <a:xfrm>
            <a:off x="1204425" y="1017650"/>
            <a:ext cx="2858100" cy="1462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100">
                <a:latin typeface="Plus Jakarta Sans"/>
                <a:ea typeface="Plus Jakarta Sans"/>
                <a:cs typeface="Plus Jakarta Sans"/>
                <a:sym typeface="Plus Jakarta Sans"/>
              </a:rPr>
              <a:t>Directions</a:t>
            </a:r>
            <a:r>
              <a:rPr b="1" lang="en" sz="1100">
                <a:latin typeface="Plus Jakarta Sans"/>
                <a:ea typeface="Plus Jakarta Sans"/>
                <a:cs typeface="Plus Jakarta Sans"/>
                <a:sym typeface="Plus Jakarta Sans"/>
              </a:rPr>
              <a:t>:</a:t>
            </a:r>
            <a:r>
              <a:rPr i="1" lang="en" sz="1100">
                <a:latin typeface="Plus Jakarta Sans"/>
                <a:ea typeface="Plus Jakarta Sans"/>
                <a:cs typeface="Plus Jakarta Sans"/>
                <a:sym typeface="Plus Jakarta Sans"/>
              </a:rPr>
              <a:t> List historical events and ideas from this period in the first column. Then, in the boxes, write which ones demonstrate a change or continuity from the earlier period. At the bottom, describe whether the events in this period demonstrate a major change or continuity in history.</a:t>
            </a:r>
            <a:endParaRPr i="1" sz="1100">
              <a:latin typeface="Plus Jakarta Sans"/>
              <a:ea typeface="Plus Jakarta Sans"/>
              <a:cs typeface="Plus Jakarta Sans"/>
              <a:sym typeface="Plus Jakarta Sans"/>
            </a:endParaRPr>
          </a:p>
        </p:txBody>
      </p:sp>
      <p:pic>
        <p:nvPicPr>
          <p:cNvPr id="176" name="Google Shape;176;p30"/>
          <p:cNvPicPr preferRelativeResize="0"/>
          <p:nvPr/>
        </p:nvPicPr>
        <p:blipFill>
          <a:blip r:embed="rId5">
            <a:alphaModFix/>
          </a:blip>
          <a:stretch>
            <a:fillRect/>
          </a:stretch>
        </p:blipFill>
        <p:spPr>
          <a:xfrm>
            <a:off x="381550" y="1141550"/>
            <a:ext cx="822875" cy="822875"/>
          </a:xfrm>
          <a:prstGeom prst="rect">
            <a:avLst/>
          </a:prstGeom>
          <a:noFill/>
          <a:ln>
            <a:noFill/>
          </a:ln>
        </p:spPr>
      </p:pic>
      <p:sp>
        <p:nvSpPr>
          <p:cNvPr id="177" name="Google Shape;177;p30"/>
          <p:cNvSpPr txBox="1"/>
          <p:nvPr/>
        </p:nvSpPr>
        <p:spPr>
          <a:xfrm>
            <a:off x="4183228" y="1057552"/>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Development of Agriculture</a:t>
            </a:r>
            <a:endParaRPr b="1" sz="1300">
              <a:latin typeface="Inter"/>
              <a:ea typeface="Inter"/>
              <a:cs typeface="Inter"/>
              <a:sym typeface="Inter"/>
            </a:endParaRPr>
          </a:p>
        </p:txBody>
      </p:sp>
      <p:sp>
        <p:nvSpPr>
          <p:cNvPr id="178" name="Google Shape;178;p30"/>
          <p:cNvSpPr txBox="1"/>
          <p:nvPr/>
        </p:nvSpPr>
        <p:spPr>
          <a:xfrm>
            <a:off x="469050" y="8196650"/>
            <a:ext cx="6834300" cy="10782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Justify why the event above represents a major continuity or change in history.</a:t>
            </a:r>
            <a:endParaRPr sz="11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2" name="Shape 182"/>
        <p:cNvGrpSpPr/>
        <p:nvPr/>
      </p:nvGrpSpPr>
      <p:grpSpPr>
        <a:xfrm>
          <a:off x="0" y="0"/>
          <a:ext cx="0" cy="0"/>
          <a:chOff x="0" y="0"/>
          <a:chExt cx="0" cy="0"/>
        </a:xfrm>
      </p:grpSpPr>
      <p:pic>
        <p:nvPicPr>
          <p:cNvPr id="183" name="Google Shape;183;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4" name="Google Shape;184;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5" name="Google Shape;185;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6" name="Google Shape;186;p31"/>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2: Origins of Humanity</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Exit Ticket - Lesson 6</a:t>
            </a:r>
            <a:endParaRPr sz="1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187" name="Google Shape;187;p31"/>
          <p:cNvPicPr preferRelativeResize="0"/>
          <p:nvPr/>
        </p:nvPicPr>
        <p:blipFill>
          <a:blip r:embed="rId4">
            <a:alphaModFix/>
          </a:blip>
          <a:stretch>
            <a:fillRect/>
          </a:stretch>
        </p:blipFill>
        <p:spPr>
          <a:xfrm>
            <a:off x="216272" y="230997"/>
            <a:ext cx="630865" cy="261602"/>
          </a:xfrm>
          <a:prstGeom prst="rect">
            <a:avLst/>
          </a:prstGeom>
          <a:noFill/>
          <a:ln>
            <a:noFill/>
          </a:ln>
        </p:spPr>
      </p:pic>
      <p:sp>
        <p:nvSpPr>
          <p:cNvPr id="188" name="Google Shape;188;p31"/>
          <p:cNvSpPr txBox="1"/>
          <p:nvPr/>
        </p:nvSpPr>
        <p:spPr>
          <a:xfrm>
            <a:off x="730950" y="1419313"/>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latin typeface="Inter"/>
                <a:ea typeface="Inter"/>
                <a:cs typeface="Inter"/>
                <a:sym typeface="Inter"/>
              </a:rPr>
              <a:t>How did the development of agriculture transform early human communities?</a:t>
            </a:r>
            <a:endParaRPr i="1" sz="1700">
              <a:latin typeface="Inter"/>
              <a:ea typeface="Inter"/>
              <a:cs typeface="Inter"/>
              <a:sym typeface="Inter"/>
            </a:endParaRPr>
          </a:p>
        </p:txBody>
      </p:sp>
      <p:sp>
        <p:nvSpPr>
          <p:cNvPr id="189" name="Google Shape;189;p31"/>
          <p:cNvSpPr txBox="1"/>
          <p:nvPr/>
        </p:nvSpPr>
        <p:spPr>
          <a:xfrm>
            <a:off x="349644" y="922801"/>
            <a:ext cx="7073100" cy="378300"/>
          </a:xfrm>
          <a:prstGeom prst="rect">
            <a:avLst/>
          </a:prstGeom>
          <a:noFill/>
          <a:ln>
            <a:noFill/>
          </a:ln>
        </p:spPr>
        <p:txBody>
          <a:bodyPr anchorCtr="0" anchor="t" bIns="96675" lIns="96675" spcFirstLastPara="1" rIns="96675" wrap="square" tIns="96675">
            <a:noAutofit/>
          </a:bodyPr>
          <a:lstStyle/>
          <a:p>
            <a:pPr indent="0" lvl="0" marL="0" rtl="0" algn="l">
              <a:spcBef>
                <a:spcPts val="0"/>
              </a:spcBef>
              <a:spcAft>
                <a:spcPts val="0"/>
              </a:spcAft>
              <a:buClr>
                <a:srgbClr val="000000"/>
              </a:buClr>
              <a:buSzPts val="1200"/>
              <a:buFont typeface="Arial"/>
              <a:buNone/>
            </a:pPr>
            <a:r>
              <a:rPr b="1" lang="en" sz="1300">
                <a:solidFill>
                  <a:srgbClr val="000000"/>
                </a:solidFill>
                <a:latin typeface="Inter"/>
                <a:ea typeface="Inter"/>
                <a:cs typeface="Inter"/>
                <a:sym typeface="Inter"/>
              </a:rPr>
              <a:t>Name: ______________________________________  Date: ________ Class: ____________________</a:t>
            </a:r>
            <a:endParaRPr b="1" sz="1300">
              <a:solidFill>
                <a:srgbClr val="000000"/>
              </a:solidFill>
              <a:latin typeface="Inter"/>
              <a:ea typeface="Inter"/>
              <a:cs typeface="Inter"/>
              <a:sym typeface="Inter"/>
            </a:endParaRPr>
          </a:p>
        </p:txBody>
      </p:sp>
      <p:sp>
        <p:nvSpPr>
          <p:cNvPr id="190" name="Google Shape;190;p31"/>
          <p:cNvSpPr txBox="1"/>
          <p:nvPr/>
        </p:nvSpPr>
        <p:spPr>
          <a:xfrm>
            <a:off x="551450" y="2764077"/>
            <a:ext cx="6853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000000"/>
                </a:solidFill>
                <a:latin typeface="Halant"/>
                <a:ea typeface="Halant"/>
                <a:cs typeface="Halant"/>
                <a:sym typeface="Halant"/>
              </a:rPr>
              <a:t>Directions: </a:t>
            </a:r>
            <a:r>
              <a:rPr lang="en">
                <a:latin typeface="Halant"/>
                <a:ea typeface="Halant"/>
                <a:cs typeface="Halant"/>
                <a:sym typeface="Halant"/>
              </a:rPr>
              <a:t>Answer the prompt below in 3-5 sentences.</a:t>
            </a:r>
            <a:endParaRPr u="sng">
              <a:solidFill>
                <a:srgbClr val="000000"/>
              </a:solidFill>
              <a:latin typeface="Halant"/>
              <a:ea typeface="Halant"/>
              <a:cs typeface="Halant"/>
              <a:sym typeface="Halant"/>
            </a:endParaRPr>
          </a:p>
        </p:txBody>
      </p:sp>
      <p:sp>
        <p:nvSpPr>
          <p:cNvPr id="191" name="Google Shape;191;p31"/>
          <p:cNvSpPr txBox="1"/>
          <p:nvPr/>
        </p:nvSpPr>
        <p:spPr>
          <a:xfrm>
            <a:off x="557000" y="3158825"/>
            <a:ext cx="6593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latin typeface="Inter"/>
                <a:ea typeface="Inter"/>
                <a:cs typeface="Inter"/>
                <a:sym typeface="Inter"/>
              </a:rPr>
              <a:t>Prompt: </a:t>
            </a:r>
            <a:r>
              <a:rPr lang="en" sz="1200">
                <a:latin typeface="Inter"/>
                <a:ea typeface="Inter"/>
                <a:cs typeface="Inter"/>
                <a:sym typeface="Inter"/>
              </a:rPr>
              <a:t>How did the development of agriculture transform early human communities?</a:t>
            </a:r>
            <a:endParaRPr sz="1200">
              <a:latin typeface="Inter"/>
              <a:ea typeface="Inter"/>
              <a:cs typeface="Inter"/>
              <a:sym typeface="Inter"/>
            </a:endParaRPr>
          </a:p>
        </p:txBody>
      </p:sp>
      <p:graphicFrame>
        <p:nvGraphicFramePr>
          <p:cNvPr id="192" name="Google Shape;192;p31"/>
          <p:cNvGraphicFramePr/>
          <p:nvPr/>
        </p:nvGraphicFramePr>
        <p:xfrm>
          <a:off x="589500" y="3566488"/>
          <a:ext cx="3000000" cy="3000000"/>
        </p:xfrm>
        <a:graphic>
          <a:graphicData uri="http://schemas.openxmlformats.org/drawingml/2006/table">
            <a:tbl>
              <a:tblPr>
                <a:noFill/>
                <a:tableStyleId>{60346424-EFC4-454B-8170-376D99707F68}</a:tableStyleId>
              </a:tblPr>
              <a:tblGrid>
                <a:gridCol w="1479600"/>
                <a:gridCol w="2665400"/>
                <a:gridCol w="2448400"/>
              </a:tblGrid>
              <a:tr h="1046700">
                <a:tc gridSpan="3">
                  <a:txBody>
                    <a:bodyPr/>
                    <a:lstStyle/>
                    <a:p>
                      <a:pPr indent="0" lvl="0" marL="0" rtl="0" algn="ctr">
                        <a:spcBef>
                          <a:spcPts val="0"/>
                        </a:spcBef>
                        <a:spcAft>
                          <a:spcPts val="0"/>
                        </a:spcAft>
                        <a:buNone/>
                      </a:pPr>
                      <a:r>
                        <a:rPr b="1" i="1" lang="en" sz="1200">
                          <a:solidFill>
                            <a:schemeClr val="dk1"/>
                          </a:solidFill>
                          <a:latin typeface="Inter"/>
                          <a:ea typeface="Inter"/>
                          <a:cs typeface="Inter"/>
                          <a:sym typeface="Inter"/>
                        </a:rPr>
                        <a:t>In your response, use the following vocabulary words:</a:t>
                      </a:r>
                      <a:endParaRPr b="1" i="1"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Permanent settlements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Job specialization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Surplus</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Population</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Tools</a:t>
                      </a:r>
                      <a:endParaRPr sz="1200">
                        <a:latin typeface="Inter"/>
                        <a:ea typeface="Inter"/>
                        <a:cs typeface="Inter"/>
                        <a:sym typeface="Inter"/>
                      </a:endParaRPr>
                    </a:p>
                  </a:txBody>
                  <a:tcPr marT="91425" marB="91425" marR="91425" marL="91425">
                    <a:lnL cap="flat" cmpd="sng" w="9525">
                      <a:solidFill>
                        <a:schemeClr val="accent1"/>
                      </a:solidFill>
                      <a:prstDash val="solid"/>
                      <a:round/>
                      <a:headEnd len="sm" w="sm" type="none"/>
                      <a:tailEnd len="sm" w="sm" type="none"/>
                    </a:lnL>
                    <a:lnR cap="flat" cmpd="sng" w="9525">
                      <a:solidFill>
                        <a:schemeClr val="accent1"/>
                      </a:solidFill>
                      <a:prstDash val="solid"/>
                      <a:round/>
                      <a:headEnd len="sm" w="sm" type="none"/>
                      <a:tailEnd len="sm" w="sm" type="none"/>
                    </a:lnR>
                    <a:lnT cap="flat" cmpd="sng" w="9525">
                      <a:solidFill>
                        <a:schemeClr val="accent1"/>
                      </a:solidFill>
                      <a:prstDash val="solid"/>
                      <a:round/>
                      <a:headEnd len="sm" w="sm" type="none"/>
                      <a:tailEnd len="sm" w="sm" type="none"/>
                    </a:lnT>
                    <a:lnB cap="flat" cmpd="sng" w="9525">
                      <a:solidFill>
                        <a:schemeClr val="accent1"/>
                      </a:solidFill>
                      <a:prstDash val="solid"/>
                      <a:round/>
                      <a:headEnd len="sm" w="sm" type="none"/>
                      <a:tailEnd len="sm" w="sm" type="none"/>
                    </a:lnB>
                  </a:tcPr>
                </a:tc>
                <a:tc hMerge="1"/>
                <a:tc hMerge="1"/>
              </a:tr>
            </a:tbl>
          </a:graphicData>
        </a:graphic>
      </p:graphicFrame>
      <p:sp>
        <p:nvSpPr>
          <p:cNvPr id="193" name="Google Shape;193;p31"/>
          <p:cNvSpPr txBox="1"/>
          <p:nvPr/>
        </p:nvSpPr>
        <p:spPr>
          <a:xfrm>
            <a:off x="584075" y="4955875"/>
            <a:ext cx="6593400" cy="4370400"/>
          </a:xfrm>
          <a:prstGeom prst="rect">
            <a:avLst/>
          </a:prstGeom>
          <a:noFill/>
          <a:ln cap="flat" cmpd="sng" w="9525">
            <a:solidFill>
              <a:srgbClr val="9E9E9E"/>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900">
              <a:solidFill>
                <a:schemeClr val="dk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