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SemiBold"/>
      <p:regular r:id="rId12"/>
      <p:bold r:id="rId13"/>
      <p:italic r:id="rId14"/>
      <p:boldItalic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9637EA6-B2A7-4442-B18A-0FBD0CBC9CBF}">
  <a:tblStyle styleId="{99637EA6-B2A7-4442-B18A-0FBD0CBC9CB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C662FA2-0094-4309-B496-CBB2AE6BA80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font" Target="fonts/Halant-bold.fntdata"/><Relationship Id="rId22" Type="http://schemas.openxmlformats.org/officeDocument/2006/relationships/font" Target="fonts/PlusJakartaSans-italic.fntdata"/><Relationship Id="rId10" Type="http://schemas.openxmlformats.org/officeDocument/2006/relationships/font" Target="fonts/Halant-regular.fntdata"/><Relationship Id="rId21" Type="http://schemas.openxmlformats.org/officeDocument/2006/relationships/font" Target="fonts/PlusJakartaSans-bold.fntdata"/><Relationship Id="rId13" Type="http://schemas.openxmlformats.org/officeDocument/2006/relationships/font" Target="fonts/InterSemiBold-bold.fntdata"/><Relationship Id="rId12" Type="http://schemas.openxmlformats.org/officeDocument/2006/relationships/font" Target="fonts/InterSemiBold-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bd01edd6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bd01edd6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5b32e24fae_0_6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5b32e24fa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b32e24fae_0_1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b32e24fae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Neolithic Revolution</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53788" y="984950"/>
          <a:ext cx="3000000" cy="3000000"/>
        </p:xfrm>
        <a:graphic>
          <a:graphicData uri="http://schemas.openxmlformats.org/drawingml/2006/table">
            <a:tbl>
              <a:tblPr>
                <a:noFill/>
                <a:tableStyleId>{99637EA6-B2A7-4442-B18A-0FBD0CBC9CBF}</a:tableStyleId>
              </a:tblPr>
              <a:tblGrid>
                <a:gridCol w="4436425"/>
                <a:gridCol w="2428475"/>
              </a:tblGrid>
              <a:tr h="7578825">
                <a:tc>
                  <a:txBody>
                    <a:bodyPr/>
                    <a:lstStyle/>
                    <a:p>
                      <a:pPr indent="0" lvl="0" marL="0" rtl="0" algn="l">
                        <a:spcBef>
                          <a:spcPts val="0"/>
                        </a:spcBef>
                        <a:spcAft>
                          <a:spcPts val="0"/>
                        </a:spcAft>
                        <a:buNone/>
                      </a:pPr>
                      <a:r>
                        <a:rPr lang="en" sz="1200">
                          <a:latin typeface="Inter"/>
                          <a:ea typeface="Inter"/>
                          <a:cs typeface="Inter"/>
                          <a:sym typeface="Inter"/>
                        </a:rPr>
                        <a:t>Over 12,000 years ago, some groups of people to the east of the Mediterranean Sea changed the way they obtained food. For hundreds of thousands of years, people lived as hunter-gatherers. During this Paleolithic Era, people did not settle in any one place for too long, but followed their food, hunting animals and foraging wild plants </a:t>
                      </a:r>
                      <a:r>
                        <a:rPr b="1" lang="en" sz="1200">
                          <a:latin typeface="Inter"/>
                          <a:ea typeface="Inter"/>
                          <a:cs typeface="Inter"/>
                          <a:sym typeface="Inter"/>
                        </a:rPr>
                        <a:t>(A)</a:t>
                      </a:r>
                      <a:r>
                        <a:rPr lang="en" sz="1200">
                          <a:latin typeface="Inter"/>
                          <a:ea typeface="Inter"/>
                          <a:cs typeface="Inter"/>
                          <a:sym typeface="Inter"/>
                        </a:rPr>
                        <a:t>. However, around 10,000 B.C.E., some people began to save seeds to plant crops themselves as well as domesticate animals for food. This development literally changed the course of history.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first people to domesticate plants and animals lived in the Levant, a region just east of the Mediterranean Sea </a:t>
                      </a:r>
                      <a:r>
                        <a:rPr b="1" lang="en" sz="1200">
                          <a:latin typeface="Inter"/>
                          <a:ea typeface="Inter"/>
                          <a:cs typeface="Inter"/>
                          <a:sym typeface="Inter"/>
                        </a:rPr>
                        <a:t>(B)</a:t>
                      </a:r>
                      <a:r>
                        <a:rPr lang="en" sz="1200">
                          <a:latin typeface="Inter"/>
                          <a:ea typeface="Inter"/>
                          <a:cs typeface="Inter"/>
                          <a:sym typeface="Inter"/>
                        </a:rPr>
                        <a:t>. There, </a:t>
                      </a:r>
                      <a:r>
                        <a:rPr lang="en" sz="1200">
                          <a:solidFill>
                            <a:srgbClr val="000000"/>
                          </a:solidFill>
                          <a:latin typeface="Inter"/>
                          <a:ea typeface="Inter"/>
                          <a:cs typeface="Inter"/>
                          <a:sym typeface="Inter"/>
                        </a:rPr>
                        <a:t>groups farmed crops like wheat, rye, and barley, and raised sheep, goats, and pigs </a:t>
                      </a: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a:t>
                      </a:r>
                      <a:r>
                        <a:rPr lang="en" sz="1200">
                          <a:latin typeface="Inter"/>
                          <a:ea typeface="Inter"/>
                          <a:cs typeface="Inter"/>
                          <a:sym typeface="Inter"/>
                        </a:rPr>
                        <a:t> Despite this region being the most documented by archeologists, people throughout the globe began to farm between 10,000 B.C.E. and 3,000 B.C.E.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In European farming villages, r</a:t>
                      </a:r>
                      <a:r>
                        <a:rPr lang="en" sz="1200">
                          <a:latin typeface="Inter"/>
                          <a:ea typeface="Inter"/>
                          <a:cs typeface="Inter"/>
                          <a:sym typeface="Inter"/>
                        </a:rPr>
                        <a:t>emains of cattle and pigs can be traced back to 7000 B.C.E. Around the same time in China, farmers began harvesting rice and millet </a:t>
                      </a:r>
                      <a:r>
                        <a:rPr b="1" lang="en" sz="1200">
                          <a:latin typeface="Inter"/>
                          <a:ea typeface="Inter"/>
                          <a:cs typeface="Inter"/>
                          <a:sym typeface="Inter"/>
                        </a:rPr>
                        <a:t>(D)</a:t>
                      </a:r>
                      <a:r>
                        <a:rPr lang="en" sz="1200">
                          <a:latin typeface="Inter"/>
                          <a:ea typeface="Inter"/>
                          <a:cs typeface="Inter"/>
                          <a:sym typeface="Inter"/>
                        </a:rPr>
                        <a:t>. In Egypt, crops like wheat and barley began to be cultivated around 5500 B.C.E. Furthermore, people in the Americas began farming crops like squash, avocado, and corn around 3000 B.C.E. </a:t>
                      </a:r>
                      <a:r>
                        <a:rPr b="1" lang="en" sz="1200">
                          <a:latin typeface="Inter"/>
                          <a:ea typeface="Inter"/>
                          <a:cs typeface="Inter"/>
                          <a:sym typeface="Inter"/>
                        </a:rPr>
                        <a:t>(E).</a:t>
                      </a:r>
                      <a:r>
                        <a:rPr lang="en" sz="1200">
                          <a:latin typeface="Inter"/>
                          <a:ea typeface="Inter"/>
                          <a:cs typeface="Inter"/>
                          <a:sym typeface="Inter"/>
                        </a:rPr>
                        <a:t> Independent from one another, these once nomadic groups became civilizations as farming and the domestication of animals allowed them to build villages and grow their population.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Many scholars have different ideas as to why these groups began farming and raising animals instead of simply hunting and gathering their food. But it is clear that this transition completely transformed the way people lived. Without the need to follow their food, people remained sedentary and learned to do new things like make pottery, develop laws, and create written languages </a:t>
                      </a:r>
                      <a:r>
                        <a:rPr b="1" lang="en" sz="1200">
                          <a:latin typeface="Inter"/>
                          <a:ea typeface="Inter"/>
                          <a:cs typeface="Inter"/>
                          <a:sym typeface="Inter"/>
                        </a:rPr>
                        <a:t>(F)</a:t>
                      </a:r>
                      <a:r>
                        <a:rPr lang="en" sz="1200">
                          <a:latin typeface="Inter"/>
                          <a:ea typeface="Inter"/>
                          <a:cs typeface="Inter"/>
                          <a:sym typeface="Inter"/>
                        </a:rPr>
                        <a:t>. Over time, civilizations grew in both population size and complexity.</a:t>
                      </a:r>
                      <a:endParaRPr b="1"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A. </a:t>
                      </a:r>
                      <a:r>
                        <a:rPr lang="en" sz="1200">
                          <a:latin typeface="Inter"/>
                          <a:ea typeface="Inter"/>
                          <a:cs typeface="Inter"/>
                          <a:sym typeface="Inter"/>
                        </a:rPr>
                        <a:t>For most of human history, how did people live?</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B. </a:t>
                      </a:r>
                      <a:r>
                        <a:rPr lang="en" sz="1200">
                          <a:latin typeface="Inter"/>
                          <a:ea typeface="Inter"/>
                          <a:cs typeface="Inter"/>
                          <a:sym typeface="Inter"/>
                        </a:rPr>
                        <a:t>When and where did farming first begin?</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C. </a:t>
                      </a:r>
                      <a:r>
                        <a:rPr lang="en" sz="1200">
                          <a:latin typeface="Inter"/>
                          <a:ea typeface="Inter"/>
                          <a:cs typeface="Inter"/>
                          <a:sym typeface="Inter"/>
                        </a:rPr>
                        <a:t>What types of animals and crops were domesticated in the Levant?</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D. </a:t>
                      </a:r>
                      <a:r>
                        <a:rPr lang="en" sz="1200">
                          <a:latin typeface="Inter"/>
                          <a:ea typeface="Inter"/>
                          <a:cs typeface="Inter"/>
                          <a:sym typeface="Inter"/>
                        </a:rPr>
                        <a:t>When did farming take place in China? What crops were cultivated?</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 </a:t>
                      </a:r>
                      <a:r>
                        <a:rPr lang="en" sz="1200">
                          <a:solidFill>
                            <a:srgbClr val="000000"/>
                          </a:solidFill>
                          <a:latin typeface="Inter"/>
                          <a:ea typeface="Inter"/>
                          <a:cs typeface="Inter"/>
                          <a:sym typeface="Inter"/>
                        </a:rPr>
                        <a:t>When did farming take place in the Americas? What crops were cultivated?</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F.</a:t>
                      </a:r>
                      <a:r>
                        <a:rPr lang="en" sz="1200">
                          <a:latin typeface="Inter"/>
                          <a:ea typeface="Inter"/>
                          <a:cs typeface="Inter"/>
                          <a:sym typeface="Inter"/>
                        </a:rPr>
                        <a:t> What new things did people learn once they became sedentary?</a:t>
                      </a:r>
                      <a:endParaRPr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109725" marB="109725" marR="109725" marL="109725">
                    <a:lnL cap="flat" cmpd="sng" w="28575">
                      <a:solidFill>
                        <a:schemeClr val="accent1"/>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Pastoralists, Nomads, and Foragers</a:t>
            </a:r>
            <a:endParaRPr sz="2000">
              <a:solidFill>
                <a:schemeClr val="dk1"/>
              </a:solidFill>
              <a:latin typeface="Plus Jakarta Sans"/>
              <a:ea typeface="Plus Jakarta Sans"/>
              <a:cs typeface="Plus Jakarta Sans"/>
              <a:sym typeface="Plus Jakarta Sans"/>
            </a:endParaRPr>
          </a:p>
        </p:txBody>
      </p:sp>
      <p:pic>
        <p:nvPicPr>
          <p:cNvPr id="64" name="Google Shape;64;p14"/>
          <p:cNvPicPr preferRelativeResize="0"/>
          <p:nvPr/>
        </p:nvPicPr>
        <p:blipFill>
          <a:blip r:embed="rId3">
            <a:alphaModFix/>
          </a:blip>
          <a:stretch>
            <a:fillRect/>
          </a:stretch>
        </p:blipFill>
        <p:spPr>
          <a:xfrm>
            <a:off x="290897" y="163672"/>
            <a:ext cx="630865" cy="261602"/>
          </a:xfrm>
          <a:prstGeom prst="rect">
            <a:avLst/>
          </a:prstGeom>
          <a:noFill/>
          <a:ln>
            <a:noFill/>
          </a:ln>
        </p:spPr>
      </p:pic>
      <p:sp>
        <p:nvSpPr>
          <p:cNvPr id="65" name="Google Shape;65;p14"/>
          <p:cNvSpPr txBox="1"/>
          <p:nvPr/>
        </p:nvSpPr>
        <p:spPr>
          <a:xfrm>
            <a:off x="457200" y="1062538"/>
            <a:ext cx="6858000" cy="12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While reading the secondary source, use t</a:t>
            </a:r>
            <a:r>
              <a:rPr lang="en" sz="1200">
                <a:latin typeface="Inter"/>
                <a:ea typeface="Inter"/>
                <a:cs typeface="Inter"/>
                <a:sym typeface="Inter"/>
              </a:rPr>
              <a:t>wo </a:t>
            </a:r>
            <a:r>
              <a:rPr lang="en" sz="1200">
                <a:solidFill>
                  <a:srgbClr val="000000"/>
                </a:solidFill>
                <a:latin typeface="Inter"/>
                <a:ea typeface="Inter"/>
                <a:cs typeface="Inter"/>
                <a:sym typeface="Inter"/>
              </a:rPr>
              <a:t>highlighters to </a:t>
            </a:r>
            <a:r>
              <a:rPr lang="en" sz="1200">
                <a:latin typeface="Inter"/>
                <a:ea typeface="Inter"/>
                <a:cs typeface="Inter"/>
                <a:sym typeface="Inter"/>
              </a:rPr>
              <a:t>annotate for the following components: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latin typeface="Inter"/>
                <a:ea typeface="Inter"/>
                <a:cs typeface="Inter"/>
                <a:sym typeface="Inter"/>
              </a:rPr>
              <a:t>The author’s claim</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solidFill>
                  <a:schemeClr val="dk1"/>
                </a:solidFill>
                <a:latin typeface="Inter"/>
                <a:ea typeface="Inter"/>
                <a:cs typeface="Inter"/>
                <a:sym typeface="Inter"/>
              </a:rPr>
              <a:t>Evidence to support the author’s claim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66" name="Google Shape;66;p14"/>
          <p:cNvSpPr/>
          <p:nvPr/>
        </p:nvSpPr>
        <p:spPr>
          <a:xfrm>
            <a:off x="457200" y="16701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 name="Google Shape;67;p14"/>
          <p:cNvSpPr/>
          <p:nvPr/>
        </p:nvSpPr>
        <p:spPr>
          <a:xfrm>
            <a:off x="457200" y="1915413"/>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4"/>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69" name="Google Shape;69;p14"/>
          <p:cNvSpPr txBox="1"/>
          <p:nvPr/>
        </p:nvSpPr>
        <p:spPr>
          <a:xfrm>
            <a:off x="395250" y="2415313"/>
            <a:ext cx="6981900" cy="6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70" name="Google Shape;70;p14"/>
          <p:cNvSpPr txBox="1"/>
          <p:nvPr/>
        </p:nvSpPr>
        <p:spPr>
          <a:xfrm>
            <a:off x="469091" y="9345430"/>
            <a:ext cx="6834300" cy="4380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latin typeface="Inter SemiBold"/>
                <a:ea typeface="Inter SemiBold"/>
                <a:cs typeface="Inter SemiBold"/>
                <a:sym typeface="Inter SemiBold"/>
              </a:rPr>
              <a:t>Source:</a:t>
            </a:r>
            <a:r>
              <a:rPr lang="en" sz="1100">
                <a:latin typeface="Inter"/>
                <a:ea typeface="Inter"/>
                <a:cs typeface="Inter"/>
                <a:sym typeface="Inter"/>
              </a:rPr>
              <a:t> </a:t>
            </a:r>
            <a:r>
              <a:rPr lang="en" sz="1100">
                <a:solidFill>
                  <a:schemeClr val="dk1"/>
                </a:solidFill>
              </a:rPr>
              <a:t>Elshaikh, E. M. (n.d.). </a:t>
            </a:r>
            <a:r>
              <a:rPr i="1" lang="en" sz="1100">
                <a:solidFill>
                  <a:schemeClr val="dk1"/>
                </a:solidFill>
              </a:rPr>
              <a:t>Pastoralists, nomads, and foragers</a:t>
            </a:r>
            <a:r>
              <a:rPr lang="en" sz="1100">
                <a:solidFill>
                  <a:schemeClr val="dk1"/>
                </a:solidFill>
              </a:rPr>
              <a:t>. OER Project</a:t>
            </a:r>
            <a:endParaRPr sz="1100">
              <a:latin typeface="Inter"/>
              <a:ea typeface="Inter"/>
              <a:cs typeface="Inter"/>
              <a:sym typeface="Inter"/>
            </a:endParaRPr>
          </a:p>
        </p:txBody>
      </p:sp>
      <p:sp>
        <p:nvSpPr>
          <p:cNvPr id="71" name="Google Shape;71;p14"/>
          <p:cNvSpPr txBox="1"/>
          <p:nvPr/>
        </p:nvSpPr>
        <p:spPr>
          <a:xfrm>
            <a:off x="368100" y="2287450"/>
            <a:ext cx="6981900" cy="678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Inter"/>
                <a:ea typeface="Inter"/>
                <a:cs typeface="Inter"/>
                <a:sym typeface="Inter"/>
              </a:rPr>
              <a:t>What does it mean that farming was not adopted evenly? It’s uneven because it spread to some places and not others. Many communities began farming independently, and they did so at very different times. Some began farming over 12,000 years ago, but other groups didn’t farm for millennia after that. Today there are still communities who don’t rely primarily on farming. Adoption was also uneven in the sense that it wasn’t always adopted fully or linearly. Some communities did a bit of farming, domesticated some animals, but remained largely nomadic. Others farmed some of the year and relied on trade at other times. Some communities who had previously farmed, like those occupying the Sahara region in Africa, became nomadic pastoralists as the region became more arid. Non-agricultural societies didn’t disappear after the Neolithic Revolution. They still populated much of the world, played important roles in trade networks, and had unique social structures.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As those who adopted agriculture settled into villages, towns, and cities, how did other communities live? Generally, their lives weren’t as sedentary. But that doesn’t mean that they didn’t cultivate or domesticate anything. In fact, it’s a mistake to think of agriculture and domestication as the same thing. Many groups domesticated animals and plants but didn’t rely on them entirely or settle down permanently to cultivate land. Others, called pastoralists, domesticated animals but didn’t grow plants regularly, and they remained mostly nomadic. Still others mainly foraged, as their ancestors had for millennia. The distinction between these groups is blurry. Most communities during the early agrarian era relied on multiple ways of food production. Even settled farmers continued to hunt and fish. In the Americas, people mostly hunted and gathered and grew some plants. Herd animals like the alpaca and the llama were domesticated. Marine resources were abundant in some areas. In coastal South America, as well as in the Baltic region of northern Europe, fishing sustained large, wealthy settlements. These communities became sedentary about 5,000 years ago. They didn’t rely on farming, but they also weren’t nomadic. Animals were critical to nomadic pastoralists’ way of life. The horse was perhaps the single most important animal for pastoralist groups from the Eurasian steppe. The dry grasslands made farming difficult. Horses and other livestock provided protein in the form of dairy and sometimes meat. Their dung provided fuel, their hides clothing and shelter, and they were the primary transportation technology. How were these groups generally organized? We know that family structures were important. Pastoral communities, like foragers, often moved in groups of five to a dozen families. They cooperated to manage labor and defend each other from outside groups. Their families weren’t necessarily as defined as those of settled farming families. In many cases, children born to married and unmarried parents who had the same social status. Of course, nomadic groups were diverse and had varying levels of complexity. Some pastoralists formed small confederations, and others, like the Xiongnu, built empires. Gender roles in nomadic groups—whether pastoralists or foragers—were usually relatively freer than in agrarian communities. Men typically cared for cattle, made weapons and other tools, hunted, and defended the communities. Women and children organized households, made food and clothing, and took care of small children. But when men were absent, particularly when they were away on military excursions, women took on almost all of the responsibility.</a:t>
            </a:r>
            <a:endParaRPr sz="11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(Text)</a:t>
            </a:r>
            <a:endParaRPr sz="2500">
              <a:solidFill>
                <a:schemeClr val="dk1"/>
              </a:solidFill>
              <a:latin typeface="Plus Jakarta Sans"/>
              <a:ea typeface="Plus Jakarta Sans"/>
              <a:cs typeface="Plus Jakarta Sans"/>
              <a:sym typeface="Plus Jakarta Sans"/>
            </a:endParaRPr>
          </a:p>
        </p:txBody>
      </p:sp>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1" name="Google Shape;81;p15"/>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050">
                <a:solidFill>
                  <a:schemeClr val="dk1"/>
                </a:solidFill>
                <a:latin typeface="Plus Jakarta Sans"/>
                <a:ea typeface="Plus Jakarta Sans"/>
                <a:cs typeface="Plus Jakarta Sans"/>
                <a:sym typeface="Plus Jakarta Sans"/>
              </a:rPr>
              <a:t>Directions</a:t>
            </a:r>
            <a:r>
              <a:rPr lang="en" sz="1050">
                <a:solidFill>
                  <a:schemeClr val="dk1"/>
                </a:solidFill>
                <a:latin typeface="Plus Jakarta Sans"/>
                <a:ea typeface="Plus Jakarta Sans"/>
                <a:cs typeface="Plus Jakarta Sans"/>
                <a:sym typeface="Plus Jakarta Sans"/>
              </a:rPr>
              <a:t>: </a:t>
            </a:r>
            <a:r>
              <a:rPr lang="en" sz="105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write one additional piece of evidence, not included by the author that could have been used to support the claim further.</a:t>
            </a:r>
            <a:endParaRPr sz="1050">
              <a:solidFill>
                <a:schemeClr val="dk1"/>
              </a:solidFill>
              <a:latin typeface="Plus Jakarta Sans"/>
              <a:ea typeface="Plus Jakarta Sans"/>
              <a:cs typeface="Plus Jakarta Sans"/>
              <a:sym typeface="Plus Jakarta Sans"/>
            </a:endParaRPr>
          </a:p>
        </p:txBody>
      </p:sp>
      <p:sp>
        <p:nvSpPr>
          <p:cNvPr id="82" name="Google Shape;82;p15"/>
          <p:cNvSpPr txBox="1"/>
          <p:nvPr/>
        </p:nvSpPr>
        <p:spPr>
          <a:xfrm>
            <a:off x="469150" y="2028700"/>
            <a:ext cx="2151900" cy="1626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Adoption of agriculture</a:t>
            </a:r>
            <a:endParaRPr b="1" sz="1300">
              <a:latin typeface="Inter"/>
              <a:ea typeface="Inter"/>
              <a:cs typeface="Inter"/>
              <a:sym typeface="Inter"/>
            </a:endParaRPr>
          </a:p>
        </p:txBody>
      </p:sp>
      <p:sp>
        <p:nvSpPr>
          <p:cNvPr id="83" name="Google Shape;83;p15"/>
          <p:cNvSpPr txBox="1"/>
          <p:nvPr/>
        </p:nvSpPr>
        <p:spPr>
          <a:xfrm>
            <a:off x="2907150" y="2028700"/>
            <a:ext cx="4396500" cy="1626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84" name="Google Shape;84;p15"/>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85" name="Google Shape;85;p15"/>
          <p:cNvGraphicFramePr/>
          <p:nvPr/>
        </p:nvGraphicFramePr>
        <p:xfrm>
          <a:off x="469250" y="4116400"/>
          <a:ext cx="3000000" cy="3000000"/>
        </p:xfrm>
        <a:graphic>
          <a:graphicData uri="http://schemas.openxmlformats.org/drawingml/2006/table">
            <a:tbl>
              <a:tblPr>
                <a:noFill/>
                <a:tableStyleId>{7C662FA2-0094-4309-B496-CBB2AE6BA806}</a:tableStyleId>
              </a:tblPr>
              <a:tblGrid>
                <a:gridCol w="3417150"/>
                <a:gridCol w="3417150"/>
              </a:tblGrid>
              <a:tr h="370200">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86" name="Google Shape;86;p15"/>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 name="Google Shape;87;p15"/>
          <p:cNvSpPr txBox="1"/>
          <p:nvPr/>
        </p:nvSpPr>
        <p:spPr>
          <a:xfrm>
            <a:off x="469050" y="7460100"/>
            <a:ext cx="6834300" cy="1792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(Hint: Think back to the previous topic)</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