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Halant"/>
      <p:bold r:id="rId16"/>
    </p:embeddedFont>
    <p:embeddedFont>
      <p:font typeface="Inter"/>
      <p:regular r:id="rId17"/>
      <p:bold r:id="rId18"/>
      <p:italic r:id="rId19"/>
      <p:boldItalic r:id="rId20"/>
    </p:embeddedFont>
    <p:embeddedFont>
      <p:font typeface="Work Sans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nter-boldItalic.fntdata"/><Relationship Id="rId11" Type="http://schemas.openxmlformats.org/officeDocument/2006/relationships/slide" Target="slides/slide6.xml"/><Relationship Id="rId22" Type="http://schemas.openxmlformats.org/officeDocument/2006/relationships/font" Target="fonts/WorkSans-bold.fntdata"/><Relationship Id="rId10" Type="http://schemas.openxmlformats.org/officeDocument/2006/relationships/slide" Target="slides/slide5.xml"/><Relationship Id="rId21" Type="http://schemas.openxmlformats.org/officeDocument/2006/relationships/font" Target="fonts/WorkSans-regular.fntdata"/><Relationship Id="rId13" Type="http://schemas.openxmlformats.org/officeDocument/2006/relationships/slide" Target="slides/slide8.xml"/><Relationship Id="rId24" Type="http://schemas.openxmlformats.org/officeDocument/2006/relationships/font" Target="fonts/WorkSans-boldItalic.fntdata"/><Relationship Id="rId12" Type="http://schemas.openxmlformats.org/officeDocument/2006/relationships/slide" Target="slides/slide7.xml"/><Relationship Id="rId23" Type="http://schemas.openxmlformats.org/officeDocument/2006/relationships/font" Target="fonts/WorkSans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Inter-regular.fntdata"/><Relationship Id="rId16" Type="http://schemas.openxmlformats.org/officeDocument/2006/relationships/font" Target="fonts/Halant-bold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Inter-italic.fntdata"/><Relationship Id="rId6" Type="http://schemas.openxmlformats.org/officeDocument/2006/relationships/slide" Target="slides/slide1.xml"/><Relationship Id="rId18" Type="http://schemas.openxmlformats.org/officeDocument/2006/relationships/font" Target="fonts/Inter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a4c8e3b82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g2a4c8e3b82f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358e0e15b7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g358e0e15b77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49650d1ccf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g349650d1ccf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960883fc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g35960883fc9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32b28340b15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g32b28340b15_0_10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58e0e15b77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g358e0e15b77_0_14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58e0e15b77_0_2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g358e0e15b77_0_24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5960883fc9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g35960883fc9_0_8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35b37fad2aa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35b37fad2aa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5960883fc9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g35960883fc9_0_6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Relationship Id="rId4" Type="http://schemas.openxmlformats.org/officeDocument/2006/relationships/image" Target="../media/image1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Relationship Id="rId4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Relationship Id="rId4" Type="http://schemas.openxmlformats.org/officeDocument/2006/relationships/image" Target="../media/image13.png"/><Relationship Id="rId5" Type="http://schemas.openxmlformats.org/officeDocument/2006/relationships/image" Target="../media/image19.png"/><Relationship Id="rId6" Type="http://schemas.openxmlformats.org/officeDocument/2006/relationships/hyperlink" Target="https://en.wikipedia.org/wiki/Quern-stone" TargetMode="External"/></Relationships>
</file>

<file path=ppt/slides/_rels/slide8.xml.rels><?xml version="1.0" encoding="UTF-8" standalone="yes"?><Relationships xmlns="http://schemas.openxmlformats.org/package/2006/relationships"><Relationship Id="rId11" Type="http://schemas.openxmlformats.org/officeDocument/2006/relationships/hyperlink" Target="https://en.wikipedia.org/wiki/Indus_Valley_civilization" TargetMode="External"/><Relationship Id="rId10" Type="http://schemas.openxmlformats.org/officeDocument/2006/relationships/hyperlink" Target="https://en.wikipedia.org/wiki/Ancient_Egypt" TargetMode="External"/><Relationship Id="rId13" Type="http://schemas.openxmlformats.org/officeDocument/2006/relationships/hyperlink" Target="https://en.wikipedia.org/wiki/Norte_Chico_civilization" TargetMode="External"/><Relationship Id="rId12" Type="http://schemas.openxmlformats.org/officeDocument/2006/relationships/hyperlink" Target="https://en.wikipedia.org/wiki/Minoans" TargetMode="External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Relationship Id="rId4" Type="http://schemas.openxmlformats.org/officeDocument/2006/relationships/hyperlink" Target="https://en.wikipedia.org/wiki/3rd_millennium_BC" TargetMode="External"/><Relationship Id="rId9" Type="http://schemas.openxmlformats.org/officeDocument/2006/relationships/hyperlink" Target="https://en.wikipedia.org/wiki/Fertile_Crescent" TargetMode="External"/><Relationship Id="rId5" Type="http://schemas.openxmlformats.org/officeDocument/2006/relationships/hyperlink" Target="https://en.wikipedia.org/wiki/Ancient_Near_East" TargetMode="External"/><Relationship Id="rId6" Type="http://schemas.openxmlformats.org/officeDocument/2006/relationships/hyperlink" Target="https://en.wikipedia.org/wiki/Bronze_Age_Europe" TargetMode="External"/><Relationship Id="rId7" Type="http://schemas.openxmlformats.org/officeDocument/2006/relationships/hyperlink" Target="https://en.wikipedia.org/wiki/Prehistoric_China" TargetMode="External"/><Relationship Id="rId8" Type="http://schemas.openxmlformats.org/officeDocument/2006/relationships/hyperlink" Target="https://en.wikipedia.org/wiki/Andean_civilizations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oogle Shape;54;p13"/>
          <p:cNvGrpSpPr/>
          <p:nvPr/>
        </p:nvGrpSpPr>
        <p:grpSpPr>
          <a:xfrm>
            <a:off x="-15535" y="-90413"/>
            <a:ext cx="2119669" cy="5233992"/>
            <a:chOff x="0" y="-241102"/>
            <a:chExt cx="5652450" cy="13957313"/>
          </a:xfrm>
        </p:grpSpPr>
        <p:grpSp>
          <p:nvGrpSpPr>
            <p:cNvPr id="55" name="Google Shape;55;p13"/>
            <p:cNvGrpSpPr/>
            <p:nvPr/>
          </p:nvGrpSpPr>
          <p:grpSpPr>
            <a:xfrm>
              <a:off x="2826056" y="-241102"/>
              <a:ext cx="2826394" cy="13957313"/>
              <a:chOff x="0" y="-47625"/>
              <a:chExt cx="558300" cy="2757000"/>
            </a:xfrm>
          </p:grpSpPr>
          <p:sp>
            <p:nvSpPr>
              <p:cNvPr id="56" name="Google Shape;56;p13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</p:sp>
          <p:sp>
            <p:nvSpPr>
              <p:cNvPr id="57" name="Google Shape;57;p13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8" name="Google Shape;58;p13"/>
            <p:cNvGrpSpPr/>
            <p:nvPr/>
          </p:nvGrpSpPr>
          <p:grpSpPr>
            <a:xfrm>
              <a:off x="1413028" y="-241102"/>
              <a:ext cx="2826394" cy="13957313"/>
              <a:chOff x="0" y="-47625"/>
              <a:chExt cx="558300" cy="2757000"/>
            </a:xfrm>
          </p:grpSpPr>
          <p:sp>
            <p:nvSpPr>
              <p:cNvPr id="59" name="Google Shape;59;p13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</p:sp>
          <p:sp>
            <p:nvSpPr>
              <p:cNvPr id="60" name="Google Shape;60;p13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1" name="Google Shape;61;p13"/>
            <p:cNvGrpSpPr/>
            <p:nvPr/>
          </p:nvGrpSpPr>
          <p:grpSpPr>
            <a:xfrm>
              <a:off x="0" y="-241102"/>
              <a:ext cx="2826394" cy="13957313"/>
              <a:chOff x="0" y="-47625"/>
              <a:chExt cx="558300" cy="2757000"/>
            </a:xfrm>
          </p:grpSpPr>
          <p:sp>
            <p:nvSpPr>
              <p:cNvPr id="62" name="Google Shape;62;p13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</p:sp>
          <p:sp>
            <p:nvSpPr>
              <p:cNvPr id="63" name="Google Shape;63;p13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64" name="Google Shape;64;p13"/>
          <p:cNvSpPr/>
          <p:nvPr/>
        </p:nvSpPr>
        <p:spPr>
          <a:xfrm>
            <a:off x="6323449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5" name="Google Shape;65;p13"/>
          <p:cNvSpPr txBox="1"/>
          <p:nvPr/>
        </p:nvSpPr>
        <p:spPr>
          <a:xfrm>
            <a:off x="2411126" y="3609029"/>
            <a:ext cx="63126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Unit 2: Origins of Humanity</a:t>
            </a:r>
            <a:endParaRPr sz="300"/>
          </a:p>
        </p:txBody>
      </p:sp>
      <p:sp>
        <p:nvSpPr>
          <p:cNvPr id="66" name="Google Shape;66;p13"/>
          <p:cNvSpPr/>
          <p:nvPr/>
        </p:nvSpPr>
        <p:spPr>
          <a:xfrm>
            <a:off x="5559048" y="462915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67" name="Google Shape;67;p13"/>
          <p:cNvSpPr txBox="1"/>
          <p:nvPr/>
        </p:nvSpPr>
        <p:spPr>
          <a:xfrm rot="-5400000">
            <a:off x="-1411564" y="2464077"/>
            <a:ext cx="34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" sz="1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 sz="700"/>
          </a:p>
        </p:txBody>
      </p:sp>
      <p:cxnSp>
        <p:nvCxnSpPr>
          <p:cNvPr id="68" name="Google Shape;68;p13"/>
          <p:cNvCxnSpPr/>
          <p:nvPr/>
        </p:nvCxnSpPr>
        <p:spPr>
          <a:xfrm flipH="1" rot="10800000">
            <a:off x="326967" y="-1334"/>
            <a:ext cx="1800" cy="1447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69" name="Google Shape;69;p13"/>
          <p:cNvCxnSpPr/>
          <p:nvPr/>
        </p:nvCxnSpPr>
        <p:spPr>
          <a:xfrm rot="10800000">
            <a:off x="321947" y="3644649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0" name="Google Shape;70;p13"/>
          <p:cNvSpPr txBox="1"/>
          <p:nvPr/>
        </p:nvSpPr>
        <p:spPr>
          <a:xfrm>
            <a:off x="2411125" y="1409238"/>
            <a:ext cx="66198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ADOPTION OF AGRICULTURE</a:t>
            </a:r>
            <a:endParaRPr sz="5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2"/>
          <p:cNvSpPr txBox="1"/>
          <p:nvPr/>
        </p:nvSpPr>
        <p:spPr>
          <a:xfrm>
            <a:off x="514350" y="336575"/>
            <a:ext cx="8115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EVALUATING EVIDENCE GRAPHIC ORGANIZER</a:t>
            </a:r>
            <a:endParaRPr sz="100">
              <a:solidFill>
                <a:schemeClr val="dk1"/>
              </a:solidFill>
            </a:endParaRPr>
          </a:p>
        </p:txBody>
      </p:sp>
      <p:grpSp>
        <p:nvGrpSpPr>
          <p:cNvPr id="235" name="Google Shape;235;p22"/>
          <p:cNvGrpSpPr/>
          <p:nvPr/>
        </p:nvGrpSpPr>
        <p:grpSpPr>
          <a:xfrm>
            <a:off x="7997490" y="5"/>
            <a:ext cx="781313" cy="885635"/>
            <a:chOff x="0" y="-130721"/>
            <a:chExt cx="2083500" cy="2361695"/>
          </a:xfrm>
        </p:grpSpPr>
        <p:grpSp>
          <p:nvGrpSpPr>
            <p:cNvPr id="236" name="Google Shape;236;p22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37" name="Google Shape;237;p22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8" name="Google Shape;238;p22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9" name="Google Shape;239;p22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10</a:t>
              </a:r>
              <a:endParaRPr b="1"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  <p:sp>
        <p:nvSpPr>
          <p:cNvPr id="240" name="Google Shape;240;p22"/>
          <p:cNvSpPr/>
          <p:nvPr/>
        </p:nvSpPr>
        <p:spPr>
          <a:xfrm>
            <a:off x="4848773" y="4394085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41" name="Google Shape;241;p22"/>
          <p:cNvSpPr/>
          <p:nvPr/>
        </p:nvSpPr>
        <p:spPr>
          <a:xfrm>
            <a:off x="774786" y="-90231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42" name="Google Shape;242;p22"/>
          <p:cNvGrpSpPr/>
          <p:nvPr/>
        </p:nvGrpSpPr>
        <p:grpSpPr>
          <a:xfrm>
            <a:off x="92701" y="-72333"/>
            <a:ext cx="468740" cy="5216002"/>
            <a:chOff x="0" y="-38100"/>
            <a:chExt cx="246900" cy="2747433"/>
          </a:xfrm>
        </p:grpSpPr>
        <p:sp>
          <p:nvSpPr>
            <p:cNvPr id="243" name="Google Shape;243;p22"/>
            <p:cNvSpPr/>
            <p:nvPr/>
          </p:nvSpPr>
          <p:spPr>
            <a:xfrm>
              <a:off x="0" y="0"/>
              <a:ext cx="246798" cy="2709333"/>
            </a:xfrm>
            <a:custGeom>
              <a:rect b="b" l="l" r="r" t="t"/>
              <a:pathLst>
                <a:path extrusionOk="0" h="2709333" w="246798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FFEF9"/>
            </a:solidFill>
            <a:ln>
              <a:noFill/>
            </a:ln>
          </p:spPr>
        </p:sp>
        <p:sp>
          <p:nvSpPr>
            <p:cNvPr id="244" name="Google Shape;244;p22"/>
            <p:cNvSpPr txBox="1"/>
            <p:nvPr/>
          </p:nvSpPr>
          <p:spPr>
            <a:xfrm>
              <a:off x="0" y="-38100"/>
              <a:ext cx="246900" cy="274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5" name="Google Shape;245;p22"/>
          <p:cNvSpPr txBox="1"/>
          <p:nvPr/>
        </p:nvSpPr>
        <p:spPr>
          <a:xfrm rot="-5400000">
            <a:off x="-1411564" y="2464077"/>
            <a:ext cx="34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202</a:t>
            </a:r>
            <a:r>
              <a:rPr b="1" lang="en" sz="1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5</a:t>
            </a:r>
            <a:endParaRPr sz="700"/>
          </a:p>
        </p:txBody>
      </p:sp>
      <p:cxnSp>
        <p:nvCxnSpPr>
          <p:cNvPr id="246" name="Google Shape;246;p22"/>
          <p:cNvCxnSpPr/>
          <p:nvPr/>
        </p:nvCxnSpPr>
        <p:spPr>
          <a:xfrm rot="10800000">
            <a:off x="324267" y="-52334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47" name="Google Shape;247;p22"/>
          <p:cNvCxnSpPr/>
          <p:nvPr/>
        </p:nvCxnSpPr>
        <p:spPr>
          <a:xfrm rot="10800000">
            <a:off x="321947" y="3644649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48" name="Google Shape;248;p22"/>
          <p:cNvSpPr txBox="1"/>
          <p:nvPr/>
        </p:nvSpPr>
        <p:spPr>
          <a:xfrm>
            <a:off x="4432374" y="2085813"/>
            <a:ext cx="4303200" cy="138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DIRECTIONS:</a:t>
            </a:r>
            <a:endParaRPr b="1"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500"/>
              </a:spcBef>
              <a:spcAft>
                <a:spcPts val="500"/>
              </a:spcAft>
              <a:buNone/>
            </a:pPr>
            <a:r>
              <a:rPr lang="en" sz="2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With a partner, use your annotations to complete the graphic organizer</a:t>
            </a:r>
            <a:endParaRPr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49" name="Google Shape;249;p22" title="DC 9th_ U2L5 Printable Student Worksheet (2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87968" y="885647"/>
            <a:ext cx="3089462" cy="3998145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/>
          <p:nvPr/>
        </p:nvSpPr>
        <p:spPr>
          <a:xfrm>
            <a:off x="2249775" y="1486663"/>
            <a:ext cx="6374400" cy="3078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Contextualization - </a:t>
            </a:r>
            <a:r>
              <a:rPr lang="en" sz="2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Thinking historically means interpreting historical events, developments, or processes in light of the surrounding historical context. It also means understanding key information about a historical source, such as its purpose, perspective, and reliability as a piece of evidence.</a:t>
            </a:r>
            <a:endParaRPr b="1" sz="2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76" name="Google Shape;76;p14"/>
          <p:cNvSpPr/>
          <p:nvPr/>
        </p:nvSpPr>
        <p:spPr>
          <a:xfrm>
            <a:off x="7420371" y="3904612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77" name="Google Shape;77;p14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78" name="Google Shape;78;p14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79" name="Google Shape;79;p14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80" name="Google Shape;80;p14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1" name="Google Shape;81;p14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82" name="Google Shape;82;p14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3" name="Google Shape;83;p14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84" name="Google Shape;84;p14"/>
          <p:cNvSpPr txBox="1"/>
          <p:nvPr/>
        </p:nvSpPr>
        <p:spPr>
          <a:xfrm>
            <a:off x="362324" y="836613"/>
            <a:ext cx="84195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9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HISTORICAL THINKING SKILL</a:t>
            </a:r>
            <a:endParaRPr sz="400"/>
          </a:p>
        </p:txBody>
      </p:sp>
      <p:grpSp>
        <p:nvGrpSpPr>
          <p:cNvPr id="85" name="Google Shape;85;p14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86" name="Google Shape;86;p14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87" name="Google Shape;87;p14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8" name="Google Shape;88;p14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89" name="Google Shape;89;p14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90" name="Google Shape;90;p14"/>
          <p:cNvSpPr/>
          <p:nvPr/>
        </p:nvSpPr>
        <p:spPr>
          <a:xfrm>
            <a:off x="-1313786" y="-40228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91" name="Google Shape;91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2600" y="1937250"/>
            <a:ext cx="1857950" cy="1857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5"/>
          <p:cNvSpPr txBox="1"/>
          <p:nvPr/>
        </p:nvSpPr>
        <p:spPr>
          <a:xfrm>
            <a:off x="2249775" y="1486663"/>
            <a:ext cx="6374400" cy="22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Evaluating Evidence - </a:t>
            </a:r>
            <a:r>
              <a:rPr lang="en" sz="24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Thinking historically means identifying the evidence related to a claim, assessing its validity, and corroborating it by comparing multiple sources' interpretations of events, developments, or processes.</a:t>
            </a:r>
            <a:endParaRPr b="1" sz="24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7" name="Google Shape;97;p15"/>
          <p:cNvSpPr/>
          <p:nvPr/>
        </p:nvSpPr>
        <p:spPr>
          <a:xfrm>
            <a:off x="7420371" y="3904612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98" name="Google Shape;98;p15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99" name="Google Shape;99;p15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00" name="Google Shape;100;p15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01" name="Google Shape;101;p15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02" name="Google Shape;102;p15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103" name="Google Shape;103;p15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04" name="Google Shape;104;p15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05" name="Google Shape;105;p15"/>
          <p:cNvSpPr txBox="1"/>
          <p:nvPr/>
        </p:nvSpPr>
        <p:spPr>
          <a:xfrm>
            <a:off x="362324" y="836613"/>
            <a:ext cx="84195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9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HISTORICAL THINKING SKILL</a:t>
            </a:r>
            <a:endParaRPr sz="400"/>
          </a:p>
        </p:txBody>
      </p:sp>
      <p:grpSp>
        <p:nvGrpSpPr>
          <p:cNvPr id="106" name="Google Shape;106;p15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07" name="Google Shape;107;p15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08" name="Google Shape;108;p15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9" name="Google Shape;109;p15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10" name="Google Shape;110;p15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111" name="Google Shape;111;p15"/>
          <p:cNvSpPr/>
          <p:nvPr/>
        </p:nvSpPr>
        <p:spPr>
          <a:xfrm>
            <a:off x="-1313786" y="-40228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112" name="Google Shape;11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2325" y="1832701"/>
            <a:ext cx="1687775" cy="1687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6"/>
          <p:cNvSpPr txBox="1"/>
          <p:nvPr/>
        </p:nvSpPr>
        <p:spPr>
          <a:xfrm>
            <a:off x="895670" y="1981390"/>
            <a:ext cx="7352700" cy="11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i="1" lang="en" sz="2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Why did some communities adopt farming while others continued hunting and gathering during the Neolithic Era?</a:t>
            </a:r>
            <a:endParaRPr i="1" sz="2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8" name="Google Shape;118;p16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19" name="Google Shape;119;p16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20" name="Google Shape;120;p1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21" name="Google Shape;121;p1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22" name="Google Shape;122;p1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23" name="Google Shape;123;p16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124" name="Google Shape;124;p1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5" name="Google Shape;125;p1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26" name="Google Shape;126;p16"/>
          <p:cNvSpPr txBox="1"/>
          <p:nvPr/>
        </p:nvSpPr>
        <p:spPr>
          <a:xfrm>
            <a:off x="1276990" y="9715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SUPPORTING QUESTION</a:t>
            </a:r>
            <a:endParaRPr sz="700"/>
          </a:p>
        </p:txBody>
      </p:sp>
      <p:grpSp>
        <p:nvGrpSpPr>
          <p:cNvPr id="127" name="Google Shape;127;p16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28" name="Google Shape;128;p1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29" name="Google Shape;129;p1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0" name="Google Shape;130;p1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31" name="Google Shape;131;p16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4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132" name="Google Shape;132;p16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7"/>
          <p:cNvSpPr/>
          <p:nvPr/>
        </p:nvSpPr>
        <p:spPr>
          <a:xfrm>
            <a:off x="7346134" y="384483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38" name="Google Shape;138;p17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39" name="Google Shape;139;p17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40" name="Google Shape;140;p1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E95C3D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" name="Google Shape;141;p17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42" name="Google Shape;142;p17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</p:grpSp>
      <p:grpSp>
        <p:nvGrpSpPr>
          <p:cNvPr id="143" name="Google Shape;143;p17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44" name="Google Shape;144;p17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45" name="Google Shape;145;p17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46" name="Google Shape;146;p17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47" name="Google Shape;147;p17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148" name="Google Shape;148;p17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9" name="Google Shape;149;p17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50" name="Google Shape;150;p17"/>
          <p:cNvSpPr txBox="1"/>
          <p:nvPr/>
        </p:nvSpPr>
        <p:spPr>
          <a:xfrm>
            <a:off x="740000" y="1267700"/>
            <a:ext cx="2142000" cy="1425300"/>
          </a:xfrm>
          <a:prstGeom prst="rect">
            <a:avLst/>
          </a:prstGeom>
          <a:noFill/>
          <a:ln cap="flat" cmpd="sng" w="19050">
            <a:solidFill>
              <a:srgbClr val="9E9E9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19600" lIns="119600" spcFirstLastPara="1" rIns="119600" wrap="square" tIns="1196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latin typeface="Inter"/>
                <a:ea typeface="Inter"/>
                <a:cs typeface="Inter"/>
                <a:sym typeface="Inter"/>
              </a:rPr>
              <a:t>Social Context</a:t>
            </a:r>
            <a:endParaRPr u="sng">
              <a:latin typeface="Inter"/>
              <a:ea typeface="Inter"/>
              <a:cs typeface="Inter"/>
              <a:sym typeface="Inter"/>
            </a:endParaRPr>
          </a:p>
          <a:p>
            <a:pPr indent="-292100" lvl="0" marL="457200" rtl="0" algn="l">
              <a:spcBef>
                <a:spcPts val="1000"/>
              </a:spcBef>
              <a:spcAft>
                <a:spcPts val="0"/>
              </a:spcAft>
              <a:buSzPts val="1000"/>
              <a:buFont typeface="Inter"/>
              <a:buChar char="●"/>
            </a:pPr>
            <a:r>
              <a:rPr lang="en" sz="1000">
                <a:latin typeface="Inter"/>
                <a:ea typeface="Inter"/>
                <a:cs typeface="Inter"/>
                <a:sym typeface="Inter"/>
              </a:rPr>
              <a:t>What other important people lived in this time and place?</a:t>
            </a:r>
            <a:endParaRPr sz="1000"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 u="sng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1" name="Google Shape;151;p17"/>
          <p:cNvSpPr txBox="1"/>
          <p:nvPr/>
        </p:nvSpPr>
        <p:spPr>
          <a:xfrm>
            <a:off x="5972975" y="1310849"/>
            <a:ext cx="2334300" cy="1425300"/>
          </a:xfrm>
          <a:prstGeom prst="rect">
            <a:avLst/>
          </a:prstGeom>
          <a:noFill/>
          <a:ln cap="flat" cmpd="sng" w="19050">
            <a:solidFill>
              <a:srgbClr val="38E0A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19600" lIns="119600" spcFirstLastPara="1" rIns="119600" wrap="square" tIns="1196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u="sng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Political Context</a:t>
            </a:r>
            <a:endParaRPr u="sng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2100" lvl="0" marL="457200" rtl="0" algn="l"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Inter"/>
              <a:buChar char="●"/>
            </a:pPr>
            <a:r>
              <a:rPr lang="en" sz="10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What did the political landscape look like </a:t>
            </a:r>
            <a:r>
              <a:rPr lang="en" sz="100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during this time and place?</a:t>
            </a:r>
            <a:endParaRPr sz="10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857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Inter"/>
              <a:buChar char="●"/>
            </a:pPr>
            <a:r>
              <a:rPr lang="en" sz="1000">
                <a:solidFill>
                  <a:srgbClr val="000000"/>
                </a:solidFill>
                <a:latin typeface="Work Sans"/>
                <a:ea typeface="Work Sans"/>
                <a:cs typeface="Work Sans"/>
                <a:sym typeface="Work Sans"/>
              </a:rPr>
              <a:t>Who was in power during this time and place? </a:t>
            </a:r>
            <a:endParaRPr sz="1000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Inter"/>
              <a:buChar char="●"/>
            </a:pPr>
            <a:r>
              <a:rPr lang="en" sz="10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Who had little/no power?</a:t>
            </a:r>
            <a:endParaRPr sz="10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u="sng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2" name="Google Shape;152;p17"/>
          <p:cNvSpPr txBox="1"/>
          <p:nvPr/>
        </p:nvSpPr>
        <p:spPr>
          <a:xfrm>
            <a:off x="740000" y="2977800"/>
            <a:ext cx="2142000" cy="1352400"/>
          </a:xfrm>
          <a:prstGeom prst="rect">
            <a:avLst/>
          </a:prstGeom>
          <a:noFill/>
          <a:ln cap="flat" cmpd="sng" w="19050">
            <a:solidFill>
              <a:srgbClr val="F1AF4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19600" lIns="119600" spcFirstLastPara="1" rIns="119600" wrap="square" tIns="1196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u="sng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Ideological Context</a:t>
            </a:r>
            <a:endParaRPr u="sng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2100" lvl="0" marL="457200" rtl="0" algn="l"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Inter"/>
              <a:buChar char="●"/>
            </a:pPr>
            <a:r>
              <a:rPr lang="en" sz="10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What worldviews dominated this time and place? (sometimes called the “zeigeist” or “spirit of the times”)</a:t>
            </a:r>
            <a:endParaRPr sz="10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3" name="Google Shape;153;p17"/>
          <p:cNvSpPr txBox="1"/>
          <p:nvPr/>
        </p:nvSpPr>
        <p:spPr>
          <a:xfrm>
            <a:off x="3404925" y="2999375"/>
            <a:ext cx="1839900" cy="1352400"/>
          </a:xfrm>
          <a:prstGeom prst="rect">
            <a:avLst/>
          </a:prstGeom>
          <a:noFill/>
          <a:ln cap="flat" cmpd="sng" w="19050">
            <a:solidFill>
              <a:srgbClr val="E95C3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19600" lIns="119600" spcFirstLastPara="1" rIns="119600" wrap="square" tIns="1196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u="sng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Economic Context</a:t>
            </a:r>
            <a:endParaRPr u="sng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92100" lvl="0" marL="457200" rtl="0" algn="l"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Inter"/>
              <a:buChar char="●"/>
            </a:pPr>
            <a:r>
              <a:rPr lang="en" sz="10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What economic factors were influential at this time and in this place?</a:t>
            </a:r>
            <a:endParaRPr sz="10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4" name="Google Shape;154;p17"/>
          <p:cNvSpPr txBox="1"/>
          <p:nvPr/>
        </p:nvSpPr>
        <p:spPr>
          <a:xfrm>
            <a:off x="3404925" y="1267698"/>
            <a:ext cx="1839900" cy="1425300"/>
          </a:xfrm>
          <a:prstGeom prst="rect">
            <a:avLst/>
          </a:prstGeom>
          <a:noFill/>
          <a:ln cap="flat" cmpd="sng" w="1905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19600" lIns="119600" spcFirstLastPara="1" rIns="119600" wrap="square" tIns="1196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latin typeface="Inter"/>
                <a:ea typeface="Inter"/>
                <a:cs typeface="Inter"/>
                <a:sym typeface="Inter"/>
              </a:rPr>
              <a:t>Cultural Context</a:t>
            </a:r>
            <a:endParaRPr u="sng">
              <a:latin typeface="Inter"/>
              <a:ea typeface="Inter"/>
              <a:cs typeface="Inter"/>
              <a:sym typeface="Inter"/>
            </a:endParaRPr>
          </a:p>
          <a:p>
            <a:pPr indent="-292100" lvl="0" marL="457200" rtl="0" algn="l">
              <a:spcBef>
                <a:spcPts val="1000"/>
              </a:spcBef>
              <a:spcAft>
                <a:spcPts val="0"/>
              </a:spcAft>
              <a:buSzPts val="1000"/>
              <a:buFont typeface="Inter"/>
              <a:buChar char="●"/>
            </a:pPr>
            <a:r>
              <a:rPr lang="en" sz="1000">
                <a:latin typeface="Inter"/>
                <a:ea typeface="Inter"/>
                <a:cs typeface="Inter"/>
                <a:sym typeface="Inter"/>
              </a:rPr>
              <a:t>What cultural norms were popular during this time and place?</a:t>
            </a:r>
            <a:endParaRPr sz="1000"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 u="sng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5" name="Google Shape;155;p17"/>
          <p:cNvSpPr txBox="1"/>
          <p:nvPr/>
        </p:nvSpPr>
        <p:spPr>
          <a:xfrm>
            <a:off x="5972979" y="2999375"/>
            <a:ext cx="2334300" cy="13524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119600" lIns="119600" spcFirstLastPara="1" rIns="119600" wrap="square" tIns="1196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latin typeface="Inter"/>
                <a:ea typeface="Inter"/>
                <a:cs typeface="Inter"/>
                <a:sym typeface="Inter"/>
              </a:rPr>
              <a:t>Geographic Context</a:t>
            </a:r>
            <a:endParaRPr u="sng">
              <a:latin typeface="Inter"/>
              <a:ea typeface="Inter"/>
              <a:cs typeface="Inter"/>
              <a:sym typeface="Inter"/>
            </a:endParaRPr>
          </a:p>
          <a:p>
            <a:pPr indent="-292100" lvl="0" marL="457200" rtl="0" algn="l">
              <a:spcBef>
                <a:spcPts val="1000"/>
              </a:spcBef>
              <a:spcAft>
                <a:spcPts val="0"/>
              </a:spcAft>
              <a:buSzPts val="1000"/>
              <a:buFont typeface="Inter"/>
              <a:buChar char="●"/>
            </a:pPr>
            <a:r>
              <a:rPr lang="en" sz="1000">
                <a:latin typeface="Inter"/>
                <a:ea typeface="Inter"/>
                <a:cs typeface="Inter"/>
                <a:sym typeface="Inter"/>
              </a:rPr>
              <a:t>How does the geography of this place influence this moment?</a:t>
            </a:r>
            <a:endParaRPr sz="1800" u="sng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56" name="Google Shape;156;p17"/>
          <p:cNvSpPr txBox="1"/>
          <p:nvPr/>
        </p:nvSpPr>
        <p:spPr>
          <a:xfrm>
            <a:off x="794300" y="98000"/>
            <a:ext cx="73674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CONTEXTUALIZATION </a:t>
            </a:r>
            <a:endParaRPr b="1" sz="3800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REVIEW</a:t>
            </a:r>
            <a:endParaRPr sz="3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8"/>
          <p:cNvSpPr/>
          <p:nvPr/>
        </p:nvSpPr>
        <p:spPr>
          <a:xfrm>
            <a:off x="6706655" y="379402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2" name="Google Shape;162;p18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63" name="Google Shape;163;p18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64" name="Google Shape;164;p18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5" name="Google Shape;165;p18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6" name="Google Shape;166;p18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6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167" name="Google Shape;167;p18"/>
          <p:cNvSpPr/>
          <p:nvPr/>
        </p:nvSpPr>
        <p:spPr>
          <a:xfrm>
            <a:off x="-1630103" y="-49021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8" name="Google Shape;168;p18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69" name="Google Shape;169;p18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70" name="Google Shape;170;p18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71" name="Google Shape;171;p18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72" name="Google Shape;172;p18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173" name="Google Shape;173;p18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4" name="Google Shape;174;p18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75" name="Google Shape;175;p18"/>
          <p:cNvSpPr txBox="1"/>
          <p:nvPr/>
        </p:nvSpPr>
        <p:spPr>
          <a:xfrm>
            <a:off x="794300" y="98000"/>
            <a:ext cx="73674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CONTEXT FOR </a:t>
            </a:r>
            <a:endParaRPr b="1" sz="3800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NEOLITHIC REVOLUTION</a:t>
            </a:r>
            <a:endParaRPr sz="300"/>
          </a:p>
        </p:txBody>
      </p:sp>
      <p:sp>
        <p:nvSpPr>
          <p:cNvPr id="176" name="Google Shape;176;p18"/>
          <p:cNvSpPr txBox="1"/>
          <p:nvPr/>
        </p:nvSpPr>
        <p:spPr>
          <a:xfrm>
            <a:off x="3937188" y="1392350"/>
            <a:ext cx="4698900" cy="28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Directions:</a:t>
            </a:r>
            <a:endParaRPr b="1"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41300" lvl="0" marL="2286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Inter"/>
              <a:buChar char="●"/>
            </a:pPr>
            <a:r>
              <a:rPr lang="en" sz="2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Read the “What is the Context? - Neolithic Revolution reading</a:t>
            </a:r>
            <a:endParaRPr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41300" lvl="0" marL="2286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Inter"/>
              <a:buChar char="●"/>
            </a:pPr>
            <a:r>
              <a:rPr lang="en" sz="2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Pay attention to the cultural and geographical context</a:t>
            </a:r>
            <a:endParaRPr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457200" rtl="0" algn="l">
              <a:spcBef>
                <a:spcPts val="5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241300" lvl="0" marL="2286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Inter"/>
              <a:buChar char="●"/>
            </a:pPr>
            <a:r>
              <a:rPr lang="en" sz="2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Answer the questions</a:t>
            </a:r>
            <a:endParaRPr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77" name="Google Shape;177;p18" title="DC 9th_ U2L5 Printable Student Worksheet (3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4831" y="1347509"/>
            <a:ext cx="2403028" cy="3109849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9"/>
          <p:cNvSpPr/>
          <p:nvPr/>
        </p:nvSpPr>
        <p:spPr>
          <a:xfrm>
            <a:off x="6706655" y="379402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83" name="Google Shape;183;p19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84" name="Google Shape;184;p19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85" name="Google Shape;185;p19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" name="Google Shape;186;p19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7" name="Google Shape;187;p19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7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188" name="Google Shape;188;p19"/>
          <p:cNvSpPr/>
          <p:nvPr/>
        </p:nvSpPr>
        <p:spPr>
          <a:xfrm>
            <a:off x="-1917403" y="-79371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89" name="Google Shape;189;p19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90" name="Google Shape;190;p19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91" name="Google Shape;191;p19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92" name="Google Shape;192;p19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3" name="Google Shape;193;p19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194" name="Google Shape;194;p19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5" name="Google Shape;195;p19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96" name="Google Shape;196;p19"/>
          <p:cNvSpPr txBox="1"/>
          <p:nvPr/>
        </p:nvSpPr>
        <p:spPr>
          <a:xfrm>
            <a:off x="888300" y="336250"/>
            <a:ext cx="73674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NEOLITHIC REVOLUTION</a:t>
            </a:r>
            <a:endParaRPr sz="300"/>
          </a:p>
        </p:txBody>
      </p:sp>
      <p:sp>
        <p:nvSpPr>
          <p:cNvPr id="197" name="Google Shape;197;p19"/>
          <p:cNvSpPr txBox="1"/>
          <p:nvPr/>
        </p:nvSpPr>
        <p:spPr>
          <a:xfrm>
            <a:off x="174225" y="952225"/>
            <a:ext cx="4789500" cy="287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●"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Turning point in history → Humans transitioned from hunting and gathering to farming and creating permanent settlements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●"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cause is debatable among 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historians</a:t>
            </a: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, but many believe that climate change led to warmer temperatures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1" marL="9144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Inter"/>
              <a:buChar char="○"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Warmer temperatures allowed wild plants and animals to thrive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175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400"/>
              <a:buFont typeface="Inter"/>
              <a:buChar char="●"/>
            </a:pPr>
            <a:r>
              <a:rPr lang="en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Began in the Fertile Crescent, but happened independently in several regions over the course of time.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98" name="Google Shape;198;p19"/>
          <p:cNvSpPr/>
          <p:nvPr/>
        </p:nvSpPr>
        <p:spPr>
          <a:xfrm>
            <a:off x="321350" y="3940500"/>
            <a:ext cx="4642500" cy="739200"/>
          </a:xfrm>
          <a:prstGeom prst="rect">
            <a:avLst/>
          </a:prstGeom>
          <a:solidFill>
            <a:srgbClr val="38E0A3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19"/>
          <p:cNvSpPr txBox="1"/>
          <p:nvPr/>
        </p:nvSpPr>
        <p:spPr>
          <a:xfrm>
            <a:off x="321350" y="3940488"/>
            <a:ext cx="4642500" cy="8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Inter"/>
                <a:ea typeface="Inter"/>
                <a:cs typeface="Inter"/>
                <a:sym typeface="Inter"/>
              </a:rPr>
              <a:t>Word to Know</a:t>
            </a:r>
            <a:endParaRPr b="1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Font typeface="Inter"/>
              <a:buChar char="●"/>
            </a:pPr>
            <a:r>
              <a:rPr b="1" lang="en" sz="1200">
                <a:latin typeface="Inter"/>
                <a:ea typeface="Inter"/>
                <a:cs typeface="Inter"/>
                <a:sym typeface="Inter"/>
              </a:rPr>
              <a:t>Domestication</a:t>
            </a:r>
            <a:r>
              <a:rPr lang="en" sz="1200">
                <a:latin typeface="Inter"/>
                <a:ea typeface="Inter"/>
                <a:cs typeface="Inter"/>
                <a:sym typeface="Inter"/>
              </a:rPr>
              <a:t> is the process of adapting (taming) wild plants and animals for human use.</a:t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00" name="Google Shape;200;p19"/>
          <p:cNvPicPr preferRelativeResize="0"/>
          <p:nvPr/>
        </p:nvPicPr>
        <p:blipFill rotWithShape="1">
          <a:blip r:embed="rId4">
            <a:alphaModFix/>
          </a:blip>
          <a:srcRect b="20534" l="20415" r="19502" t="18441"/>
          <a:stretch/>
        </p:blipFill>
        <p:spPr>
          <a:xfrm>
            <a:off x="4816225" y="3856001"/>
            <a:ext cx="781327" cy="793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52450" y="1170200"/>
            <a:ext cx="3774324" cy="229025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19"/>
          <p:cNvSpPr txBox="1"/>
          <p:nvPr/>
        </p:nvSpPr>
        <p:spPr>
          <a:xfrm>
            <a:off x="5410300" y="3447975"/>
            <a:ext cx="3550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" sz="900">
                <a:solidFill>
                  <a:schemeClr val="dk1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Neolithic grindstone or </a:t>
            </a:r>
            <a:r>
              <a:rPr lang="en" sz="900">
                <a:solidFill>
                  <a:schemeClr val="dk1"/>
                </a:solidFill>
                <a:highlight>
                  <a:srgbClr val="FFFFFF"/>
                </a:highlight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quern</a:t>
            </a:r>
            <a:r>
              <a:rPr lang="en" sz="900">
                <a:solidFill>
                  <a:schemeClr val="dk1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 for processing grain. May 2006. Public Domain</a:t>
            </a:r>
            <a:endParaRPr sz="9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7375" y="124375"/>
            <a:ext cx="8839204" cy="4389390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20"/>
          <p:cNvSpPr txBox="1"/>
          <p:nvPr/>
        </p:nvSpPr>
        <p:spPr>
          <a:xfrm>
            <a:off x="117375" y="4582650"/>
            <a:ext cx="8839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" sz="900">
                <a:solidFill>
                  <a:srgbClr val="202122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Map of the world in 2000 BCE, just after the end of the </a:t>
            </a:r>
            <a:r>
              <a:rPr lang="en" sz="900">
                <a:solidFill>
                  <a:srgbClr val="3366CC"/>
                </a:solidFill>
                <a:highlight>
                  <a:srgbClr val="FFFFFF"/>
                </a:highlight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3rd millennium BC</a:t>
            </a:r>
            <a:r>
              <a:rPr lang="en" sz="900">
                <a:solidFill>
                  <a:srgbClr val="202122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E, colour coded by cultural stage. </a:t>
            </a:r>
            <a:r>
              <a:rPr lang="en" sz="900">
                <a:solidFill>
                  <a:schemeClr val="dk1"/>
                </a:solidFill>
                <a:highlight>
                  <a:srgbClr val="90AD27"/>
                </a:highlight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900">
                <a:solidFill>
                  <a:srgbClr val="202122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 simple farming societies </a:t>
            </a:r>
            <a:r>
              <a:rPr lang="en" sz="900">
                <a:solidFill>
                  <a:schemeClr val="dk1"/>
                </a:solidFill>
                <a:highlight>
                  <a:srgbClr val="F79321"/>
                </a:highlight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900">
                <a:solidFill>
                  <a:srgbClr val="202122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 complex farming societies (</a:t>
            </a:r>
            <a:r>
              <a:rPr lang="en" sz="900">
                <a:solidFill>
                  <a:srgbClr val="3366CC"/>
                </a:solidFill>
                <a:highlight>
                  <a:srgbClr val="FFFFFF"/>
                </a:highlight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Near East</a:t>
            </a:r>
            <a:r>
              <a:rPr lang="en" sz="900">
                <a:solidFill>
                  <a:srgbClr val="202122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, </a:t>
            </a:r>
            <a:r>
              <a:rPr lang="en" sz="900">
                <a:solidFill>
                  <a:srgbClr val="3366CC"/>
                </a:solidFill>
                <a:highlight>
                  <a:srgbClr val="FFFFFF"/>
                </a:highlight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Europe</a:t>
            </a:r>
            <a:r>
              <a:rPr lang="en" sz="900">
                <a:solidFill>
                  <a:srgbClr val="202122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, </a:t>
            </a:r>
            <a:r>
              <a:rPr lang="en" sz="900">
                <a:solidFill>
                  <a:srgbClr val="3366CC"/>
                </a:solidFill>
                <a:highlight>
                  <a:srgbClr val="FFFFFF"/>
                </a:highlight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China</a:t>
            </a:r>
            <a:r>
              <a:rPr lang="en" sz="900">
                <a:solidFill>
                  <a:srgbClr val="202122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, </a:t>
            </a:r>
            <a:r>
              <a:rPr lang="en" sz="900">
                <a:solidFill>
                  <a:srgbClr val="3366CC"/>
                </a:solidFill>
                <a:highlight>
                  <a:srgbClr val="FFFFFF"/>
                </a:highlight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Andes</a:t>
            </a:r>
            <a:r>
              <a:rPr lang="en" sz="900">
                <a:solidFill>
                  <a:srgbClr val="202122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) </a:t>
            </a:r>
            <a:r>
              <a:rPr lang="en" sz="900">
                <a:solidFill>
                  <a:srgbClr val="FFFFFF"/>
                </a:solidFill>
                <a:highlight>
                  <a:srgbClr val="1072BA"/>
                </a:highlight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900">
                <a:solidFill>
                  <a:srgbClr val="202122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 state societies (</a:t>
            </a:r>
            <a:r>
              <a:rPr lang="en" sz="900">
                <a:solidFill>
                  <a:srgbClr val="3366CC"/>
                </a:solidFill>
                <a:highlight>
                  <a:srgbClr val="FFFFFF"/>
                </a:highlight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Fertile Crescent</a:t>
            </a:r>
            <a:r>
              <a:rPr lang="en" sz="900">
                <a:solidFill>
                  <a:srgbClr val="202122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, </a:t>
            </a:r>
            <a:r>
              <a:rPr lang="en" sz="900">
                <a:solidFill>
                  <a:srgbClr val="3366CC"/>
                </a:solidFill>
                <a:highlight>
                  <a:srgbClr val="FFFFFF"/>
                </a:highlight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Egypt</a:t>
            </a:r>
            <a:r>
              <a:rPr lang="en" sz="900">
                <a:solidFill>
                  <a:srgbClr val="202122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, </a:t>
            </a:r>
            <a:r>
              <a:rPr lang="en" sz="900">
                <a:solidFill>
                  <a:srgbClr val="3366CC"/>
                </a:solidFill>
                <a:highlight>
                  <a:srgbClr val="FFFFFF"/>
                </a:highlight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Indus</a:t>
            </a:r>
            <a:r>
              <a:rPr lang="en" sz="900">
                <a:solidFill>
                  <a:srgbClr val="202122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, </a:t>
            </a:r>
            <a:r>
              <a:rPr lang="en" sz="900">
                <a:solidFill>
                  <a:srgbClr val="3366CC"/>
                </a:solidFill>
                <a:highlight>
                  <a:srgbClr val="FFFFFF"/>
                </a:highlight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Crete</a:t>
            </a:r>
            <a:r>
              <a:rPr lang="en" sz="900">
                <a:solidFill>
                  <a:srgbClr val="202122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, </a:t>
            </a:r>
            <a:r>
              <a:rPr lang="en" sz="900">
                <a:solidFill>
                  <a:srgbClr val="3366CC"/>
                </a:solidFill>
                <a:highlight>
                  <a:srgbClr val="FFFFFF"/>
                </a:highlight>
                <a:uFill>
                  <a:noFill/>
                </a:uFill>
                <a:latin typeface="Inter"/>
                <a:ea typeface="Inter"/>
                <a:cs typeface="Inter"/>
                <a:sym typeface="Inter"/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Caral/Norte Chico</a:t>
            </a:r>
            <a:r>
              <a:rPr lang="en" sz="900">
                <a:solidFill>
                  <a:srgbClr val="202122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). Oct. 2007.</a:t>
            </a:r>
            <a:r>
              <a:rPr lang="en" sz="600">
                <a:solidFill>
                  <a:schemeClr val="dk1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900">
                <a:solidFill>
                  <a:schemeClr val="dk1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Public Domain</a:t>
            </a:r>
            <a:endParaRPr sz="9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1"/>
          <p:cNvSpPr/>
          <p:nvPr/>
        </p:nvSpPr>
        <p:spPr>
          <a:xfrm>
            <a:off x="6706655" y="379402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14" name="Google Shape;214;p21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15" name="Google Shape;215;p21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16" name="Google Shape;216;p21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7" name="Google Shape;217;p21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18" name="Google Shape;218;p21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9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219" name="Google Shape;219;p21"/>
          <p:cNvSpPr/>
          <p:nvPr/>
        </p:nvSpPr>
        <p:spPr>
          <a:xfrm>
            <a:off x="-2113628" y="-49021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20" name="Google Shape;220;p21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21" name="Google Shape;221;p21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22" name="Google Shape;222;p21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23" name="Google Shape;223;p21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4" name="Google Shape;224;p21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202</a:t>
              </a:r>
              <a:r>
                <a:rPr b="1" lang="en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  <p:cxnSp>
          <p:nvCxnSpPr>
            <p:cNvPr id="225" name="Google Shape;225;p21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26" name="Google Shape;226;p21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27" name="Google Shape;227;p21"/>
          <p:cNvSpPr txBox="1"/>
          <p:nvPr/>
        </p:nvSpPr>
        <p:spPr>
          <a:xfrm>
            <a:off x="794300" y="98000"/>
            <a:ext cx="73674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DID EVERYONE SHIFT TO FARMING?</a:t>
            </a:r>
            <a:endParaRPr sz="300"/>
          </a:p>
        </p:txBody>
      </p:sp>
      <p:sp>
        <p:nvSpPr>
          <p:cNvPr id="228" name="Google Shape;228;p21"/>
          <p:cNvSpPr txBox="1"/>
          <p:nvPr/>
        </p:nvSpPr>
        <p:spPr>
          <a:xfrm>
            <a:off x="3870238" y="1637875"/>
            <a:ext cx="4698900" cy="138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25" lIns="45725" spcFirstLastPara="1" rIns="45725" wrap="square" tIns="45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Directions:</a:t>
            </a:r>
            <a:endParaRPr b="1"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500"/>
              </a:spcBef>
              <a:spcAft>
                <a:spcPts val="500"/>
              </a:spcAft>
              <a:buNone/>
            </a:pPr>
            <a:r>
              <a:rPr lang="en" sz="2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Read the secondary source and annotate for the author’s claim and supporting evidence.</a:t>
            </a:r>
            <a:endParaRPr sz="2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29" name="Google Shape;229;p21" title="DC 9th_ U2L5 Printable Student Worksheet (1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4174" y="1062775"/>
            <a:ext cx="2674926" cy="3461700"/>
          </a:xfrm>
          <a:prstGeom prst="rect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