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42.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4.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92" r:id="rId5"/>
    <p:sldMasterId id="2147483693" r:id="rId6"/>
    <p:sldMasterId id="2147483694" r:id="rId7"/>
    <p:sldMasterId id="2147483695" r:id="rId8"/>
  </p:sldMasterIdLst>
  <p:notesMasterIdLst>
    <p:notesMasterId r:id="rId9"/>
  </p:notesMasterIdLst>
  <p:sldIdLst>
    <p:sldId id="256" r:id="rId10"/>
    <p:sldId id="257" r:id="rId11"/>
    <p:sldId id="258" r:id="rId12"/>
    <p:sldId id="259" r:id="rId13"/>
    <p:sldId id="260" r:id="rId14"/>
    <p:sldId id="261" r:id="rId15"/>
    <p:sldId id="262" r:id="rId16"/>
    <p:sldId id="263" r:id="rId17"/>
  </p:sldIdLst>
  <p:sldSz cy="10058400" cx="7772400"/>
  <p:notesSz cx="6858000" cy="9144000"/>
  <p:embeddedFontLst>
    <p:embeddedFont>
      <p:font typeface="Halant"/>
      <p:regular r:id="rId18"/>
      <p:bold r:id="rId19"/>
    </p:embeddedFont>
    <p:embeddedFont>
      <p:font typeface="Inter"/>
      <p:regular r:id="rId20"/>
      <p:bold r:id="rId21"/>
      <p:italic r:id="rId22"/>
      <p:boldItalic r:id="rId23"/>
    </p:embeddedFont>
    <p:embeddedFont>
      <p:font typeface="Plus Jakarta Sans"/>
      <p:regular r:id="rId24"/>
      <p:bold r:id="rId25"/>
      <p:italic r:id="rId26"/>
      <p:boldItalic r:id="rId27"/>
    </p:embeddedFont>
    <p:embeddedFont>
      <p:font typeface="Plus Jakarta Sans Medium"/>
      <p:regular r:id="rId28"/>
      <p:bold r:id="rId29"/>
      <p:italic r:id="rId30"/>
      <p:boldItalic r:id="rId31"/>
    </p:embeddedFont>
    <p:embeddedFont>
      <p:font typeface="Work Sans"/>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C53073F-B6D4-400B-91A8-3CA0184DC26F}">
  <a:tblStyle styleId="{5C53073F-B6D4-400B-91A8-3CA0184DC26F}"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D5115973-7A9F-4C3A-83E3-D915B1B6B93A}"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regular.fntdata"/><Relationship Id="rId22" Type="http://schemas.openxmlformats.org/officeDocument/2006/relationships/font" Target="fonts/Inter-italic.fntdata"/><Relationship Id="rId21" Type="http://schemas.openxmlformats.org/officeDocument/2006/relationships/font" Target="fonts/Inter-bold.fntdata"/><Relationship Id="rId24" Type="http://schemas.openxmlformats.org/officeDocument/2006/relationships/font" Target="fonts/PlusJakartaSans-regular.fntdata"/><Relationship Id="rId23" Type="http://schemas.openxmlformats.org/officeDocument/2006/relationships/font" Target="fonts/Inter-bold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notesMaster" Target="notesMasters/notesMaster1.xml"/><Relationship Id="rId26" Type="http://schemas.openxmlformats.org/officeDocument/2006/relationships/font" Target="fonts/PlusJakartaSans-italic.fntdata"/><Relationship Id="rId25" Type="http://schemas.openxmlformats.org/officeDocument/2006/relationships/font" Target="fonts/PlusJakartaSans-bold.fntdata"/><Relationship Id="rId28" Type="http://schemas.openxmlformats.org/officeDocument/2006/relationships/font" Target="fonts/PlusJakartaSansMedium-regular.fntdata"/><Relationship Id="rId27" Type="http://schemas.openxmlformats.org/officeDocument/2006/relationships/font" Target="fonts/PlusJakartaSans-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bold.fntdata"/><Relationship Id="rId7" Type="http://schemas.openxmlformats.org/officeDocument/2006/relationships/slideMaster" Target="slideMasters/slideMaster3.xml"/><Relationship Id="rId8" Type="http://schemas.openxmlformats.org/officeDocument/2006/relationships/slideMaster" Target="slideMasters/slideMaster4.xml"/><Relationship Id="rId31" Type="http://schemas.openxmlformats.org/officeDocument/2006/relationships/font" Target="fonts/PlusJakartaSansMedium-boldItalic.fntdata"/><Relationship Id="rId30" Type="http://schemas.openxmlformats.org/officeDocument/2006/relationships/font" Target="fonts/PlusJakartaSansMedium-italic.fntdata"/><Relationship Id="rId11" Type="http://schemas.openxmlformats.org/officeDocument/2006/relationships/slide" Target="slides/slide2.xml"/><Relationship Id="rId33" Type="http://schemas.openxmlformats.org/officeDocument/2006/relationships/font" Target="fonts/WorkSans-bold.fntdata"/><Relationship Id="rId10" Type="http://schemas.openxmlformats.org/officeDocument/2006/relationships/slide" Target="slides/slide1.xml"/><Relationship Id="rId32" Type="http://schemas.openxmlformats.org/officeDocument/2006/relationships/font" Target="fonts/WorkSans-regular.fntdata"/><Relationship Id="rId13" Type="http://schemas.openxmlformats.org/officeDocument/2006/relationships/slide" Target="slides/slide4.xml"/><Relationship Id="rId35" Type="http://schemas.openxmlformats.org/officeDocument/2006/relationships/font" Target="fonts/WorkSans-boldItalic.fntdata"/><Relationship Id="rId12" Type="http://schemas.openxmlformats.org/officeDocument/2006/relationships/slide" Target="slides/slide3.xml"/><Relationship Id="rId34" Type="http://schemas.openxmlformats.org/officeDocument/2006/relationships/font" Target="fonts/WorkSans-italic.fntdata"/><Relationship Id="rId15" Type="http://schemas.openxmlformats.org/officeDocument/2006/relationships/slide" Target="slides/slide6.xml"/><Relationship Id="rId14" Type="http://schemas.openxmlformats.org/officeDocument/2006/relationships/slide" Target="slides/slide5.xml"/><Relationship Id="rId17" Type="http://schemas.openxmlformats.org/officeDocument/2006/relationships/slide" Target="slides/slide8.xml"/><Relationship Id="rId16" Type="http://schemas.openxmlformats.org/officeDocument/2006/relationships/slide" Target="slides/slide7.xml"/><Relationship Id="rId19" Type="http://schemas.openxmlformats.org/officeDocument/2006/relationships/font" Target="fonts/Halant-bold.fntdata"/><Relationship Id="rId18" Type="http://schemas.openxmlformats.org/officeDocument/2006/relationships/font" Target="fonts/Halant-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3678232b160_0_25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3678232b160_0_2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3678232b160_0_26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8" name="Google Shape;198;g3678232b160_0_2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3678232b160_0_27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8" name="Google Shape;208;g3678232b160_0_2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g3678232b160_0_28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8" name="Google Shape;218;g3678232b160_0_2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g3678232b160_0_28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7" name="Google Shape;227;g3678232b160_0_2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g3678232b160_0_29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6" name="Google Shape;236;g3678232b160_0_2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3678232b160_0_30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8" name="Google Shape;248;g3678232b160_0_3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g3678232b160_0_31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57" name="Google Shape;257;g3678232b160_0_3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44" name="Shape 144"/>
        <p:cNvGrpSpPr/>
        <p:nvPr/>
      </p:nvGrpSpPr>
      <p:grpSpPr>
        <a:xfrm>
          <a:off x="0" y="0"/>
          <a:ext cx="0" cy="0"/>
          <a:chOff x="0" y="0"/>
          <a:chExt cx="0" cy="0"/>
        </a:xfrm>
      </p:grpSpPr>
      <p:sp>
        <p:nvSpPr>
          <p:cNvPr id="145" name="Google Shape;145;p38"/>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46" name="Google Shape;146;p38"/>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47" name="Google Shape;147;p3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48" name="Shape 148"/>
        <p:cNvGrpSpPr/>
        <p:nvPr/>
      </p:nvGrpSpPr>
      <p:grpSpPr>
        <a:xfrm>
          <a:off x="0" y="0"/>
          <a:ext cx="0" cy="0"/>
          <a:chOff x="0" y="0"/>
          <a:chExt cx="0" cy="0"/>
        </a:xfrm>
      </p:grpSpPr>
      <p:sp>
        <p:nvSpPr>
          <p:cNvPr id="149" name="Google Shape;149;p39"/>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0" name="Google Shape;150;p3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51" name="Shape 151"/>
        <p:cNvGrpSpPr/>
        <p:nvPr/>
      </p:nvGrpSpPr>
      <p:grpSpPr>
        <a:xfrm>
          <a:off x="0" y="0"/>
          <a:ext cx="0" cy="0"/>
          <a:chOff x="0" y="0"/>
          <a:chExt cx="0" cy="0"/>
        </a:xfrm>
      </p:grpSpPr>
      <p:sp>
        <p:nvSpPr>
          <p:cNvPr id="152" name="Google Shape;152;p4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53" name="Google Shape;153;p40"/>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54" name="Google Shape;154;p4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55" name="Shape 155"/>
        <p:cNvGrpSpPr/>
        <p:nvPr/>
      </p:nvGrpSpPr>
      <p:grpSpPr>
        <a:xfrm>
          <a:off x="0" y="0"/>
          <a:ext cx="0" cy="0"/>
          <a:chOff x="0" y="0"/>
          <a:chExt cx="0" cy="0"/>
        </a:xfrm>
      </p:grpSpPr>
      <p:sp>
        <p:nvSpPr>
          <p:cNvPr id="156" name="Google Shape;156;p41"/>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57" name="Google Shape;157;p41"/>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58" name="Google Shape;158;p41"/>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59" name="Google Shape;159;p4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60" name="Shape 160"/>
        <p:cNvGrpSpPr/>
        <p:nvPr/>
      </p:nvGrpSpPr>
      <p:grpSpPr>
        <a:xfrm>
          <a:off x="0" y="0"/>
          <a:ext cx="0" cy="0"/>
          <a:chOff x="0" y="0"/>
          <a:chExt cx="0" cy="0"/>
        </a:xfrm>
      </p:grpSpPr>
      <p:sp>
        <p:nvSpPr>
          <p:cNvPr id="161" name="Google Shape;161;p42"/>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62" name="Google Shape;162;p4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63" name="Shape 163"/>
        <p:cNvGrpSpPr/>
        <p:nvPr/>
      </p:nvGrpSpPr>
      <p:grpSpPr>
        <a:xfrm>
          <a:off x="0" y="0"/>
          <a:ext cx="0" cy="0"/>
          <a:chOff x="0" y="0"/>
          <a:chExt cx="0" cy="0"/>
        </a:xfrm>
      </p:grpSpPr>
      <p:sp>
        <p:nvSpPr>
          <p:cNvPr id="164" name="Google Shape;164;p43"/>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65" name="Google Shape;165;p43"/>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66" name="Google Shape;166;p4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67" name="Shape 167"/>
        <p:cNvGrpSpPr/>
        <p:nvPr/>
      </p:nvGrpSpPr>
      <p:grpSpPr>
        <a:xfrm>
          <a:off x="0" y="0"/>
          <a:ext cx="0" cy="0"/>
          <a:chOff x="0" y="0"/>
          <a:chExt cx="0" cy="0"/>
        </a:xfrm>
      </p:grpSpPr>
      <p:sp>
        <p:nvSpPr>
          <p:cNvPr id="168" name="Google Shape;168;p44"/>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69" name="Google Shape;169;p4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70" name="Shape 170"/>
        <p:cNvGrpSpPr/>
        <p:nvPr/>
      </p:nvGrpSpPr>
      <p:grpSpPr>
        <a:xfrm>
          <a:off x="0" y="0"/>
          <a:ext cx="0" cy="0"/>
          <a:chOff x="0" y="0"/>
          <a:chExt cx="0" cy="0"/>
        </a:xfrm>
      </p:grpSpPr>
      <p:sp>
        <p:nvSpPr>
          <p:cNvPr id="171" name="Google Shape;171;p45"/>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72" name="Google Shape;172;p45"/>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73" name="Google Shape;173;p45"/>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74" name="Google Shape;174;p45"/>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75" name="Google Shape;175;p4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76" name="Shape 176"/>
        <p:cNvGrpSpPr/>
        <p:nvPr/>
      </p:nvGrpSpPr>
      <p:grpSpPr>
        <a:xfrm>
          <a:off x="0" y="0"/>
          <a:ext cx="0" cy="0"/>
          <a:chOff x="0" y="0"/>
          <a:chExt cx="0" cy="0"/>
        </a:xfrm>
      </p:grpSpPr>
      <p:sp>
        <p:nvSpPr>
          <p:cNvPr id="177" name="Google Shape;177;p46"/>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78" name="Google Shape;178;p4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79" name="Shape 179"/>
        <p:cNvGrpSpPr/>
        <p:nvPr/>
      </p:nvGrpSpPr>
      <p:grpSpPr>
        <a:xfrm>
          <a:off x="0" y="0"/>
          <a:ext cx="0" cy="0"/>
          <a:chOff x="0" y="0"/>
          <a:chExt cx="0" cy="0"/>
        </a:xfrm>
      </p:grpSpPr>
      <p:sp>
        <p:nvSpPr>
          <p:cNvPr id="180" name="Google Shape;180;p47"/>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81" name="Google Shape;181;p47"/>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82" name="Google Shape;182;p4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83" name="Shape 183"/>
        <p:cNvGrpSpPr/>
        <p:nvPr/>
      </p:nvGrpSpPr>
      <p:grpSpPr>
        <a:xfrm>
          <a:off x="0" y="0"/>
          <a:ext cx="0" cy="0"/>
          <a:chOff x="0" y="0"/>
          <a:chExt cx="0" cy="0"/>
        </a:xfrm>
      </p:grpSpPr>
      <p:sp>
        <p:nvSpPr>
          <p:cNvPr id="184" name="Google Shape;184;p4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4.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5.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11" Type="http://schemas.openxmlformats.org/officeDocument/2006/relationships/slideLayout" Target="../slideLayouts/slideLayout44.xml"/><Relationship Id="rId10" Type="http://schemas.openxmlformats.org/officeDocument/2006/relationships/slideLayout" Target="../slideLayouts/slideLayout43.xml"/><Relationship Id="rId12" Type="http://schemas.openxmlformats.org/officeDocument/2006/relationships/theme" Target="../theme/theme2.xml"/><Relationship Id="rId9" Type="http://schemas.openxmlformats.org/officeDocument/2006/relationships/slideLayout" Target="../slideLayouts/slideLayout42.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140" name="Shape 140"/>
        <p:cNvGrpSpPr/>
        <p:nvPr/>
      </p:nvGrpSpPr>
      <p:grpSpPr>
        <a:xfrm>
          <a:off x="0" y="0"/>
          <a:ext cx="0" cy="0"/>
          <a:chOff x="0" y="0"/>
          <a:chExt cx="0" cy="0"/>
        </a:xfrm>
      </p:grpSpPr>
      <p:sp>
        <p:nvSpPr>
          <p:cNvPr id="141" name="Google Shape;141;p37"/>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142" name="Google Shape;142;p37"/>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143" name="Google Shape;143;p37"/>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youtu.be/Yocja_N5s1I?feature=shared&amp;t=64"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youtu.be/Yocja_N5s1I?feature=shared&amp;t=64"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8.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8" name="Shape 188"/>
        <p:cNvGrpSpPr/>
        <p:nvPr/>
      </p:nvGrpSpPr>
      <p:grpSpPr>
        <a:xfrm>
          <a:off x="0" y="0"/>
          <a:ext cx="0" cy="0"/>
          <a:chOff x="0" y="0"/>
          <a:chExt cx="0" cy="0"/>
        </a:xfrm>
      </p:grpSpPr>
      <p:pic>
        <p:nvPicPr>
          <p:cNvPr id="189" name="Google Shape;189;p49"/>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90" name="Google Shape;190;p4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1" name="Google Shape;191;p4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92" name="Google Shape;192;p49"/>
          <p:cNvGraphicFramePr/>
          <p:nvPr/>
        </p:nvGraphicFramePr>
        <p:xfrm>
          <a:off x="377841" y="1958942"/>
          <a:ext cx="3000000" cy="3000000"/>
        </p:xfrm>
        <a:graphic>
          <a:graphicData uri="http://schemas.openxmlformats.org/drawingml/2006/table">
            <a:tbl>
              <a:tblPr>
                <a:noFill/>
                <a:tableStyleId>{5C53073F-B6D4-400B-91A8-3CA0184DC26F}</a:tableStyleId>
              </a:tblPr>
              <a:tblGrid>
                <a:gridCol w="7073075"/>
              </a:tblGrid>
              <a:tr h="4311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 Transcript: </a:t>
                      </a:r>
                      <a:r>
                        <a:rPr lang="en" sz="1200">
                          <a:latin typeface="Halant"/>
                          <a:ea typeface="Halant"/>
                          <a:cs typeface="Halant"/>
                          <a:sym typeface="Halant"/>
                        </a:rPr>
                        <a:t>Start at 1:04, End at 6:04</a:t>
                      </a:r>
                      <a:endParaRPr sz="1200">
                        <a:latin typeface="Halant"/>
                        <a:ea typeface="Halant"/>
                        <a:cs typeface="Halant"/>
                        <a:sym typeface="Halant"/>
                      </a:endParaRPr>
                    </a:p>
                    <a:p>
                      <a:pPr indent="0" lvl="0" marL="0" marR="152400" rtl="0" algn="l">
                        <a:lnSpc>
                          <a:spcPct val="100000"/>
                        </a:lnSpc>
                        <a:spcBef>
                          <a:spcPts val="0"/>
                        </a:spcBef>
                        <a:spcAft>
                          <a:spcPts val="0"/>
                        </a:spcAft>
                        <a:buClr>
                          <a:schemeClr val="dk1"/>
                        </a:buClr>
                        <a:buSzPts val="1100"/>
                        <a:buFont typeface="Arial"/>
                        <a:buNone/>
                      </a:pPr>
                      <a:r>
                        <a:rPr lang="en" sz="1200">
                          <a:solidFill>
                            <a:srgbClr val="0F0F0F"/>
                          </a:solidFill>
                          <a:latin typeface="Inter"/>
                          <a:ea typeface="Inter"/>
                          <a:cs typeface="Inter"/>
                          <a:sym typeface="Inter"/>
                        </a:rPr>
                        <a:t>In a mere fifteen thousand years, humans went from hunting and gathering to creating such improbabilities as the airplane, the Internet, and the ninety-nine cent double cheeseburger. It's an extraordinary journey, one that I will now symbolize by embarking upon a journey of my own ... over to camera two. Hi there, camera two ... it's me, John Green. Let's start with that double cheeseburger. Ooh, food photography! So this hot hunk of meat contains four-hundred and ninety calories. To get this cheeseburger, you have to feed, raise, and slaughter cows, then grind their meat, then freeze it and  ship it to its destination;  you also gotta grow some wheat and then process the living crap out of it until it's whiter than Queen Elizabeth the First; then you gotta milk some cows and turn their milk into cheese. And that's not even to mention the growing and pickling of cucumbers or the sweetening of tomatoes or the grinding of mustard seeds, etc. How in the sweet name of everything holy did we ever come to live in a world in which such a thing can even be created? And HOW is it possible that those four-hundred and ninety calories can be served to me for an amount of money that, if I make the minimum wage here in the U.S., I can earn in ELEVEN MINUTES? And most importantly: should I be delighted or alarmed to live in this strange world of relative abundance? Well, to answer that question we're not going to be able to look strictly at history, because there isn't a written record about a lot of these things. But thanks to archaeology and paleobiology, we CAN look deep into the past. Let's go to the Thought Bubble. So fifteen thousand years ago, humans were foragers and hunters. Foraging meant gathering fruits, nuts, also wild grains and grasses; hunting allowed for a more protein-rich diet... so long as you could find something with meat to kill. By far the best hunting gig in the pre-historic world incidentally was fishing, which is one of the reasons that if you look at history of people populating the planet, we tended to run for the shore and then stay there. Marine life was: A) abundant, and B) relatively unlikely to eat you. While we tend to think that the life of foragers were nasty, brutish and short, fossil evidence suggests that they actually had it pretty good: their bones and teeth are healthier than those of agriculturalists.  And anthropologists who have studied the remaining forager peoples have noted that they actually spend a lot fewer hours working than the rest of us and they spend more time on art,  music, and storytelling. Also if you believe the  classic of anthropology, NISA, they also have a lot more  time for skoodilypooping. What? I call it skoodilypooping.  I'm not gonna apologize. It's worth noting that cultivation of crops seems to have risen independently over the course of milennia in a number of places ... from Africa to China to the Americas ... using crops that naturally grew nearby: rice in Southeast Asia, maize in in Mexico, potatoes in the Andes, wheat in the Fertile Crescent, yams in West Africa. People around the world began to abandon their foraging for agriculture. And since so many communities made this choice independently, it must have been a good choice ... right? Even though it meant less music and skoodilypooping. Thanks, Thought Bubble.All right, to answer that  question, let's take a look at the advantages and  disadvantages of agriculture. </a:t>
                      </a:r>
                      <a:endParaRPr sz="1200">
                        <a:solidFill>
                          <a:schemeClr val="dk1"/>
                        </a:solidFill>
                        <a:latin typeface="Inter"/>
                        <a:ea typeface="Inter"/>
                        <a:cs typeface="Inter"/>
                        <a:sym typeface="Inter"/>
                      </a:endParaRPr>
                    </a:p>
                  </a:txBody>
                  <a:tcPr marT="91425" marB="91425" marR="91425" marL="121450"/>
                </a:tc>
              </a:tr>
            </a:tbl>
          </a:graphicData>
        </a:graphic>
      </p:graphicFrame>
      <p:sp>
        <p:nvSpPr>
          <p:cNvPr id="193" name="Google Shape;193;p49"/>
          <p:cNvSpPr txBox="1"/>
          <p:nvPr/>
        </p:nvSpPr>
        <p:spPr>
          <a:xfrm>
            <a:off x="455225" y="1037951"/>
            <a:ext cx="6918300" cy="8559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Crash Course: World History I</a:t>
            </a:r>
            <a:endParaRPr b="1" sz="1200">
              <a:solidFill>
                <a:schemeClr val="dk1"/>
              </a:solidFill>
              <a:latin typeface="Halant"/>
              <a:ea typeface="Halant"/>
              <a:cs typeface="Halant"/>
              <a:sym typeface="Halant"/>
            </a:endParaRPr>
          </a:p>
          <a:p>
            <a:pPr indent="0" lvl="0" marL="0" rtl="0" algn="l">
              <a:spcBef>
                <a:spcPts val="0"/>
              </a:spcBef>
              <a:spcAft>
                <a:spcPts val="0"/>
              </a:spcAft>
              <a:buNone/>
            </a:pPr>
            <a:r>
              <a:t/>
            </a:r>
            <a:endParaRPr b="1"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John Green is an American author, YouTuber, and philanthropist. His YouTube series, Crash Course, provides educational videos on a variety of topics, including history, literature, and science.</a:t>
            </a:r>
            <a:endParaRPr sz="900">
              <a:solidFill>
                <a:schemeClr val="dk1"/>
              </a:solidFill>
              <a:latin typeface="Inter"/>
              <a:ea typeface="Inter"/>
              <a:cs typeface="Inter"/>
              <a:sym typeface="Inter"/>
            </a:endParaRPr>
          </a:p>
        </p:txBody>
      </p:sp>
      <p:sp>
        <p:nvSpPr>
          <p:cNvPr id="194" name="Google Shape;194;p4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The Agricultural Revolution</a:t>
            </a:r>
            <a:endParaRPr sz="1900">
              <a:solidFill>
                <a:schemeClr val="dk1"/>
              </a:solidFill>
              <a:latin typeface="Halant"/>
              <a:ea typeface="Halant"/>
              <a:cs typeface="Halant"/>
              <a:sym typeface="Halant"/>
            </a:endParaRPr>
          </a:p>
        </p:txBody>
      </p:sp>
      <p:sp>
        <p:nvSpPr>
          <p:cNvPr id="195" name="Google Shape;195;p49"/>
          <p:cNvSpPr txBox="1"/>
          <p:nvPr/>
        </p:nvSpPr>
        <p:spPr>
          <a:xfrm>
            <a:off x="349669" y="577251"/>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9" name="Shape 199"/>
        <p:cNvGrpSpPr/>
        <p:nvPr/>
      </p:nvGrpSpPr>
      <p:grpSpPr>
        <a:xfrm>
          <a:off x="0" y="0"/>
          <a:ext cx="0" cy="0"/>
          <a:chOff x="0" y="0"/>
          <a:chExt cx="0" cy="0"/>
        </a:xfrm>
      </p:grpSpPr>
      <p:pic>
        <p:nvPicPr>
          <p:cNvPr id="200" name="Google Shape;200;p50"/>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01" name="Google Shape;201;p5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2" name="Google Shape;202;p5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203" name="Google Shape;203;p50"/>
          <p:cNvGraphicFramePr/>
          <p:nvPr/>
        </p:nvGraphicFramePr>
        <p:xfrm>
          <a:off x="377841" y="587342"/>
          <a:ext cx="3000000" cy="3000000"/>
        </p:xfrm>
        <a:graphic>
          <a:graphicData uri="http://schemas.openxmlformats.org/drawingml/2006/table">
            <a:tbl>
              <a:tblPr>
                <a:noFill/>
                <a:tableStyleId>{5C53073F-B6D4-400B-91A8-3CA0184DC26F}</a:tableStyleId>
              </a:tblPr>
              <a:tblGrid>
                <a:gridCol w="7073075"/>
              </a:tblGrid>
              <a:tr h="4311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 Transcript: </a:t>
                      </a:r>
                      <a:r>
                        <a:rPr lang="en" sz="1200">
                          <a:latin typeface="Halant"/>
                          <a:ea typeface="Halant"/>
                          <a:cs typeface="Halant"/>
                          <a:sym typeface="Halant"/>
                        </a:rPr>
                        <a:t>Start at 1:04, End at 6:04</a:t>
                      </a:r>
                      <a:endParaRPr sz="1200">
                        <a:latin typeface="Halant"/>
                        <a:ea typeface="Halant"/>
                        <a:cs typeface="Halant"/>
                        <a:sym typeface="Halant"/>
                      </a:endParaRPr>
                    </a:p>
                    <a:p>
                      <a:pPr indent="0" lvl="0" marL="0" marR="152400" rtl="0" algn="l">
                        <a:lnSpc>
                          <a:spcPct val="100000"/>
                        </a:lnSpc>
                        <a:spcBef>
                          <a:spcPts val="0"/>
                        </a:spcBef>
                        <a:spcAft>
                          <a:spcPts val="0"/>
                        </a:spcAft>
                        <a:buClr>
                          <a:schemeClr val="dk1"/>
                        </a:buClr>
                        <a:buSzPts val="1100"/>
                        <a:buFont typeface="Arial"/>
                        <a:buNone/>
                      </a:pPr>
                      <a:r>
                        <a:rPr lang="en" sz="1200">
                          <a:solidFill>
                            <a:srgbClr val="0F0F0F"/>
                          </a:solidFill>
                          <a:latin typeface="Inter"/>
                          <a:ea typeface="Inter"/>
                          <a:cs typeface="Inter"/>
                          <a:sym typeface="Inter"/>
                        </a:rPr>
                        <a:t>Advantage: Controllable food supply. You might have droughts or floods, but if you're growing the crops and breeding them to be hardier, you have a better chance of not starving. Disadvantage: In order to keep feeding people as the population grows you have to radically change the environment of the planet. Advantage: Especially if you grow grain, you can create a food surplus, which makes cities possible and also the specialization of labor. Like, in the days before agriculture, EVERYBODY'S job was foraging, and it took about a thousand calories of work to create a thousand calories of food ... and it was impossible to create large population centers. But, if you have a surplus agriculture can support people not directly involved in the production of food. Like,  for instance, tradespeople, who can devote their lives to better farming equipment which in turn makes it easier to produce more food more efficiently which in time makes it possible for a corporation to turn a profit on this ninety-nine  cent double cheeseburger. Which is delicious, by the way. It's actually terrible. And it's very cold. And I wish I had not eaten it. I mean, can we just compare what I was promised to what I was delivered? Yeah, thank you. Yeah, this is not that. Some would say that large and complex agricultural communities that can support cities and eventually inexpensive meat sandwiches are not necessarily beneficial to the planet or even to its human inhabitants. Although that's a bit of a tough argument to make, coming to you as I am in a series of ones and zeros. ADVANTAGE: Agriculture can be practiced all over the world, although in some cases it takes extensive manipulation of the environment, like y'know irrigation, controlled flooding, terracing, that kind of thing. DISADVANTAGE: Farming is hard. So hard in fact that one is tempted to claim ownership over other humans and then have them till the land on your behalf, which is the kind of non-ideal social order that tends to be associated with agricultural communities. So why did agriculture happen? Wait, I haven't talked about herders. Herders, man! Always getting the short end of the stick. Herding is a really good  and interesting alternative to foraging and agriculture. You domesticate some animals and then you take them on the road with you. The advantages of herding are obvious. First, you get to be a cowboy. Also, animals provide meat and milk, but they also help out with shelter because they can provide wool and leather. The downside is that you have to move around a lot because your herd always needs new grass, which makes it hard to build cities, unless you are the Mongols. By the way, over the next forty weeks you will frequently hear generalizations, followed by "unless you are the Mongols". </a:t>
                      </a:r>
                      <a:endParaRPr sz="1200">
                        <a:solidFill>
                          <a:schemeClr val="dk1"/>
                        </a:solidFill>
                        <a:latin typeface="Inter"/>
                        <a:ea typeface="Inter"/>
                        <a:cs typeface="Inter"/>
                        <a:sym typeface="Inter"/>
                      </a:endParaRPr>
                    </a:p>
                  </a:txBody>
                  <a:tcPr marT="91425" marB="91425" marR="91425" marL="121450"/>
                </a:tc>
              </a:tr>
            </a:tbl>
          </a:graphicData>
        </a:graphic>
      </p:graphicFrame>
      <p:sp>
        <p:nvSpPr>
          <p:cNvPr id="204" name="Google Shape;204;p5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The Agricultural Revolution</a:t>
            </a:r>
            <a:endParaRPr sz="1900">
              <a:solidFill>
                <a:schemeClr val="dk1"/>
              </a:solidFill>
              <a:latin typeface="Halant"/>
              <a:ea typeface="Halant"/>
              <a:cs typeface="Halant"/>
              <a:sym typeface="Halant"/>
            </a:endParaRPr>
          </a:p>
        </p:txBody>
      </p:sp>
      <p:sp>
        <p:nvSpPr>
          <p:cNvPr id="205" name="Google Shape;205;p50"/>
          <p:cNvSpPr txBox="1"/>
          <p:nvPr/>
        </p:nvSpPr>
        <p:spPr>
          <a:xfrm>
            <a:off x="349644" y="6607089"/>
            <a:ext cx="7073100" cy="2581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Questions:</a:t>
            </a:r>
            <a:endParaRPr b="1" sz="1200">
              <a:solidFill>
                <a:schemeClr val="dk1"/>
              </a:solidFill>
              <a:latin typeface="Halant"/>
              <a:ea typeface="Halant"/>
              <a:cs typeface="Halant"/>
              <a:sym typeface="Halant"/>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John Green use the 99-cent double cheeseburger to symbolize?</a:t>
            </a:r>
            <a:endParaRPr sz="1200">
              <a:solidFill>
                <a:schemeClr val="dk1"/>
              </a:solidFill>
              <a:latin typeface="Inter"/>
              <a:ea typeface="Inter"/>
              <a:cs typeface="Inter"/>
              <a:sym typeface="Inter"/>
            </a:endParaRPr>
          </a:p>
          <a:p>
            <a:pPr indent="0" lvl="0" marL="4826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826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826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826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are two advantages of agriculture as mentioned by John Green?</a:t>
            </a:r>
            <a:endParaRPr sz="1200">
              <a:solidFill>
                <a:schemeClr val="dk1"/>
              </a:solidFill>
              <a:latin typeface="Inter"/>
              <a:ea typeface="Inter"/>
              <a:cs typeface="Inter"/>
              <a:sym typeface="Inter"/>
            </a:endParaRPr>
          </a:p>
          <a:p>
            <a:pPr indent="0" lvl="0" marL="4826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826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826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826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are two disadvantages of agriculture as mentioned by John Green?</a:t>
            </a:r>
            <a:endParaRPr sz="1200">
              <a:solidFill>
                <a:schemeClr val="dk1"/>
              </a:solidFill>
              <a:latin typeface="Inter"/>
              <a:ea typeface="Inter"/>
              <a:cs typeface="Inter"/>
              <a:sym typeface="Inter"/>
            </a:endParaRPr>
          </a:p>
          <a:p>
            <a:pPr indent="0" lvl="0" marL="4826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826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1000"/>
              </a:spcBef>
              <a:spcAft>
                <a:spcPts val="0"/>
              </a:spcAft>
              <a:buNone/>
            </a:pPr>
            <a:r>
              <a:t/>
            </a:r>
            <a:endParaRPr sz="1200">
              <a:solidFill>
                <a:schemeClr val="dk1"/>
              </a:solidFill>
              <a:highlight>
                <a:schemeClr val="accent4"/>
              </a:highlight>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9" name="Shape 209"/>
        <p:cNvGrpSpPr/>
        <p:nvPr/>
      </p:nvGrpSpPr>
      <p:grpSpPr>
        <a:xfrm>
          <a:off x="0" y="0"/>
          <a:ext cx="0" cy="0"/>
          <a:chOff x="0" y="0"/>
          <a:chExt cx="0" cy="0"/>
        </a:xfrm>
      </p:grpSpPr>
      <p:pic>
        <p:nvPicPr>
          <p:cNvPr id="210" name="Google Shape;210;p51"/>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11" name="Google Shape;211;p5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2" name="Google Shape;212;p5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13" name="Google Shape;213;p5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Document Analysis: Source Questions</a:t>
            </a:r>
            <a:endParaRPr sz="1900">
              <a:solidFill>
                <a:schemeClr val="dk1"/>
              </a:solidFill>
              <a:latin typeface="Halant"/>
              <a:ea typeface="Halant"/>
              <a:cs typeface="Halant"/>
              <a:sym typeface="Halant"/>
            </a:endParaRPr>
          </a:p>
        </p:txBody>
      </p:sp>
      <p:sp>
        <p:nvSpPr>
          <p:cNvPr id="214" name="Google Shape;214;p51"/>
          <p:cNvSpPr txBox="1"/>
          <p:nvPr/>
        </p:nvSpPr>
        <p:spPr>
          <a:xfrm>
            <a:off x="506400" y="552350"/>
            <a:ext cx="6759600" cy="762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Analyze each of the following sources with a 3, 2, 1 Approach. List three details from the source. Make two connections to other historical events, people, developments, etc. Write a one sentence summary.</a:t>
            </a:r>
            <a:endParaRPr sz="1200">
              <a:solidFill>
                <a:schemeClr val="dk1"/>
              </a:solidFill>
              <a:latin typeface="Halant"/>
              <a:ea typeface="Halant"/>
              <a:cs typeface="Halant"/>
              <a:sym typeface="Halant"/>
            </a:endParaRPr>
          </a:p>
        </p:txBody>
      </p:sp>
      <p:graphicFrame>
        <p:nvGraphicFramePr>
          <p:cNvPr id="215" name="Google Shape;215;p51"/>
          <p:cNvGraphicFramePr/>
          <p:nvPr/>
        </p:nvGraphicFramePr>
        <p:xfrm>
          <a:off x="381500" y="1409700"/>
          <a:ext cx="3000000" cy="3000000"/>
        </p:xfrm>
        <a:graphic>
          <a:graphicData uri="http://schemas.openxmlformats.org/drawingml/2006/table">
            <a:tbl>
              <a:tblPr>
                <a:noFill/>
                <a:tableStyleId>{5C53073F-B6D4-400B-91A8-3CA0184DC26F}</a:tableStyleId>
              </a:tblPr>
              <a:tblGrid>
                <a:gridCol w="1771375"/>
                <a:gridCol w="1771375"/>
                <a:gridCol w="1771375"/>
                <a:gridCol w="1771375"/>
              </a:tblGrid>
              <a:tr h="197550">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91425" marB="91425" marR="91425" marL="91425">
                    <a:solidFill>
                      <a:srgbClr val="CCCCCC"/>
                    </a:solidFill>
                  </a:tcPr>
                </a:tc>
                <a:tc gridSpan="3">
                  <a:txBody>
                    <a:bodyPr/>
                    <a:lstStyle/>
                    <a:p>
                      <a:pPr indent="0" lvl="0" marL="0" rtl="0" algn="ctr">
                        <a:spcBef>
                          <a:spcPts val="0"/>
                        </a:spcBef>
                        <a:spcAft>
                          <a:spcPts val="0"/>
                        </a:spcAft>
                        <a:buNone/>
                      </a:pPr>
                      <a:r>
                        <a:rPr b="1" lang="en" sz="1200">
                          <a:latin typeface="Inter"/>
                          <a:ea typeface="Inter"/>
                          <a:cs typeface="Inter"/>
                          <a:sym typeface="Inter"/>
                        </a:rPr>
                        <a:t>THREE DETAILS</a:t>
                      </a:r>
                      <a:endParaRPr b="1" sz="1200">
                        <a:latin typeface="Inter"/>
                        <a:ea typeface="Inter"/>
                        <a:cs typeface="Inter"/>
                        <a:sym typeface="Inter"/>
                      </a:endParaRPr>
                    </a:p>
                  </a:txBody>
                  <a:tcPr marT="91425" marB="91425" marR="91425" marL="91425">
                    <a:solidFill>
                      <a:srgbClr val="CCCCCC"/>
                    </a:solidFill>
                  </a:tcPr>
                </a:tc>
                <a:tc hMerge="1"/>
                <a:tc hMerge="1"/>
              </a:tr>
              <a:tr h="948175">
                <a:tc rowSpan="3">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Willie Thompson, “The Neolithic Transformation and its Consequences: Settlement, Wealth, and Social Differentiation”</a:t>
                      </a:r>
                      <a:endParaRPr b="1" sz="1200">
                        <a:latin typeface="Inter"/>
                        <a:ea typeface="Inter"/>
                        <a:cs typeface="Inter"/>
                        <a:sym typeface="Inter"/>
                      </a:endParaRPr>
                    </a:p>
                  </a:txBody>
                  <a:tcPr marT="91425" marB="91425" marR="91425" marL="91425" anchor="ctr"/>
                </a:tc>
                <a:tc gridSpan="3">
                  <a:txBody>
                    <a:bodyPr/>
                    <a:lstStyle/>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txBody>
                  <a:tcPr marT="91425" marB="91425" marR="91425" marL="91425"/>
                </a:tc>
                <a:tc hMerge="1"/>
                <a:tc hMerge="1"/>
              </a:tr>
              <a:tr h="189625">
                <a:tc vMerge="1"/>
                <a:tc>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TWO CONNECTIONS</a:t>
                      </a:r>
                      <a:endParaRPr sz="1200">
                        <a:latin typeface="Inter"/>
                        <a:ea typeface="Inter"/>
                        <a:cs typeface="Inter"/>
                        <a:sym typeface="Inter"/>
                      </a:endParaRPr>
                    </a:p>
                  </a:txBody>
                  <a:tcPr marT="91425" marB="91425" marR="91425" marL="91425" anchor="ctr">
                    <a:solidFill>
                      <a:srgbClr val="CCCCCC"/>
                    </a:solidFill>
                  </a:tcPr>
                </a:tc>
                <a:tc gridSpan="2">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ONE SENTENCE SUMMARY</a:t>
                      </a:r>
                      <a:endParaRPr sz="1200">
                        <a:solidFill>
                          <a:schemeClr val="dk1"/>
                        </a:solidFill>
                        <a:latin typeface="Inter"/>
                        <a:ea typeface="Inter"/>
                        <a:cs typeface="Inter"/>
                        <a:sym typeface="Inter"/>
                      </a:endParaRPr>
                    </a:p>
                  </a:txBody>
                  <a:tcPr marT="91425" marB="91425" marR="91425" marL="91425" anchor="ctr">
                    <a:solidFill>
                      <a:srgbClr val="CCCCCC"/>
                    </a:solidFill>
                  </a:tcPr>
                </a:tc>
                <a:tc hMerge="1"/>
              </a:tr>
              <a:tr h="568900">
                <a:tc vMerge="1"/>
                <a:tc>
                  <a:txBody>
                    <a:bodyPr/>
                    <a:lstStyle/>
                    <a:p>
                      <a:pPr indent="0" lvl="0" marL="0" rtl="0" algn="l">
                        <a:spcBef>
                          <a:spcPts val="0"/>
                        </a:spcBef>
                        <a:spcAft>
                          <a:spcPts val="0"/>
                        </a:spcAft>
                        <a:buNone/>
                      </a:pPr>
                      <a:r>
                        <a:t/>
                      </a:r>
                      <a:endParaRPr/>
                    </a:p>
                  </a:txBody>
                  <a:tcPr marT="91425" marB="91425" marR="91425" marL="91425"/>
                </a:tc>
                <a:tc gridSpan="2">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hMerge="1"/>
              </a:tr>
              <a:tr h="197550">
                <a:tc rowSpan="4">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Diane Bolger, “The Dynamics of Gender in Early Agricultural Societies of the Near East”</a:t>
                      </a:r>
                      <a:endParaRPr b="1" sz="1200">
                        <a:solidFill>
                          <a:schemeClr val="dk1"/>
                        </a:solidFill>
                        <a:latin typeface="Inter"/>
                        <a:ea typeface="Inter"/>
                        <a:cs typeface="Inter"/>
                        <a:sym typeface="Inter"/>
                      </a:endParaRPr>
                    </a:p>
                  </a:txBody>
                  <a:tcPr marT="91425" marB="91425" marR="91425" marL="91425" anchor="ctr"/>
                </a:tc>
                <a:tc gridSpan="3">
                  <a:txBody>
                    <a:bodyPr/>
                    <a:lstStyle/>
                    <a:p>
                      <a:pPr indent="-228600" lvl="0" marL="457200" rtl="0" algn="ctr">
                        <a:lnSpc>
                          <a:spcPct val="100000"/>
                        </a:lnSpc>
                        <a:spcBef>
                          <a:spcPts val="0"/>
                        </a:spcBef>
                        <a:spcAft>
                          <a:spcPts val="0"/>
                        </a:spcAft>
                        <a:buNone/>
                      </a:pPr>
                      <a:r>
                        <a:rPr b="1" lang="en" sz="1200">
                          <a:solidFill>
                            <a:schemeClr val="dk1"/>
                          </a:solidFill>
                          <a:latin typeface="Inter"/>
                          <a:ea typeface="Inter"/>
                          <a:cs typeface="Inter"/>
                          <a:sym typeface="Inter"/>
                        </a:rPr>
                        <a:t>THREE DETAILS</a:t>
                      </a:r>
                      <a:endParaRPr sz="1200">
                        <a:solidFill>
                          <a:schemeClr val="dk1"/>
                        </a:solidFill>
                        <a:latin typeface="Inter"/>
                        <a:ea typeface="Inter"/>
                        <a:cs typeface="Inter"/>
                        <a:sym typeface="Inter"/>
                      </a:endParaRPr>
                    </a:p>
                  </a:txBody>
                  <a:tcPr marT="91425" marB="91425" marR="91425" marL="91425">
                    <a:solidFill>
                      <a:srgbClr val="CCCCCC"/>
                    </a:solidFill>
                  </a:tcPr>
                </a:tc>
                <a:tc hMerge="1"/>
                <a:tc hMerge="1"/>
              </a:tr>
              <a:tr h="948175">
                <a:tc vMerge="1"/>
                <a:tc gridSpan="3">
                  <a:txBody>
                    <a:bodyPr/>
                    <a:lstStyle/>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c hMerge="1"/>
              </a:tr>
              <a:tr h="197550">
                <a:tc vMerge="1"/>
                <a:tc>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TWO CONNECTIONS</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gridSpan="2">
                  <a:txBody>
                    <a:bodyPr/>
                    <a:lstStyle/>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ONE SENTENCE SUMMARY</a:t>
                      </a:r>
                      <a:endParaRPr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CCCCCC"/>
                    </a:solidFill>
                  </a:tcPr>
                </a:tc>
                <a:tc hMerge="1"/>
              </a:tr>
              <a:tr h="474075">
                <a:tc vMerge="1"/>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9" name="Shape 219"/>
        <p:cNvGrpSpPr/>
        <p:nvPr/>
      </p:nvGrpSpPr>
      <p:grpSpPr>
        <a:xfrm>
          <a:off x="0" y="0"/>
          <a:ext cx="0" cy="0"/>
          <a:chOff x="0" y="0"/>
          <a:chExt cx="0" cy="0"/>
        </a:xfrm>
      </p:grpSpPr>
      <p:graphicFrame>
        <p:nvGraphicFramePr>
          <p:cNvPr id="220" name="Google Shape;220;p52"/>
          <p:cNvGraphicFramePr/>
          <p:nvPr/>
        </p:nvGraphicFramePr>
        <p:xfrm>
          <a:off x="383363" y="627214"/>
          <a:ext cx="3000000" cy="3000000"/>
        </p:xfrm>
        <a:graphic>
          <a:graphicData uri="http://schemas.openxmlformats.org/drawingml/2006/table">
            <a:tbl>
              <a:tblPr>
                <a:noFill/>
                <a:tableStyleId>{5C53073F-B6D4-400B-91A8-3CA0184DC26F}</a:tableStyleId>
              </a:tblPr>
              <a:tblGrid>
                <a:gridCol w="7030625"/>
              </a:tblGrid>
              <a:tr h="949600">
                <a:tc>
                  <a:txBody>
                    <a:bodyPr/>
                    <a:lstStyle/>
                    <a:p>
                      <a:pPr indent="0" lvl="0" marL="0" rtl="0" algn="l">
                        <a:spcBef>
                          <a:spcPts val="0"/>
                        </a:spcBef>
                        <a:spcAft>
                          <a:spcPts val="0"/>
                        </a:spcAft>
                        <a:buClr>
                          <a:srgbClr val="000000"/>
                        </a:buClr>
                        <a:buSzPts val="1200"/>
                        <a:buFont typeface="Arial"/>
                        <a:buNone/>
                      </a:pPr>
                      <a:r>
                        <a:rPr lang="en" sz="1300">
                          <a:solidFill>
                            <a:srgbClr val="000000"/>
                          </a:solidFill>
                          <a:latin typeface="Halant"/>
                          <a:ea typeface="Halant"/>
                          <a:cs typeface="Halant"/>
                          <a:sym typeface="Halant"/>
                        </a:rPr>
                        <a:t>Source:</a:t>
                      </a:r>
                      <a:r>
                        <a:rPr lang="en" sz="1300">
                          <a:latin typeface="Halant"/>
                          <a:ea typeface="Halant"/>
                          <a:cs typeface="Halant"/>
                          <a:sym typeface="Halant"/>
                        </a:rPr>
                        <a:t> Willie Thompson, “The Neolithic Transformation and its Consequences: Settlement, Wealth, and Social Differentiation,” in </a:t>
                      </a:r>
                      <a:r>
                        <a:rPr i="1" lang="en" sz="1300">
                          <a:latin typeface="Halant"/>
                          <a:ea typeface="Halant"/>
                          <a:cs typeface="Halant"/>
                          <a:sym typeface="Halant"/>
                        </a:rPr>
                        <a:t>Work, Sex, and Power: The Forces that Shaped Our History</a:t>
                      </a:r>
                      <a:r>
                        <a:rPr lang="en" sz="1300">
                          <a:latin typeface="Halant"/>
                          <a:ea typeface="Halant"/>
                          <a:cs typeface="Halant"/>
                          <a:sym typeface="Halant"/>
                        </a:rPr>
                        <a:t>, 2015.</a:t>
                      </a:r>
                      <a:endParaRPr sz="1300">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t/>
                      </a:r>
                      <a:endParaRPr sz="10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000">
                          <a:latin typeface="Inter"/>
                          <a:ea typeface="Inter"/>
                          <a:cs typeface="Inter"/>
                          <a:sym typeface="Inter"/>
                        </a:rPr>
                        <a:t>Note: Willie Thompson was Professor of Contemporary History at Glasgow Caledonian University.</a:t>
                      </a:r>
                      <a:endParaRPr sz="10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2958250">
                <a:tc>
                  <a:txBody>
                    <a:bodyPr/>
                    <a:lstStyle/>
                    <a:p>
                      <a:pPr indent="0" lvl="0" marL="0" rtl="0" algn="l">
                        <a:lnSpc>
                          <a:spcPct val="100000"/>
                        </a:lnSpc>
                        <a:spcBef>
                          <a:spcPts val="600"/>
                        </a:spcBef>
                        <a:spcAft>
                          <a:spcPts val="0"/>
                        </a:spcAft>
                        <a:buClr>
                          <a:schemeClr val="dk1"/>
                        </a:buClr>
                        <a:buSzPts val="1200"/>
                        <a:buFont typeface="Arial"/>
                        <a:buNone/>
                      </a:pPr>
                      <a:r>
                        <a:rPr lang="en" sz="1300">
                          <a:latin typeface="Inter"/>
                          <a:ea typeface="Inter"/>
                          <a:cs typeface="Inter"/>
                          <a:sym typeface="Inter"/>
                        </a:rPr>
                        <a:t>The Mesolithic era was characterized by the disappearance of the tundra big game of the late Paleolithic and involved instead greater emphasis on the gathering side of the equation and, where possible, the adoption of a seafood diet. The emerging Neolithic economy, in contrast to the nomadism which had defined earlier eras, depended principally on settled habitation, especially at this period in the area of alluvial rivers. It focused on domesticated food crops, in the case of the Fertile Crescent emmer wheat, to be followed rapidly by the domestication of beasts which had previously been hunted as prey, usually cattle, sheep, pigs, and equids…</a:t>
                      </a:r>
                      <a:endParaRPr sz="1300">
                        <a:latin typeface="Inter"/>
                        <a:ea typeface="Inter"/>
                        <a:cs typeface="Inter"/>
                        <a:sym typeface="Inter"/>
                      </a:endParaRPr>
                    </a:p>
                    <a:p>
                      <a:pPr indent="0" lvl="0" marL="0" rtl="0" algn="l">
                        <a:lnSpc>
                          <a:spcPct val="100000"/>
                        </a:lnSpc>
                        <a:spcBef>
                          <a:spcPts val="600"/>
                        </a:spcBef>
                        <a:spcAft>
                          <a:spcPts val="0"/>
                        </a:spcAft>
                        <a:buClr>
                          <a:schemeClr val="dk1"/>
                        </a:buClr>
                        <a:buSzPts val="1200"/>
                        <a:buFont typeface="Arial"/>
                        <a:buNone/>
                      </a:pPr>
                      <a:r>
                        <a:t/>
                      </a:r>
                      <a:endParaRPr sz="1300">
                        <a:latin typeface="Inter"/>
                        <a:ea typeface="Inter"/>
                        <a:cs typeface="Inter"/>
                        <a:sym typeface="Inter"/>
                      </a:endParaRPr>
                    </a:p>
                    <a:p>
                      <a:pPr indent="0" lvl="0" marL="0" rtl="0" algn="l">
                        <a:lnSpc>
                          <a:spcPct val="100000"/>
                        </a:lnSpc>
                        <a:spcBef>
                          <a:spcPts val="600"/>
                        </a:spcBef>
                        <a:spcAft>
                          <a:spcPts val="600"/>
                        </a:spcAft>
                        <a:buClr>
                          <a:schemeClr val="dk1"/>
                        </a:buClr>
                        <a:buSzPts val="1200"/>
                        <a:buFont typeface="Arial"/>
                        <a:buNone/>
                      </a:pPr>
                      <a:r>
                        <a:rPr lang="en" sz="1300">
                          <a:latin typeface="Inter"/>
                          <a:ea typeface="Inter"/>
                          <a:cs typeface="Inter"/>
                          <a:sym typeface="Inter"/>
                        </a:rPr>
                        <a:t>Overall the consequences, even the relatively immediate ones, were enormous. The shift to agricultural set in motion a cycle of development which transformed the human planet, at first comparatively slowly and eventually with ever-accelerating speed. How it came to be initiated is far from evident and archaeology can only reveal its consequences, doing more than hint at what might have been the motivations behind its introduction.</a:t>
                      </a:r>
                      <a:endParaRPr sz="1300">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221" name="Google Shape;221;p5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Document Analysis: Source 1</a:t>
            </a:r>
            <a:endParaRPr sz="1900">
              <a:solidFill>
                <a:schemeClr val="dk1"/>
              </a:solidFill>
              <a:latin typeface="Halant"/>
              <a:ea typeface="Halant"/>
              <a:cs typeface="Halant"/>
              <a:sym typeface="Halant"/>
            </a:endParaRPr>
          </a:p>
        </p:txBody>
      </p:sp>
      <p:pic>
        <p:nvPicPr>
          <p:cNvPr id="222" name="Google Shape;222;p52"/>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23" name="Google Shape;223;p5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4" name="Google Shape;224;p5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8" name="Shape 228"/>
        <p:cNvGrpSpPr/>
        <p:nvPr/>
      </p:nvGrpSpPr>
      <p:grpSpPr>
        <a:xfrm>
          <a:off x="0" y="0"/>
          <a:ext cx="0" cy="0"/>
          <a:chOff x="0" y="0"/>
          <a:chExt cx="0" cy="0"/>
        </a:xfrm>
      </p:grpSpPr>
      <p:graphicFrame>
        <p:nvGraphicFramePr>
          <p:cNvPr id="229" name="Google Shape;229;p53"/>
          <p:cNvGraphicFramePr/>
          <p:nvPr/>
        </p:nvGraphicFramePr>
        <p:xfrm>
          <a:off x="383363" y="627214"/>
          <a:ext cx="3000000" cy="3000000"/>
        </p:xfrm>
        <a:graphic>
          <a:graphicData uri="http://schemas.openxmlformats.org/drawingml/2006/table">
            <a:tbl>
              <a:tblPr>
                <a:noFill/>
                <a:tableStyleId>{5C53073F-B6D4-400B-91A8-3CA0184DC26F}</a:tableStyleId>
              </a:tblPr>
              <a:tblGrid>
                <a:gridCol w="7030625"/>
              </a:tblGrid>
              <a:tr h="949600">
                <a:tc>
                  <a:txBody>
                    <a:bodyPr/>
                    <a:lstStyle/>
                    <a:p>
                      <a:pPr indent="0" lvl="0" marL="0" rtl="0" algn="l">
                        <a:spcBef>
                          <a:spcPts val="0"/>
                        </a:spcBef>
                        <a:spcAft>
                          <a:spcPts val="0"/>
                        </a:spcAft>
                        <a:buClr>
                          <a:srgbClr val="000000"/>
                        </a:buClr>
                        <a:buSzPts val="1200"/>
                        <a:buFont typeface="Arial"/>
                        <a:buNone/>
                      </a:pPr>
                      <a:r>
                        <a:rPr lang="en" sz="1300">
                          <a:solidFill>
                            <a:srgbClr val="000000"/>
                          </a:solidFill>
                          <a:latin typeface="Halant"/>
                          <a:ea typeface="Halant"/>
                          <a:cs typeface="Halant"/>
                          <a:sym typeface="Halant"/>
                        </a:rPr>
                        <a:t>Source:</a:t>
                      </a:r>
                      <a:r>
                        <a:rPr lang="en" sz="1300">
                          <a:latin typeface="Halant"/>
                          <a:ea typeface="Halant"/>
                          <a:cs typeface="Halant"/>
                          <a:sym typeface="Halant"/>
                        </a:rPr>
                        <a:t> Diane Bolger, “The Dynamics of Gender in Early Agricultural Societies of the Near East,” in </a:t>
                      </a:r>
                      <a:r>
                        <a:rPr i="1" lang="en" sz="1300">
                          <a:latin typeface="Halant"/>
                          <a:ea typeface="Halant"/>
                          <a:cs typeface="Halant"/>
                          <a:sym typeface="Halant"/>
                        </a:rPr>
                        <a:t>Signs</a:t>
                      </a:r>
                      <a:r>
                        <a:rPr lang="en" sz="1300">
                          <a:latin typeface="Halant"/>
                          <a:ea typeface="Halant"/>
                          <a:cs typeface="Halant"/>
                          <a:sym typeface="Halant"/>
                        </a:rPr>
                        <a:t>, Vol. 35, No. 2, Winter 2010.</a:t>
                      </a:r>
                      <a:endParaRPr sz="1300">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t/>
                      </a:r>
                      <a:endParaRPr sz="10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000">
                          <a:latin typeface="Inter"/>
                          <a:ea typeface="Inter"/>
                          <a:cs typeface="Inter"/>
                          <a:sym typeface="Inter"/>
                        </a:rPr>
                        <a:t>Note: Diane Bolger is a Research Fellow in the field of Archaeology at the University of Edinburgh.</a:t>
                      </a:r>
                      <a:endParaRPr sz="10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2958250">
                <a:tc>
                  <a:txBody>
                    <a:bodyPr/>
                    <a:lstStyle/>
                    <a:p>
                      <a:pPr indent="0" lvl="0" marL="0" rtl="0" algn="l">
                        <a:lnSpc>
                          <a:spcPct val="100000"/>
                        </a:lnSpc>
                        <a:spcBef>
                          <a:spcPts val="0"/>
                        </a:spcBef>
                        <a:spcAft>
                          <a:spcPts val="0"/>
                        </a:spcAft>
                        <a:buClr>
                          <a:schemeClr val="dk1"/>
                        </a:buClr>
                        <a:buSzPts val="1200"/>
                        <a:buFont typeface="Arial"/>
                        <a:buNone/>
                      </a:pPr>
                      <a:r>
                        <a:rPr lang="en" sz="1300">
                          <a:latin typeface="Inter"/>
                          <a:ea typeface="Inter"/>
                          <a:cs typeface="Inter"/>
                          <a:sym typeface="Inter"/>
                        </a:rPr>
                        <a:t>Since the introduction of the term “Neolithic revolution” to characterize the political, social, and economic transformations that accompanied the invention and spread of farming technologies in the Near East (Childe 1934), archaeologists have engaged in an intensive research effort to explain why the transition to agriculture took place when and where it did, the particular means by which it is likely to have occurred, and its likely effects upon the political and social organization of early farming communities within the region…</a:t>
                      </a:r>
                      <a:endParaRPr sz="1300">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300">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300">
                          <a:latin typeface="Inter"/>
                          <a:ea typeface="Inter"/>
                          <a:cs typeface="Inter"/>
                          <a:sym typeface="Inter"/>
                        </a:rPr>
                        <a:t>Although Vere Gordon Childe’s revolution aptly conveys the profound nature of the socioeconomic changes that accompanied the transition to agriculture in the ancient Near East, it connotes a suddenness and rapidity that do not accurately reflect what we now know to have been a long and uneven process of socioeconomic change… Today, it is widely acknowledged that the transition to agriculture was a long-term process rather than a short-term event and one that did not occur uniformly in all places at all times, progressing differentially in fits and starts over the course of several millennia…</a:t>
                      </a:r>
                      <a:endParaRPr sz="1300">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300">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300">
                          <a:latin typeface="Inter"/>
                          <a:ea typeface="Inter"/>
                          <a:cs typeface="Inter"/>
                          <a:sym typeface="Inter"/>
                        </a:rPr>
                        <a:t>For more than forty years, the concept of “man the hunter” served as a powerful paradigm for the successful emergence of Homo sapiens as the dominant species on our planet… While the hunting hypothesis continued to be highly influential in anthropological circles into the 1970s and 1980s and some of its central tenets are still applied today, its obvious gender biases have come under sharp attack from feminist anthropologists and other scholars who are highly skeptical of a theory that “leaves out half of the human species”...</a:t>
                      </a:r>
                      <a:endParaRPr sz="1300">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300">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300">
                          <a:latin typeface="Inter"/>
                          <a:ea typeface="Inter"/>
                          <a:cs typeface="Inter"/>
                          <a:sym typeface="Inter"/>
                        </a:rPr>
                        <a:t>During the past fifteen years, evidence for the gendered division of labor in early agricultural societies has begun to emerge at a number of prehistoric sites in Syria and the southern Levant, an area that includes present-day Israel and Jordan, from a very different source than has been considered thus far: the analysis of human skeletal remains. By analyzing these remains for signs of deformity, injury and asymmetrical morphology, osteologists are sometimes able to isolate structural anomalies that resulted from work activities and occupational stress. When the skeletal material in question can be reliably sexed, it is possible to correlate workloads, and even specific work activities, with adult males, females, and subadults; and if the remains are reliably dates and can be shown to cover a wide chronological span, differential patterns of male and female work activities (for adults as well as juveniles) can be linked hypothetically to changes in the gendered division of labor.</a:t>
                      </a:r>
                      <a:endParaRPr sz="1300">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230" name="Google Shape;230;p5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Document Analysis: Source 2</a:t>
            </a:r>
            <a:endParaRPr sz="1900">
              <a:solidFill>
                <a:schemeClr val="dk1"/>
              </a:solidFill>
              <a:latin typeface="Halant"/>
              <a:ea typeface="Halant"/>
              <a:cs typeface="Halant"/>
              <a:sym typeface="Halant"/>
            </a:endParaRPr>
          </a:p>
        </p:txBody>
      </p:sp>
      <p:pic>
        <p:nvPicPr>
          <p:cNvPr id="231" name="Google Shape;231;p53"/>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32" name="Google Shape;232;p5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3" name="Google Shape;233;p5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7" name="Shape 237"/>
        <p:cNvGrpSpPr/>
        <p:nvPr/>
      </p:nvGrpSpPr>
      <p:grpSpPr>
        <a:xfrm>
          <a:off x="0" y="0"/>
          <a:ext cx="0" cy="0"/>
          <a:chOff x="0" y="0"/>
          <a:chExt cx="0" cy="0"/>
        </a:xfrm>
      </p:grpSpPr>
      <p:pic>
        <p:nvPicPr>
          <p:cNvPr id="238" name="Google Shape;238;p5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39" name="Google Shape;239;p54"/>
          <p:cNvSpPr txBox="1"/>
          <p:nvPr/>
        </p:nvSpPr>
        <p:spPr>
          <a:xfrm>
            <a:off x="2820988" y="2628363"/>
            <a:ext cx="4492500" cy="14634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analyzing historical documents in order to make evidence-based claims about the past.</a:t>
            </a:r>
            <a:endParaRPr b="1" sz="1500">
              <a:solidFill>
                <a:schemeClr val="dk1"/>
              </a:solidFill>
              <a:latin typeface="Plus Jakarta Sans"/>
              <a:ea typeface="Plus Jakarta Sans"/>
              <a:cs typeface="Plus Jakarta Sans"/>
              <a:sym typeface="Plus Jakarta Sans"/>
            </a:endParaRPr>
          </a:p>
        </p:txBody>
      </p:sp>
      <p:sp>
        <p:nvSpPr>
          <p:cNvPr id="240" name="Google Shape;240;p54"/>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Evaluating Evidence</a:t>
            </a:r>
            <a:endParaRPr sz="1500">
              <a:solidFill>
                <a:srgbClr val="000000"/>
              </a:solidFill>
              <a:latin typeface="Plus Jakarta Sans Medium"/>
              <a:ea typeface="Plus Jakarta Sans Medium"/>
              <a:cs typeface="Plus Jakarta Sans Medium"/>
              <a:sym typeface="Plus Jakarta Sans Medium"/>
            </a:endParaRPr>
          </a:p>
        </p:txBody>
      </p:sp>
      <p:pic>
        <p:nvPicPr>
          <p:cNvPr id="241" name="Google Shape;241;p5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42" name="Google Shape;242;p5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43" name="Google Shape;243;p5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44" name="Google Shape;244;p54"/>
          <p:cNvSpPr txBox="1"/>
          <p:nvPr/>
        </p:nvSpPr>
        <p:spPr>
          <a:xfrm>
            <a:off x="536450" y="5069538"/>
            <a:ext cx="6699600" cy="18048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Review the following documents and answer the questions on evaluating evidence that follow.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245" name="Google Shape;245;p54"/>
          <p:cNvPicPr preferRelativeResize="0"/>
          <p:nvPr/>
        </p:nvPicPr>
        <p:blipFill>
          <a:blip r:embed="rId5">
            <a:alphaModFix/>
          </a:blip>
          <a:stretch>
            <a:fillRect/>
          </a:stretch>
        </p:blipFill>
        <p:spPr>
          <a:xfrm>
            <a:off x="458912" y="2382112"/>
            <a:ext cx="1955925" cy="19559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9" name="Shape 249"/>
        <p:cNvGrpSpPr/>
        <p:nvPr/>
      </p:nvGrpSpPr>
      <p:grpSpPr>
        <a:xfrm>
          <a:off x="0" y="0"/>
          <a:ext cx="0" cy="0"/>
          <a:chOff x="0" y="0"/>
          <a:chExt cx="0" cy="0"/>
        </a:xfrm>
      </p:grpSpPr>
      <p:sp>
        <p:nvSpPr>
          <p:cNvPr id="250" name="Google Shape;250;p5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251" name="Google Shape;251;p5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52" name="Google Shape;252;p5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53" name="Google Shape;253;p5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254" name="Google Shape;254;p55"/>
          <p:cNvGraphicFramePr/>
          <p:nvPr/>
        </p:nvGraphicFramePr>
        <p:xfrm>
          <a:off x="922749" y="922736"/>
          <a:ext cx="3000000" cy="3000000"/>
        </p:xfrm>
        <a:graphic>
          <a:graphicData uri="http://schemas.openxmlformats.org/drawingml/2006/table">
            <a:tbl>
              <a:tblPr>
                <a:noFill/>
                <a:tableStyleId>{D5115973-7A9F-4C3A-83E3-D915B1B6B93A}</a:tableStyleId>
              </a:tblPr>
              <a:tblGrid>
                <a:gridCol w="5948325"/>
              </a:tblGrid>
              <a:tr h="370400">
                <a:tc>
                  <a:txBody>
                    <a:bodyPr/>
                    <a:lstStyle/>
                    <a:p>
                      <a:pPr indent="0" lvl="0" marL="0" rtl="0" algn="l">
                        <a:spcBef>
                          <a:spcPts val="0"/>
                        </a:spcBef>
                        <a:spcAft>
                          <a:spcPts val="0"/>
                        </a:spcAft>
                        <a:buNone/>
                      </a:pPr>
                      <a:r>
                        <a:rPr lang="en" sz="1500">
                          <a:latin typeface="Halant"/>
                          <a:ea typeface="Halant"/>
                          <a:cs typeface="Halant"/>
                          <a:sym typeface="Halant"/>
                        </a:rPr>
                        <a:t>Source: Frank Hole, “A Reassessment of the Neolithic Revolution” </a:t>
                      </a:r>
                      <a:r>
                        <a:rPr lang="en" sz="1500">
                          <a:solidFill>
                            <a:schemeClr val="dk1"/>
                          </a:solidFill>
                          <a:latin typeface="Halant"/>
                          <a:ea typeface="Halant"/>
                          <a:cs typeface="Halant"/>
                          <a:sym typeface="Halant"/>
                        </a:rPr>
                        <a:t>Paléorient, 1984</a:t>
                      </a:r>
                      <a:r>
                        <a:rPr lang="en" sz="1500">
                          <a:latin typeface="Halant"/>
                          <a:ea typeface="Halant"/>
                          <a:cs typeface="Halant"/>
                          <a:sym typeface="Halant"/>
                        </a:rPr>
                        <a:t>. </a:t>
                      </a:r>
                      <a:endParaRPr sz="1200">
                        <a:latin typeface="Halant"/>
                        <a:ea typeface="Halant"/>
                        <a:cs typeface="Halant"/>
                        <a:sym typeface="Halant"/>
                      </a:endParaRPr>
                    </a:p>
                  </a:txBody>
                  <a:tcPr marT="95800" marB="95800" marR="97175" marL="97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solidFill>
                      <a:srgbClr val="FFFFFF"/>
                    </a:solidFill>
                  </a:tcPr>
                </a:tc>
              </a:tr>
              <a:tr h="3197800">
                <a:tc>
                  <a:txBody>
                    <a:bodyPr/>
                    <a:lstStyle/>
                    <a:p>
                      <a:pPr indent="0" lvl="0" marL="0" rtl="0" algn="l">
                        <a:spcBef>
                          <a:spcPts val="0"/>
                        </a:spcBef>
                        <a:spcAft>
                          <a:spcPts val="0"/>
                        </a:spcAft>
                        <a:buNone/>
                      </a:pPr>
                      <a:r>
                        <a:rPr lang="en" sz="1500">
                          <a:solidFill>
                            <a:schemeClr val="dk1"/>
                          </a:solidFill>
                          <a:latin typeface="Inter"/>
                          <a:ea typeface="Inter"/>
                          <a:cs typeface="Inter"/>
                          <a:sym typeface="Inter"/>
                        </a:rPr>
                        <a:t>It is clear today that there are many regional variants of the process towards domestication of plant species. Although the seeds found in the recent work in the Wadi-Kubbaniya* in Egypt are modern, it appears that grinding stones formed part of the tool kit there as far back as 18,000 years. Despite the presence of grinding stones and the implication of cereal use at many other sites along the Nile Valley, the settled manifestations of agriculture did not appear in this region for another 12,000 years. The Natufian of the Levant and the earlier Kebaran are other cases where intensive use of plants is assumed because of the grinding and pounding stones, yet cultivation as such may not have been practiced, and most people lived in shifting settlements of camps as they pursued the wild food. What distinguished the Natufians and the Nilotic peoples is the use of grinding stones to process the edible seeds, tools that were essential; to eventual full-scale use of ripe cereal crops.</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Work Sans"/>
                        <a:ea typeface="Work Sans"/>
                        <a:cs typeface="Work Sans"/>
                        <a:sym typeface="Work Sans"/>
                      </a:endParaRPr>
                    </a:p>
                    <a:p>
                      <a:pPr indent="0" lvl="0" marL="0" rtl="0" algn="l">
                        <a:spcBef>
                          <a:spcPts val="0"/>
                        </a:spcBef>
                        <a:spcAft>
                          <a:spcPts val="0"/>
                        </a:spcAft>
                        <a:buNone/>
                      </a:pPr>
                      <a:r>
                        <a:rPr lang="en" sz="1300">
                          <a:solidFill>
                            <a:schemeClr val="dk1"/>
                          </a:solidFill>
                          <a:latin typeface="Inter"/>
                          <a:ea typeface="Inter"/>
                          <a:cs typeface="Inter"/>
                          <a:sym typeface="Inter"/>
                        </a:rPr>
                        <a:t>Note: The Wadi-Kubbaniya is an archaeological site in Egypt that was initially thought to be a site of early farming but has since been disproven, and instead was a frequent stop during the migration of early hunter-gathering groups.</a:t>
                      </a:r>
                      <a:endParaRPr sz="1300">
                        <a:solidFill>
                          <a:schemeClr val="dk1"/>
                        </a:solidFill>
                        <a:latin typeface="Inter"/>
                        <a:ea typeface="Inter"/>
                        <a:cs typeface="Inter"/>
                        <a:sym typeface="Inter"/>
                      </a:endParaRPr>
                    </a:p>
                  </a:txBody>
                  <a:tcPr marT="143675" marB="143675" marR="145725" marL="14572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solidFill>
                      <a:srgbClr val="FFFFFF"/>
                    </a:solidFill>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58" name="Shape 258"/>
        <p:cNvGrpSpPr/>
        <p:nvPr/>
      </p:nvGrpSpPr>
      <p:grpSpPr>
        <a:xfrm>
          <a:off x="0" y="0"/>
          <a:ext cx="0" cy="0"/>
          <a:chOff x="0" y="0"/>
          <a:chExt cx="0" cy="0"/>
        </a:xfrm>
      </p:grpSpPr>
      <p:sp>
        <p:nvSpPr>
          <p:cNvPr id="259" name="Google Shape;259;p5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260" name="Google Shape;260;p5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61" name="Google Shape;261;p5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62" name="Google Shape;262;p5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63" name="Google Shape;263;p56"/>
          <p:cNvSpPr txBox="1"/>
          <p:nvPr/>
        </p:nvSpPr>
        <p:spPr>
          <a:xfrm>
            <a:off x="860700" y="926450"/>
            <a:ext cx="6009000" cy="4769700"/>
          </a:xfrm>
          <a:prstGeom prst="rect">
            <a:avLst/>
          </a:prstGeom>
          <a:noFill/>
          <a:ln>
            <a:noFill/>
          </a:ln>
        </p:spPr>
        <p:txBody>
          <a:bodyPr anchorCtr="0" anchor="t" bIns="96675" lIns="96675" spcFirstLastPara="1" rIns="96675" wrap="square" tIns="96675">
            <a:noAutofit/>
          </a:bodyPr>
          <a:lstStyle/>
          <a:p>
            <a:pPr indent="-336550" lvl="0" marL="4826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Select the piece of evidence from the above document that </a:t>
            </a:r>
            <a:r>
              <a:rPr i="1" lang="en" sz="1500">
                <a:solidFill>
                  <a:schemeClr val="dk1"/>
                </a:solidFill>
                <a:highlight>
                  <a:schemeClr val="lt1"/>
                </a:highlight>
                <a:latin typeface="Inter"/>
                <a:ea typeface="Inter"/>
                <a:cs typeface="Inter"/>
                <a:sym typeface="Inter"/>
              </a:rPr>
              <a:t>best </a:t>
            </a:r>
            <a:r>
              <a:rPr lang="en" sz="1500">
                <a:solidFill>
                  <a:schemeClr val="dk1"/>
                </a:solidFill>
                <a:highlight>
                  <a:schemeClr val="lt1"/>
                </a:highlight>
                <a:latin typeface="Inter"/>
                <a:ea typeface="Inter"/>
                <a:cs typeface="Inter"/>
                <a:sym typeface="Inter"/>
              </a:rPr>
              <a:t>supports the claim: </a:t>
            </a:r>
            <a:r>
              <a:rPr b="1" lang="en" sz="1500">
                <a:solidFill>
                  <a:schemeClr val="dk1"/>
                </a:solidFill>
                <a:highlight>
                  <a:schemeClr val="lt1"/>
                </a:highlight>
                <a:latin typeface="Inter"/>
                <a:ea typeface="Inter"/>
                <a:cs typeface="Inter"/>
                <a:sym typeface="Inter"/>
              </a:rPr>
              <a:t>Not all societies with agricultural technology adopted farming.</a:t>
            </a:r>
            <a:endParaRPr b="1"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rgbClr val="FFFFFF"/>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t>
            </a:r>
            <a:r>
              <a:rPr lang="en" sz="1500">
                <a:solidFill>
                  <a:schemeClr val="dk1"/>
                </a:solidFill>
                <a:latin typeface="Inter"/>
                <a:ea typeface="Inter"/>
                <a:cs typeface="Inter"/>
                <a:sym typeface="Inter"/>
              </a:rPr>
              <a:t>Despite the presence of grinding stones and the implication of cereal use at many other sites along the Nile Valley, the settled manifestations of agriculture did not appear in this region for another 12,000 years.”</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t>
            </a:r>
            <a:r>
              <a:rPr lang="en" sz="1500">
                <a:solidFill>
                  <a:schemeClr val="dk1"/>
                </a:solidFill>
                <a:latin typeface="Inter"/>
                <a:ea typeface="Inter"/>
                <a:cs typeface="Inter"/>
                <a:sym typeface="Inter"/>
              </a:rPr>
              <a:t>... seeds found in the recent work in the Wadi-Kubbaniya in Egypt are modern, it appears that grinding stones formed part of the tool kit there as far back as 18,000 years. ”</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t>
            </a:r>
            <a:r>
              <a:rPr lang="en" sz="1500">
                <a:solidFill>
                  <a:schemeClr val="dk1"/>
                </a:solidFill>
                <a:latin typeface="Inter"/>
                <a:ea typeface="Inter"/>
                <a:cs typeface="Inter"/>
                <a:sym typeface="Inter"/>
              </a:rPr>
              <a:t>... yet cultivation as such may not have been practiced, and most people lived in shifting settlements of camps as they pursued the wild food”</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 </a:t>
            </a:r>
            <a:r>
              <a:rPr lang="en" sz="1500">
                <a:solidFill>
                  <a:schemeClr val="dk1"/>
                </a:solidFill>
                <a:latin typeface="Inter"/>
                <a:ea typeface="Inter"/>
                <a:cs typeface="Inter"/>
                <a:sym typeface="Inter"/>
              </a:rPr>
              <a:t>the use of grinding stones to process the edible seeds, tools that were essential; to eventual full-scale use of ripe cereal crops.”</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482600" rtl="0" algn="l">
              <a:spcBef>
                <a:spcPts val="0"/>
              </a:spcBef>
              <a:spcAft>
                <a:spcPts val="0"/>
              </a:spcAft>
              <a:buClr>
                <a:schemeClr val="dk1"/>
              </a:buClr>
              <a:buSzPts val="1500"/>
              <a:buFont typeface="Inter"/>
              <a:buAutoNum type="arabicPeriod"/>
            </a:pPr>
            <a:r>
              <a:rPr lang="en" sz="1500">
                <a:solidFill>
                  <a:schemeClr val="dk1"/>
                </a:solidFill>
                <a:highlight>
                  <a:srgbClr val="FFFFFF"/>
                </a:highlight>
                <a:latin typeface="Inter"/>
                <a:ea typeface="Inter"/>
                <a:cs typeface="Inter"/>
                <a:sym typeface="Inter"/>
              </a:rPr>
              <a:t>Justify your choice in the space below.</a:t>
            </a:r>
            <a:endParaRPr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300">
              <a:solidFill>
                <a:schemeClr val="dk1"/>
              </a:solidFill>
              <a:highlight>
                <a:srgbClr val="FFFFFF"/>
              </a:highlight>
              <a:latin typeface="Inter"/>
              <a:ea typeface="Inter"/>
              <a:cs typeface="Inter"/>
              <a:sym typeface="Inter"/>
            </a:endParaRPr>
          </a:p>
        </p:txBody>
      </p:sp>
      <p:sp>
        <p:nvSpPr>
          <p:cNvPr id="264" name="Google Shape;264;p56"/>
          <p:cNvSpPr txBox="1"/>
          <p:nvPr/>
        </p:nvSpPr>
        <p:spPr>
          <a:xfrm>
            <a:off x="860700" y="6130600"/>
            <a:ext cx="6009000" cy="2989500"/>
          </a:xfrm>
          <a:prstGeom prst="rect">
            <a:avLst/>
          </a:prstGeom>
          <a:noFill/>
          <a:ln cap="flat" cmpd="sng" w="952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t/>
            </a:r>
            <a:endParaRPr sz="1100">
              <a:latin typeface="Work Sans"/>
              <a:ea typeface="Work Sans"/>
              <a:cs typeface="Work Sans"/>
              <a:sym typeface="Work Sans"/>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