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Plus Jakarta Sans"/>
      <p:regular r:id="rId15"/>
      <p:bold r:id="rId16"/>
      <p:italic r:id="rId17"/>
      <p:boldItalic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BC1050D-E8B0-4A26-AE52-B9DE17EF9596}">
  <a:tblStyle styleId="{CBC1050D-E8B0-4A26-AE52-B9DE17EF9596}"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886EB29-0CDC-41D2-957B-BD323B97D4FF}"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WorkSans-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PlusJakartaSans-regular.fntdata"/><Relationship Id="rId14" Type="http://schemas.openxmlformats.org/officeDocument/2006/relationships/font" Target="fonts/Halant-bold.fntdata"/><Relationship Id="rId17" Type="http://schemas.openxmlformats.org/officeDocument/2006/relationships/font" Target="fonts/PlusJakartaSans-italic.fntdata"/><Relationship Id="rId16" Type="http://schemas.openxmlformats.org/officeDocument/2006/relationships/font" Target="fonts/PlusJakartaSans-bold.fntdata"/><Relationship Id="rId19" Type="http://schemas.openxmlformats.org/officeDocument/2006/relationships/font" Target="fonts/Inter-regular.fntdata"/><Relationship Id="rId18" Type="http://schemas.openxmlformats.org/officeDocument/2006/relationships/font" Target="fonts/PlusJakartaSans-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a096b06c0f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a096b06c0f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a096b06c0f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a096b06c0f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a096b06c0f_0_1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a096b06c0f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a096b06c0f_0_2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a096b06c0f_0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a096b06c0f_0_2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2a096b06c0f_0_2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101" name="Google Shape;101;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06" name="Google Shape;106;p25"/>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5" name="Google Shape;115;p26"/>
          <p:cNvGraphicFramePr/>
          <p:nvPr/>
        </p:nvGraphicFramePr>
        <p:xfrm>
          <a:off x="922749" y="922736"/>
          <a:ext cx="3000000" cy="3000000"/>
        </p:xfrm>
        <a:graphic>
          <a:graphicData uri="http://schemas.openxmlformats.org/drawingml/2006/table">
            <a:tbl>
              <a:tblPr>
                <a:noFill/>
                <a:tableStyleId>{CBC1050D-E8B0-4A26-AE52-B9DE17EF9596}</a:tableStyleId>
              </a:tblPr>
              <a:tblGrid>
                <a:gridCol w="5948325"/>
              </a:tblGrid>
              <a:tr h="370400">
                <a:tc>
                  <a:txBody>
                    <a:bodyPr/>
                    <a:lstStyle/>
                    <a:p>
                      <a:pPr indent="0" lvl="0" marL="0" rtl="0" algn="l">
                        <a:spcBef>
                          <a:spcPts val="0"/>
                        </a:spcBef>
                        <a:spcAft>
                          <a:spcPts val="0"/>
                        </a:spcAft>
                        <a:buNone/>
                      </a:pPr>
                      <a:r>
                        <a:rPr lang="en" sz="1500">
                          <a:latin typeface="Halant"/>
                          <a:ea typeface="Halant"/>
                          <a:cs typeface="Halant"/>
                          <a:sym typeface="Halant"/>
                        </a:rPr>
                        <a:t>Source: Frank Hole, “A Reassessment of the Neolithic Revolution” </a:t>
                      </a:r>
                      <a:r>
                        <a:rPr lang="en" sz="1500">
                          <a:solidFill>
                            <a:schemeClr val="dk1"/>
                          </a:solidFill>
                          <a:latin typeface="Halant"/>
                          <a:ea typeface="Halant"/>
                          <a:cs typeface="Halant"/>
                          <a:sym typeface="Halant"/>
                        </a:rPr>
                        <a:t>Paléorient, 1984</a:t>
                      </a:r>
                      <a:r>
                        <a:rPr lang="en" sz="1500">
                          <a:latin typeface="Halant"/>
                          <a:ea typeface="Halant"/>
                          <a:cs typeface="Halant"/>
                          <a:sym typeface="Halant"/>
                        </a:rPr>
                        <a:t>. </a:t>
                      </a:r>
                      <a:endParaRPr sz="1200">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3197800">
                <a:tc>
                  <a:txBody>
                    <a:bodyPr/>
                    <a:lstStyle/>
                    <a:p>
                      <a:pPr indent="0" lvl="0" marL="0" rtl="0" algn="l">
                        <a:spcBef>
                          <a:spcPts val="0"/>
                        </a:spcBef>
                        <a:spcAft>
                          <a:spcPts val="0"/>
                        </a:spcAft>
                        <a:buNone/>
                      </a:pPr>
                      <a:r>
                        <a:rPr lang="en" sz="1500">
                          <a:solidFill>
                            <a:schemeClr val="dk1"/>
                          </a:solidFill>
                          <a:latin typeface="Inter"/>
                          <a:ea typeface="Inter"/>
                          <a:cs typeface="Inter"/>
                          <a:sym typeface="Inter"/>
                        </a:rPr>
                        <a:t>It is clear today that there are many regional variants of the process towards domestication of plant species. Although the seeds found in the recent work in the Wadi-Kubbaniya* in Egypt are modern, it appears that grinding stones formed part of the tool kit there as far back as 18,000 years. Despite the presence of grinding stones and the implication of cereal use at many other sites along the Nile Valley, the settled manifestations of agriculture did not appear in this region for another 12,000 years. The Natufian of the Levant and the earlier Kebaran are other cases where intensive use of plants is assumed because of the grinding and pounding stones, yet cultivation as such may not have been practiced, and most people lived in shifting settlements of camps as they pursued the wild food. What distinguished the Natufians and the Nilotic peoples is the use of grinding stones to process the edible seeds, tools that were essential; to eventual full-scale use of ripe cereal crops.</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Work Sans"/>
                        <a:ea typeface="Work Sans"/>
                        <a:cs typeface="Work Sans"/>
                        <a:sym typeface="Work Sans"/>
                      </a:endParaRPr>
                    </a:p>
                    <a:p>
                      <a:pPr indent="0" lvl="0" marL="0" rtl="0" algn="l">
                        <a:spcBef>
                          <a:spcPts val="0"/>
                        </a:spcBef>
                        <a:spcAft>
                          <a:spcPts val="0"/>
                        </a:spcAft>
                        <a:buNone/>
                      </a:pPr>
                      <a:r>
                        <a:rPr lang="en" sz="1300">
                          <a:solidFill>
                            <a:schemeClr val="dk1"/>
                          </a:solidFill>
                          <a:latin typeface="Inter"/>
                          <a:ea typeface="Inter"/>
                          <a:cs typeface="Inter"/>
                          <a:sym typeface="Inter"/>
                        </a:rPr>
                        <a:t>Note: The Wadi-Kubbaniya is an archaeological site in Egypt that was initially thought to be a site of early farming but has since been disproven, and instead was a frequent stop during the migration of early hunter-gathering groups.</a:t>
                      </a:r>
                      <a:endParaRPr sz="1300">
                        <a:solidFill>
                          <a:schemeClr val="dk1"/>
                        </a:solidFill>
                        <a:latin typeface="Inter"/>
                        <a:ea typeface="Inter"/>
                        <a:cs typeface="Inter"/>
                        <a:sym typeface="Inter"/>
                      </a:endParaRPr>
                    </a:p>
                  </a:txBody>
                  <a:tcPr marT="143675" marB="143675" marR="145725" marL="145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sp>
        <p:nvSpPr>
          <p:cNvPr id="120" name="Google Shape;120;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21" name="Google Shape;121;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3" name="Google Shape;12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4" name="Google Shape;124;p27"/>
          <p:cNvSpPr txBox="1"/>
          <p:nvPr/>
        </p:nvSpPr>
        <p:spPr>
          <a:xfrm>
            <a:off x="860700" y="926450"/>
            <a:ext cx="6009000" cy="47697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Not all societies with agricultural technology adopted farming.</a:t>
            </a:r>
            <a:endParaRPr b="1"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Despite the presence of grinding stones and the implication of cereal use at many other sites along the Nile Valley, the settled manifestations of agriculture did not appear in this region for another 12,000 years.”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 seeds found in the recent work in the Wadi-Kubbaniya in Egypt are modern, it appears that grinding stones formed part of the tool kit there as far back as 18,000 years.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 yet cultivation as such may not have been practiced, and most people lived in shifting settlements of camps as they pursued the wild food”</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 </a:t>
            </a:r>
            <a:r>
              <a:rPr lang="en" sz="1500">
                <a:solidFill>
                  <a:schemeClr val="dk1"/>
                </a:solidFill>
                <a:latin typeface="Inter"/>
                <a:ea typeface="Inter"/>
                <a:cs typeface="Inter"/>
                <a:sym typeface="Inter"/>
              </a:rPr>
              <a:t>the use of grinding stones to process the edible seeds, tools that were essential; to eventual full-scale use of ripe cereal crops.”</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Inter"/>
              <a:ea typeface="Inter"/>
              <a:cs typeface="Inter"/>
              <a:sym typeface="Inter"/>
            </a:endParaRPr>
          </a:p>
        </p:txBody>
      </p:sp>
      <p:sp>
        <p:nvSpPr>
          <p:cNvPr id="125" name="Google Shape;125;p27"/>
          <p:cNvSpPr txBox="1"/>
          <p:nvPr/>
        </p:nvSpPr>
        <p:spPr>
          <a:xfrm>
            <a:off x="860700" y="6130600"/>
            <a:ext cx="6009000" cy="29895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a:t>
            </a: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3" name="Google Shape;13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4" name="Google Shape;134;p28"/>
          <p:cNvSpPr txBox="1"/>
          <p:nvPr/>
        </p:nvSpPr>
        <p:spPr>
          <a:xfrm>
            <a:off x="881700" y="819425"/>
            <a:ext cx="6009000" cy="47697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Not all societies with agricultural technology adopted farming.</a:t>
            </a:r>
            <a:endParaRPr b="1"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Despite the presence of grinding stones and the implication of cereal use at many other sites along the Nile Valley, the settled manifestations of agriculture did not appear in this region for another 12,000 years.” </a:t>
            </a:r>
            <a:r>
              <a:rPr b="1" lang="en" sz="1300">
                <a:solidFill>
                  <a:srgbClr val="FCFCFC"/>
                </a:solidFill>
                <a:highlight>
                  <a:schemeClr val="accent1"/>
                </a:highlight>
                <a:latin typeface="Inter"/>
                <a:ea typeface="Inter"/>
                <a:cs typeface="Inter"/>
                <a:sym typeface="Inter"/>
              </a:rPr>
              <a:t>(2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 seeds found in the recent work in the Wadi-Kubbaniya in Egypt are modern, it appears that grinding stones formed part of the tool kit there as far back as 18,000 years. ” </a:t>
            </a:r>
            <a:r>
              <a:rPr b="1" lang="en" sz="1300">
                <a:solidFill>
                  <a:srgbClr val="FCFCFC"/>
                </a:solidFill>
                <a:highlight>
                  <a:schemeClr val="accent1"/>
                </a:highlight>
                <a:latin typeface="Inter"/>
                <a:ea typeface="Inter"/>
                <a:cs typeface="Inter"/>
                <a:sym typeface="Inter"/>
              </a:rPr>
              <a:t>(1 point)</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 yet cultivation as such may not have been practiced, and most people lived in shifting settlements of camps as they pursued the wild food” </a:t>
            </a:r>
            <a:r>
              <a:rPr b="1" lang="en" sz="1300">
                <a:solidFill>
                  <a:srgbClr val="FCFCFC"/>
                </a:solidFill>
                <a:highlight>
                  <a:schemeClr val="accent1"/>
                </a:highlight>
                <a:latin typeface="Inter"/>
                <a:ea typeface="Inter"/>
                <a:cs typeface="Inter"/>
                <a:sym typeface="Inter"/>
              </a:rPr>
              <a:t>(3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 </a:t>
            </a:r>
            <a:r>
              <a:rPr lang="en" sz="1500">
                <a:solidFill>
                  <a:schemeClr val="dk1"/>
                </a:solidFill>
                <a:latin typeface="Inter"/>
                <a:ea typeface="Inter"/>
                <a:cs typeface="Inter"/>
                <a:sym typeface="Inter"/>
              </a:rPr>
              <a:t>the use of grinding stones to process the edible seeds, tools that were essential; to eventual full-scale use of ripe cereal crops.” </a:t>
            </a:r>
            <a:r>
              <a:rPr b="1" lang="en" sz="1300">
                <a:solidFill>
                  <a:srgbClr val="FCFCFC"/>
                </a:solidFill>
                <a:highlight>
                  <a:schemeClr val="accent1"/>
                </a:highlight>
                <a:latin typeface="Inter"/>
                <a:ea typeface="Inter"/>
                <a:cs typeface="Inter"/>
                <a:sym typeface="Inter"/>
              </a:rPr>
              <a:t>(0 points)</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Inter"/>
              <a:ea typeface="Inter"/>
              <a:cs typeface="Inter"/>
              <a:sym typeface="Inter"/>
            </a:endParaRPr>
          </a:p>
        </p:txBody>
      </p:sp>
      <p:sp>
        <p:nvSpPr>
          <p:cNvPr id="135" name="Google Shape;135;p28"/>
          <p:cNvSpPr txBox="1"/>
          <p:nvPr/>
        </p:nvSpPr>
        <p:spPr>
          <a:xfrm>
            <a:off x="881700" y="6310075"/>
            <a:ext cx="6009000" cy="31620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300">
                <a:solidFill>
                  <a:schemeClr val="accent1"/>
                </a:solidFill>
                <a:latin typeface="Inter"/>
                <a:ea typeface="Inter"/>
                <a:cs typeface="Inter"/>
                <a:sym typeface="Inter"/>
              </a:rPr>
              <a:t>Choice C, worth 3 points, is the best piece of evidence to support the claim that not all societies with agricultural technology immediately adopted sedentary farming. Since “most people lived in shifting settlements” this shows that many were still living a life of hunting and gathering rather than sedentary farming. Choice A also supports the claim, since the peoples of the researched region demonstrated knowledge of plants and developed tools to utilize them, but did not extend that development to sedentary farming until many thousands of years had passed, so is worth 2 points. Choice B also provides support that certain domesticated foods had been in use, but does not link it to the development of sedentary farming or agriculture like the previous options, so it is worth 1 point. Lastly, Choice D, speaks to the future development of agriculture, but not specifically to the immediacy of its adoption once available by societal groups, so is worth 0 points.</a:t>
            </a:r>
            <a:endParaRPr sz="1300">
              <a:solidFill>
                <a:schemeClr val="accent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9" name="Shape 139"/>
        <p:cNvGrpSpPr/>
        <p:nvPr/>
      </p:nvGrpSpPr>
      <p:grpSpPr>
        <a:xfrm>
          <a:off x="0" y="0"/>
          <a:ext cx="0" cy="0"/>
          <a:chOff x="0" y="0"/>
          <a:chExt cx="0" cy="0"/>
        </a:xfrm>
      </p:grpSpPr>
      <p:sp>
        <p:nvSpPr>
          <p:cNvPr id="140" name="Google Shape;140;p29"/>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141" name="Google Shape;141;p29"/>
          <p:cNvGraphicFramePr/>
          <p:nvPr/>
        </p:nvGraphicFramePr>
        <p:xfrm>
          <a:off x="969478" y="1521929"/>
          <a:ext cx="3000000" cy="3000000"/>
        </p:xfrm>
        <a:graphic>
          <a:graphicData uri="http://schemas.openxmlformats.org/drawingml/2006/table">
            <a:tbl>
              <a:tblPr>
                <a:noFill/>
                <a:tableStyleId>{F886EB29-0CDC-41D2-957B-BD323B97D4FF}</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C)</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2" name="Google Shape;142;p29"/>
          <p:cNvSpPr txBox="1"/>
          <p:nvPr/>
        </p:nvSpPr>
        <p:spPr>
          <a:xfrm>
            <a:off x="1250456" y="37933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143" name="Google Shape;143;p29"/>
          <p:cNvGraphicFramePr/>
          <p:nvPr/>
        </p:nvGraphicFramePr>
        <p:xfrm>
          <a:off x="559991" y="4363060"/>
          <a:ext cx="3000000" cy="3000000"/>
        </p:xfrm>
        <a:graphic>
          <a:graphicData uri="http://schemas.openxmlformats.org/drawingml/2006/table">
            <a:tbl>
              <a:tblPr>
                <a:noFill/>
                <a:tableStyleId>{F886EB29-0CDC-41D2-957B-BD323B97D4FF}</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piece of evidence—which is worth three points as shown on the teacher key—that supports the claim.</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 3 point option needs deeper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either makes no attempt to justify their choice OR try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4" name="Google Shape;144;p29"/>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145" name="Google Shape;145;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Evaluating Evidence</a:t>
            </a:r>
            <a:endParaRPr sz="1900">
              <a:latin typeface="Halant"/>
              <a:ea typeface="Halant"/>
              <a:cs typeface="Halant"/>
              <a:sym typeface="Halant"/>
            </a:endParaRPr>
          </a:p>
        </p:txBody>
      </p:sp>
      <p:pic>
        <p:nvPicPr>
          <p:cNvPr id="146" name="Google Shape;146;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7" name="Google Shape;147;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