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38618E80-1026-400A-95A8-B06AEC815238}">
  <a:tblStyle styleId="{38618E80-1026-400A-95A8-B06AEC815238}"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535ac1941f_0_18: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535ac1941f_0_1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55654a8300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55654a8300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535ac1941f_1_49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535ac1941f_1_49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1.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{38618E80-1026-400A-95A8-B06AEC815238}</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6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23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324050" y="4622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{38618E80-1026-400A-95A8-B06AEC815238}</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700">
                          <a:latin typeface="Inter"/>
                          <a:ea typeface="Inter"/>
                          <a:cs typeface="Inter"/>
                          <a:sym typeface="Inter"/>
                        </a:rPr>
                        <a:t>the division of government responsibilities into distinct branches to limit any one branch from exercising the core functions of another</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600">
                          <a:latin typeface="Inter"/>
                          <a:ea typeface="Inter"/>
                          <a:cs typeface="Inter"/>
                          <a:sym typeface="Inter"/>
                        </a:rPr>
                        <a:t>“As put forward by Montesquieu, separation of powers is a functional concept. Separation is a necessary, if not sufficient, condition of liberty: its absence promotes tyranny.”</a:t>
                      </a:r>
                      <a:endParaRPr sz="1600">
                        <a:latin typeface="Inter"/>
                        <a:ea typeface="Inter"/>
                        <a:cs typeface="Inter"/>
                        <a:sym typeface="Inter"/>
                      </a:endParaRPr>
                    </a:p>
                    <a:p>
                      <a:pPr indent="-330200" lvl="0" marL="457200" rtl="0" algn="r">
                        <a:spcBef>
                          <a:spcPts val="0"/>
                        </a:spcBef>
                        <a:spcAft>
                          <a:spcPts val="0"/>
                        </a:spcAft>
                        <a:buSzPts val="1600"/>
                        <a:buFont typeface="Inter"/>
                        <a:buChar char="-"/>
                      </a:pPr>
                      <a:r>
                        <a:rPr lang="en" sz="1600">
                          <a:latin typeface="Inter"/>
                          <a:ea typeface="Inter"/>
                          <a:cs typeface="Inter"/>
                          <a:sym typeface="Inter"/>
                        </a:rPr>
                        <a:t>Gerhard Casper, </a:t>
                      </a:r>
                      <a:r>
                        <a:rPr i="1" lang="en" sz="1600">
                          <a:latin typeface="Inter"/>
                          <a:ea typeface="Inter"/>
                          <a:cs typeface="Inter"/>
                          <a:sym typeface="Inter"/>
                        </a:rPr>
                        <a:t>Separating Power: Essays on the Founding Period</a:t>
                      </a:r>
                      <a:r>
                        <a:rPr lang="en" sz="1600">
                          <a:latin typeface="Inter"/>
                          <a:ea typeface="Inter"/>
                          <a:cs typeface="Inter"/>
                          <a:sym typeface="Inter"/>
                        </a:rPr>
                        <a:t>, 1997.</a:t>
                      </a:r>
                      <a:endParaRPr sz="16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2300">
                <a:solidFill>
                  <a:schemeClr val="dk1"/>
                </a:solidFill>
                <a:latin typeface="Plus Jakarta Sans"/>
                <a:ea typeface="Plus Jakarta Sans"/>
                <a:cs typeface="Plus Jakarta Sans"/>
                <a:sym typeface="Plus Jakarta Sans"/>
              </a:rPr>
              <a:t>Separation of Powers</a:t>
            </a:r>
            <a:endParaRPr b="1" sz="23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324050" y="4622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txBox="1"/>
          <p:nvPr/>
        </p:nvSpPr>
        <p:spPr>
          <a:xfrm>
            <a:off x="5169750" y="128750"/>
            <a:ext cx="3851700" cy="3428400"/>
          </a:xfrm>
          <a:prstGeom prst="rect">
            <a:avLst/>
          </a:prstGeom>
          <a:noFill/>
          <a:ln>
            <a:noFill/>
          </a:ln>
        </p:spPr>
        <p:txBody>
          <a:bodyPr anchorCtr="0" anchor="t" bIns="34275" lIns="68575" spcFirstLastPara="1" rIns="68575" wrap="square" tIns="34275">
            <a:noAutofit/>
          </a:bodyPr>
          <a:lstStyle/>
          <a:p>
            <a:pPr indent="0" lvl="0" marL="0" rtl="0" algn="l">
              <a:lnSpc>
                <a:spcPct val="100000"/>
              </a:lnSpc>
              <a:spcBef>
                <a:spcPts val="0"/>
              </a:spcBef>
              <a:spcAft>
                <a:spcPts val="0"/>
              </a:spcAft>
              <a:buNone/>
            </a:pPr>
            <a:r>
              <a:rPr b="1" lang="en">
                <a:latin typeface="Inter"/>
                <a:ea typeface="Inter"/>
                <a:cs typeface="Inter"/>
                <a:sym typeface="Inter"/>
              </a:rPr>
              <a:t>SCENARIO RESPONSE:</a:t>
            </a:r>
            <a:endParaRPr b="1">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In 3-5 sentences, answer the following prompts.</a:t>
            </a:r>
            <a:endParaRPr b="1">
              <a:solidFill>
                <a:srgbClr val="000000"/>
              </a:solidFill>
              <a:latin typeface="Inter"/>
              <a:ea typeface="Inter"/>
              <a:cs typeface="Inter"/>
              <a:sym typeface="Inter"/>
            </a:endParaRPr>
          </a:p>
          <a:p>
            <a:pPr indent="0" lvl="0" marL="0" rtl="0" algn="l">
              <a:lnSpc>
                <a:spcPct val="100000"/>
              </a:lnSpc>
              <a:spcBef>
                <a:spcPts val="0"/>
              </a:spcBef>
              <a:spcAft>
                <a:spcPts val="0"/>
              </a:spcAft>
              <a:buNone/>
            </a:pPr>
            <a:r>
              <a:t/>
            </a:r>
            <a:endParaRPr>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Why is it a problem when one team tries to do everything? What could the newspaper staff do to fix the situation and make sure the paper runs smoothly?</a:t>
            </a:r>
            <a:endParaRPr>
              <a:solidFill>
                <a:schemeClr val="dk1"/>
              </a:solidFill>
              <a:latin typeface="Inter"/>
              <a:ea typeface="Inter"/>
              <a:cs typeface="Inter"/>
              <a:sym typeface="Inter"/>
            </a:endParaRPr>
          </a:p>
          <a:p>
            <a:pPr indent="0" lvl="0" marL="0" rtl="0" algn="l">
              <a:lnSpc>
                <a:spcPct val="100000"/>
              </a:lnSpc>
              <a:spcBef>
                <a:spcPts val="1200"/>
              </a:spcBef>
              <a:spcAft>
                <a:spcPts val="0"/>
              </a:spcAft>
              <a:buClr>
                <a:schemeClr val="dk1"/>
              </a:buClr>
              <a:buSzPts val="1100"/>
              <a:buFont typeface="Arial"/>
              <a:buNone/>
            </a:pPr>
            <a:r>
              <a:t/>
            </a:r>
            <a:endParaRPr b="1">
              <a:solidFill>
                <a:srgbClr val="E95C3D"/>
              </a:solidFill>
              <a:latin typeface="Inter"/>
              <a:ea typeface="Inter"/>
              <a:cs typeface="Inter"/>
              <a:sym typeface="Inter"/>
            </a:endParaRPr>
          </a:p>
          <a:p>
            <a:pPr indent="0" lvl="0" marL="0" rtl="0" algn="l">
              <a:lnSpc>
                <a:spcPct val="100000"/>
              </a:lnSpc>
              <a:spcBef>
                <a:spcPts val="1200"/>
              </a:spcBef>
              <a:spcAft>
                <a:spcPts val="0"/>
              </a:spcAft>
              <a:buNone/>
            </a:pPr>
            <a:r>
              <a:t/>
            </a:r>
            <a:endParaRPr b="1">
              <a:solidFill>
                <a:srgbClr val="E95C3D"/>
              </a:solidFill>
              <a:latin typeface="Inter"/>
              <a:ea typeface="Inter"/>
              <a:cs typeface="Inter"/>
              <a:sym typeface="Inter"/>
            </a:endParaRPr>
          </a:p>
        </p:txBody>
      </p:sp>
      <p:sp>
        <p:nvSpPr>
          <p:cNvPr id="151" name="Google Shape;151;p28"/>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
        <p:nvSpPr>
          <p:cNvPr id="152" name="Google Shape;152;p28"/>
          <p:cNvSpPr txBox="1"/>
          <p:nvPr/>
        </p:nvSpPr>
        <p:spPr>
          <a:xfrm>
            <a:off x="154450" y="143025"/>
            <a:ext cx="4417500" cy="2773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None/>
            </a:pPr>
            <a:r>
              <a:rPr b="1" lang="en">
                <a:solidFill>
                  <a:schemeClr val="dk1"/>
                </a:solidFill>
                <a:latin typeface="Inter"/>
                <a:ea typeface="Inter"/>
                <a:cs typeface="Inter"/>
                <a:sym typeface="Inter"/>
              </a:rPr>
              <a:t>The Newspaper Takeover</a:t>
            </a:r>
            <a:endParaRPr b="1">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Your student newspaper has three </a:t>
            </a:r>
            <a:r>
              <a:rPr lang="en">
                <a:solidFill>
                  <a:schemeClr val="dk1"/>
                </a:solidFill>
                <a:latin typeface="Inter"/>
                <a:ea typeface="Inter"/>
                <a:cs typeface="Inter"/>
                <a:sym typeface="Inter"/>
              </a:rPr>
              <a:t>separate</a:t>
            </a:r>
            <a:r>
              <a:rPr lang="en">
                <a:solidFill>
                  <a:schemeClr val="dk1"/>
                </a:solidFill>
                <a:latin typeface="Inter"/>
                <a:ea typeface="Inter"/>
                <a:cs typeface="Inter"/>
                <a:sym typeface="Inter"/>
              </a:rPr>
              <a:t> teams:</a:t>
            </a:r>
            <a:endParaRPr>
              <a:solidFill>
                <a:schemeClr val="dk1"/>
              </a:solidFill>
              <a:latin typeface="Inter"/>
              <a:ea typeface="Inter"/>
              <a:cs typeface="Inter"/>
              <a:sym typeface="Inter"/>
            </a:endParaRPr>
          </a:p>
          <a:p>
            <a:pPr indent="-317500" lvl="0" marL="457200" rtl="0" algn="l">
              <a:lnSpc>
                <a:spcPct val="100000"/>
              </a:lnSpc>
              <a:spcBef>
                <a:spcPts val="0"/>
              </a:spcBef>
              <a:spcAft>
                <a:spcPts val="0"/>
              </a:spcAft>
              <a:buClr>
                <a:schemeClr val="dk1"/>
              </a:buClr>
              <a:buSzPts val="1400"/>
              <a:buFont typeface="Inter"/>
              <a:buChar char="●"/>
            </a:pPr>
            <a:r>
              <a:rPr lang="en">
                <a:solidFill>
                  <a:schemeClr val="dk1"/>
                </a:solidFill>
                <a:latin typeface="Inter"/>
                <a:ea typeface="Inter"/>
                <a:cs typeface="Inter"/>
                <a:sym typeface="Inter"/>
              </a:rPr>
              <a:t>Writers research and write the articles</a:t>
            </a:r>
            <a:endParaRPr>
              <a:solidFill>
                <a:schemeClr val="dk1"/>
              </a:solidFill>
              <a:latin typeface="Inter"/>
              <a:ea typeface="Inter"/>
              <a:cs typeface="Inter"/>
              <a:sym typeface="Inter"/>
            </a:endParaRPr>
          </a:p>
          <a:p>
            <a:pPr indent="-317500" lvl="0" marL="457200" rtl="0" algn="l">
              <a:lnSpc>
                <a:spcPct val="100000"/>
              </a:lnSpc>
              <a:spcBef>
                <a:spcPts val="0"/>
              </a:spcBef>
              <a:spcAft>
                <a:spcPts val="0"/>
              </a:spcAft>
              <a:buClr>
                <a:schemeClr val="dk1"/>
              </a:buClr>
              <a:buSzPts val="1400"/>
              <a:buFont typeface="Inter"/>
              <a:buChar char="●"/>
            </a:pPr>
            <a:r>
              <a:rPr lang="en">
                <a:solidFill>
                  <a:schemeClr val="dk1"/>
                </a:solidFill>
                <a:latin typeface="Inter"/>
                <a:ea typeface="Inter"/>
                <a:cs typeface="Inter"/>
                <a:sym typeface="Inter"/>
              </a:rPr>
              <a:t>Editors correct and fact-check</a:t>
            </a:r>
            <a:endParaRPr>
              <a:solidFill>
                <a:schemeClr val="dk1"/>
              </a:solidFill>
              <a:latin typeface="Inter"/>
              <a:ea typeface="Inter"/>
              <a:cs typeface="Inter"/>
              <a:sym typeface="Inter"/>
            </a:endParaRPr>
          </a:p>
          <a:p>
            <a:pPr indent="-317500" lvl="0" marL="457200" rtl="0" algn="l">
              <a:lnSpc>
                <a:spcPct val="100000"/>
              </a:lnSpc>
              <a:spcBef>
                <a:spcPts val="0"/>
              </a:spcBef>
              <a:spcAft>
                <a:spcPts val="0"/>
              </a:spcAft>
              <a:buClr>
                <a:schemeClr val="dk1"/>
              </a:buClr>
              <a:buSzPts val="1400"/>
              <a:buFont typeface="Inter"/>
              <a:buChar char="●"/>
            </a:pPr>
            <a:r>
              <a:rPr lang="en">
                <a:solidFill>
                  <a:schemeClr val="dk1"/>
                </a:solidFill>
                <a:latin typeface="Inter"/>
                <a:ea typeface="Inter"/>
                <a:cs typeface="Inter"/>
                <a:sym typeface="Inter"/>
              </a:rPr>
              <a:t>Publishers decide what goes in the final version</a:t>
            </a:r>
            <a:endParaRPr>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Lately, the editors have started cutting whole articles and adding their own opinions, and the publishers change headlines to make them more exciting. Writers feel ignored, and the newspaper staff is arguing instead of working as a team.</a:t>
            </a:r>
            <a:endParaRPr>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a:solidFill>
                <a:schemeClr val="dk2"/>
              </a:solidFill>
              <a:latin typeface="Inter"/>
              <a:ea typeface="Inter"/>
              <a:cs typeface="Inter"/>
              <a:sym typeface="Inter"/>
            </a:endParaRPr>
          </a:p>
          <a:p>
            <a:pPr indent="0" lvl="0" marL="0" rtl="0" algn="l">
              <a:lnSpc>
                <a:spcPct val="100000"/>
              </a:lnSpc>
              <a:spcBef>
                <a:spcPts val="0"/>
              </a:spcBef>
              <a:spcAft>
                <a:spcPts val="0"/>
              </a:spcAft>
              <a:buNone/>
            </a:pPr>
            <a:r>
              <a:t/>
            </a:r>
            <a:endParaRPr>
              <a:solidFill>
                <a:schemeClr val="dk2"/>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