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Roboto"/>
      <p:regular r:id="rId12"/>
      <p:bold r:id="rId13"/>
      <p:italic r:id="rId14"/>
      <p:boldItalic r:id="rId15"/>
    </p:embeddedFont>
    <p:embeddedFont>
      <p:font typeface="Inter"/>
      <p:regular r:id="rId16"/>
      <p:bold r:id="rId17"/>
      <p:italic r:id="rId18"/>
      <p:boldItalic r:id="rId19"/>
    </p:embeddedFont>
    <p:embeddedFont>
      <p:font typeface="Barlow Condensed"/>
      <p:regular r:id="rId20"/>
      <p:bold r:id="rId21"/>
      <p:italic r:id="rId22"/>
      <p:boldItalic r:id="rId23"/>
    </p:embeddedFont>
    <p:embeddedFont>
      <p:font typeface="Pirata One"/>
      <p:regular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BarlowCondensed-regular.fntdata"/><Relationship Id="rId11" Type="http://schemas.openxmlformats.org/officeDocument/2006/relationships/font" Target="fonts/Halant-bold.fntdata"/><Relationship Id="rId22" Type="http://schemas.openxmlformats.org/officeDocument/2006/relationships/font" Target="fonts/BarlowCondensed-italic.fntdata"/><Relationship Id="rId10" Type="http://schemas.openxmlformats.org/officeDocument/2006/relationships/font" Target="fonts/Halant-regular.fntdata"/><Relationship Id="rId21" Type="http://schemas.openxmlformats.org/officeDocument/2006/relationships/font" Target="fonts/BarlowCondensed-bold.fntdata"/><Relationship Id="rId13" Type="http://schemas.openxmlformats.org/officeDocument/2006/relationships/font" Target="fonts/Roboto-bold.fntdata"/><Relationship Id="rId24" Type="http://schemas.openxmlformats.org/officeDocument/2006/relationships/font" Target="fonts/PirataOne-regular.fntdata"/><Relationship Id="rId12" Type="http://schemas.openxmlformats.org/officeDocument/2006/relationships/font" Target="fonts/Roboto-regular.fntdata"/><Relationship Id="rId23" Type="http://schemas.openxmlformats.org/officeDocument/2006/relationships/font" Target="fonts/BarlowCondensed-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Roboto-boldItalic.fntdata"/><Relationship Id="rId14" Type="http://schemas.openxmlformats.org/officeDocument/2006/relationships/font" Target="fonts/Roboto-italic.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2.xml"/><Relationship Id="rId19" Type="http://schemas.openxmlformats.org/officeDocument/2006/relationships/font" Target="fonts/Inter-boldItalic.fntdata"/><Relationship Id="rId6" Type="http://schemas.openxmlformats.org/officeDocument/2006/relationships/notesMaster" Target="notesMasters/notesMaster1.xml"/><Relationship Id="rId18" Type="http://schemas.openxmlformats.org/officeDocument/2006/relationships/font" Target="fonts/Inter-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2f25c32c8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2f25c32c8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585a821f29_0_21: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585a821f29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5f0a7c5a36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5f0a7c5a3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smarthistory.org/the-mexican-american-war-19th-century-american-art-in-contex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Newspaper Activity: Mexican-American War</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04" name="Google Shape;104;p25"/>
          <p:cNvSpPr txBox="1"/>
          <p:nvPr/>
        </p:nvSpPr>
        <p:spPr>
          <a:xfrm>
            <a:off x="496550" y="817225"/>
            <a:ext cx="6779400" cy="4679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700">
                <a:solidFill>
                  <a:schemeClr val="dk1"/>
                </a:solidFill>
                <a:latin typeface="Halant"/>
                <a:ea typeface="Halant"/>
                <a:cs typeface="Halant"/>
                <a:sym typeface="Halant"/>
              </a:rPr>
              <a:t>Do now: </a:t>
            </a:r>
            <a:r>
              <a:rPr lang="en" sz="1700">
                <a:solidFill>
                  <a:schemeClr val="dk1"/>
                </a:solidFill>
                <a:latin typeface="Halant"/>
                <a:ea typeface="Halant"/>
                <a:cs typeface="Halant"/>
                <a:sym typeface="Halant"/>
              </a:rPr>
              <a:t>Read this </a:t>
            </a:r>
            <a:r>
              <a:rPr lang="en" sz="1700" u="sng">
                <a:solidFill>
                  <a:schemeClr val="hlink"/>
                </a:solidFill>
                <a:latin typeface="Halant"/>
                <a:ea typeface="Halant"/>
                <a:cs typeface="Halant"/>
                <a:sym typeface="Halant"/>
                <a:hlinkClick r:id="rId5"/>
              </a:rPr>
              <a:t>article</a:t>
            </a:r>
            <a:r>
              <a:rPr lang="en" sz="1700">
                <a:solidFill>
                  <a:schemeClr val="dk1"/>
                </a:solidFill>
                <a:latin typeface="Halant"/>
                <a:ea typeface="Halant"/>
                <a:cs typeface="Halant"/>
                <a:sym typeface="Halant"/>
              </a:rPr>
              <a:t> with your partner to learn more about the Mexican-American War before you begin your newspaper assignment.</a:t>
            </a:r>
            <a:br>
              <a:rPr lang="en" sz="1700">
                <a:solidFill>
                  <a:schemeClr val="dk1"/>
                </a:solidFill>
                <a:latin typeface="Halant"/>
                <a:ea typeface="Halant"/>
                <a:cs typeface="Halant"/>
                <a:sym typeface="Halant"/>
              </a:rPr>
            </a:br>
            <a:endParaRPr sz="17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700">
                <a:solidFill>
                  <a:schemeClr val="dk1"/>
                </a:solidFill>
                <a:latin typeface="Halant"/>
                <a:ea typeface="Halant"/>
                <a:cs typeface="Halant"/>
                <a:sym typeface="Halant"/>
              </a:rPr>
              <a:t>Instructions:</a:t>
            </a:r>
            <a:r>
              <a:rPr lang="en" sz="1700">
                <a:solidFill>
                  <a:schemeClr val="dk1"/>
                </a:solidFill>
                <a:latin typeface="Halant"/>
                <a:ea typeface="Halant"/>
                <a:cs typeface="Halant"/>
                <a:sym typeface="Halant"/>
              </a:rPr>
              <a:t> Imagine you are a newspaper reporter in May 1846. Design the front page of a newspaper  reporting the outbreak of war between Mexico and the United States.</a:t>
            </a:r>
            <a:endParaRPr sz="1700">
              <a:solidFill>
                <a:schemeClr val="dk1"/>
              </a:solidFill>
              <a:latin typeface="Halant"/>
              <a:ea typeface="Halant"/>
              <a:cs typeface="Halant"/>
              <a:sym typeface="Halant"/>
            </a:endParaRPr>
          </a:p>
          <a:p>
            <a:pPr indent="0" lvl="0" marL="0" rtl="0" algn="l">
              <a:lnSpc>
                <a:spcPct val="100000"/>
              </a:lnSpc>
              <a:spcBef>
                <a:spcPts val="1200"/>
              </a:spcBef>
              <a:spcAft>
                <a:spcPts val="0"/>
              </a:spcAft>
              <a:buNone/>
            </a:pPr>
            <a:r>
              <a:rPr b="1" lang="en" sz="1700">
                <a:solidFill>
                  <a:schemeClr val="dk1"/>
                </a:solidFill>
                <a:latin typeface="Halant"/>
                <a:ea typeface="Halant"/>
                <a:cs typeface="Halant"/>
                <a:sym typeface="Halant"/>
              </a:rPr>
              <a:t>Must include:</a:t>
            </a:r>
            <a:endParaRPr b="1" sz="1700">
              <a:solidFill>
                <a:schemeClr val="dk1"/>
              </a:solidFill>
              <a:latin typeface="Halant"/>
              <a:ea typeface="Halant"/>
              <a:cs typeface="Halant"/>
              <a:sym typeface="Halant"/>
            </a:endParaRPr>
          </a:p>
          <a:p>
            <a:pPr indent="-336550" lvl="0" marL="457200" rtl="0" algn="l">
              <a:lnSpc>
                <a:spcPct val="100000"/>
              </a:lnSpc>
              <a:spcBef>
                <a:spcPts val="1200"/>
              </a:spcBef>
              <a:spcAft>
                <a:spcPts val="0"/>
              </a:spcAft>
              <a:buClr>
                <a:schemeClr val="dk1"/>
              </a:buClr>
              <a:buSzPts val="1700"/>
              <a:buFont typeface="Halant"/>
              <a:buChar char="●"/>
            </a:pPr>
            <a:r>
              <a:rPr lang="en" sz="1700">
                <a:solidFill>
                  <a:schemeClr val="dk1"/>
                </a:solidFill>
                <a:latin typeface="Halant"/>
                <a:ea typeface="Halant"/>
                <a:cs typeface="Halant"/>
                <a:sym typeface="Halant"/>
              </a:rPr>
              <a:t>Catchy Headline</a:t>
            </a:r>
            <a:br>
              <a:rPr lang="en" sz="1700">
                <a:solidFill>
                  <a:schemeClr val="dk1"/>
                </a:solidFill>
                <a:latin typeface="Halant"/>
                <a:ea typeface="Halant"/>
                <a:cs typeface="Halant"/>
                <a:sym typeface="Halant"/>
              </a:rPr>
            </a:br>
            <a:endParaRPr sz="1700">
              <a:solidFill>
                <a:schemeClr val="dk1"/>
              </a:solidFill>
              <a:latin typeface="Halant"/>
              <a:ea typeface="Halant"/>
              <a:cs typeface="Halant"/>
              <a:sym typeface="Halant"/>
            </a:endParaRPr>
          </a:p>
          <a:p>
            <a:pPr indent="-336550" lvl="0" marL="457200" rtl="0" algn="l">
              <a:lnSpc>
                <a:spcPct val="100000"/>
              </a:lnSpc>
              <a:spcBef>
                <a:spcPts val="0"/>
              </a:spcBef>
              <a:spcAft>
                <a:spcPts val="0"/>
              </a:spcAft>
              <a:buClr>
                <a:schemeClr val="dk1"/>
              </a:buClr>
              <a:buSzPts val="1700"/>
              <a:buFont typeface="Halant"/>
              <a:buChar char="●"/>
            </a:pPr>
            <a:r>
              <a:rPr lang="en" sz="1700">
                <a:solidFill>
                  <a:schemeClr val="dk1"/>
                </a:solidFill>
                <a:latin typeface="Halant"/>
                <a:ea typeface="Halant"/>
                <a:cs typeface="Halant"/>
                <a:sym typeface="Halant"/>
              </a:rPr>
              <a:t>Article about the outbreak of war</a:t>
            </a:r>
            <a:endParaRPr sz="1700">
              <a:solidFill>
                <a:schemeClr val="dk1"/>
              </a:solidFill>
              <a:latin typeface="Halant"/>
              <a:ea typeface="Halant"/>
              <a:cs typeface="Halant"/>
              <a:sym typeface="Halant"/>
            </a:endParaRPr>
          </a:p>
          <a:p>
            <a:pPr indent="-336550" lvl="1" marL="914400" rtl="0" algn="l">
              <a:lnSpc>
                <a:spcPct val="100000"/>
              </a:lnSpc>
              <a:spcBef>
                <a:spcPts val="0"/>
              </a:spcBef>
              <a:spcAft>
                <a:spcPts val="0"/>
              </a:spcAft>
              <a:buClr>
                <a:schemeClr val="dk1"/>
              </a:buClr>
              <a:buSzPts val="1700"/>
              <a:buFont typeface="Halant"/>
              <a:buAutoNum type="alphaLcPeriod"/>
            </a:pPr>
            <a:r>
              <a:rPr lang="en" sz="1700">
                <a:solidFill>
                  <a:schemeClr val="dk1"/>
                </a:solidFill>
                <a:latin typeface="Halant"/>
                <a:ea typeface="Halant"/>
                <a:cs typeface="Halant"/>
                <a:sym typeface="Halant"/>
              </a:rPr>
              <a:t>Write an article reporting on the outbreak of war. Explain what happened, who was involved, and the goals of the war.</a:t>
            </a:r>
            <a:br>
              <a:rPr lang="en" sz="1700">
                <a:solidFill>
                  <a:schemeClr val="dk1"/>
                </a:solidFill>
                <a:latin typeface="Halant"/>
                <a:ea typeface="Halant"/>
                <a:cs typeface="Halant"/>
                <a:sym typeface="Halant"/>
              </a:rPr>
            </a:br>
            <a:endParaRPr sz="1700">
              <a:solidFill>
                <a:schemeClr val="dk1"/>
              </a:solidFill>
              <a:latin typeface="Halant"/>
              <a:ea typeface="Halant"/>
              <a:cs typeface="Halant"/>
              <a:sym typeface="Halant"/>
            </a:endParaRPr>
          </a:p>
          <a:p>
            <a:pPr indent="-336550" lvl="0" marL="457200" rtl="0" algn="l">
              <a:lnSpc>
                <a:spcPct val="100000"/>
              </a:lnSpc>
              <a:spcBef>
                <a:spcPts val="0"/>
              </a:spcBef>
              <a:spcAft>
                <a:spcPts val="0"/>
              </a:spcAft>
              <a:buClr>
                <a:schemeClr val="dk1"/>
              </a:buClr>
              <a:buSzPts val="1700"/>
              <a:buFont typeface="Halant"/>
              <a:buChar char="●"/>
            </a:pPr>
            <a:r>
              <a:rPr lang="en" sz="1700">
                <a:solidFill>
                  <a:schemeClr val="dk1"/>
                </a:solidFill>
                <a:latin typeface="Halant"/>
                <a:ea typeface="Halant"/>
                <a:cs typeface="Halant"/>
                <a:sym typeface="Halant"/>
              </a:rPr>
              <a:t>Opinion piece about the outbreak of war</a:t>
            </a:r>
            <a:endParaRPr sz="1700">
              <a:solidFill>
                <a:schemeClr val="dk1"/>
              </a:solidFill>
              <a:latin typeface="Halant"/>
              <a:ea typeface="Halant"/>
              <a:cs typeface="Halant"/>
              <a:sym typeface="Halant"/>
            </a:endParaRPr>
          </a:p>
          <a:p>
            <a:pPr indent="-336550" lvl="1" marL="914400" rtl="0" algn="l">
              <a:lnSpc>
                <a:spcPct val="100000"/>
              </a:lnSpc>
              <a:spcBef>
                <a:spcPts val="0"/>
              </a:spcBef>
              <a:spcAft>
                <a:spcPts val="0"/>
              </a:spcAft>
              <a:buClr>
                <a:schemeClr val="dk1"/>
              </a:buClr>
              <a:buSzPts val="1700"/>
              <a:buFont typeface="Halant"/>
              <a:buAutoNum type="alphaLcPeriod"/>
            </a:pPr>
            <a:r>
              <a:rPr lang="en" sz="1700">
                <a:solidFill>
                  <a:schemeClr val="dk1"/>
                </a:solidFill>
                <a:latin typeface="Halant"/>
                <a:ea typeface="Halant"/>
                <a:cs typeface="Halant"/>
                <a:sym typeface="Halant"/>
              </a:rPr>
              <a:t>Show bias in your opinion piece by writing from the perspective of a pro-expansion American.</a:t>
            </a:r>
            <a:endParaRPr sz="1700">
              <a:solidFill>
                <a:schemeClr val="dk1"/>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FEFEF"/>
        </a:solidFill>
      </p:bgPr>
    </p:bg>
    <p:spTree>
      <p:nvGrpSpPr>
        <p:cNvPr id="108" name="Shape 108"/>
        <p:cNvGrpSpPr/>
        <p:nvPr/>
      </p:nvGrpSpPr>
      <p:grpSpPr>
        <a:xfrm>
          <a:off x="0" y="0"/>
          <a:ext cx="0" cy="0"/>
          <a:chOff x="0" y="0"/>
          <a:chExt cx="0" cy="0"/>
        </a:xfrm>
      </p:grpSpPr>
      <p:cxnSp>
        <p:nvCxnSpPr>
          <p:cNvPr id="109" name="Google Shape;109;p26"/>
          <p:cNvCxnSpPr/>
          <p:nvPr/>
        </p:nvCxnSpPr>
        <p:spPr>
          <a:xfrm>
            <a:off x="0" y="1501725"/>
            <a:ext cx="7779600" cy="4500"/>
          </a:xfrm>
          <a:prstGeom prst="straightConnector1">
            <a:avLst/>
          </a:prstGeom>
          <a:noFill/>
          <a:ln cap="flat" cmpd="sng" w="9525">
            <a:solidFill>
              <a:schemeClr val="dk2"/>
            </a:solidFill>
            <a:prstDash val="solid"/>
            <a:round/>
            <a:headEnd len="med" w="med" type="none"/>
            <a:tailEnd len="med" w="med" type="none"/>
          </a:ln>
        </p:spPr>
      </p:cxnSp>
      <p:sp>
        <p:nvSpPr>
          <p:cNvPr id="110" name="Google Shape;110;p26"/>
          <p:cNvSpPr txBox="1"/>
          <p:nvPr/>
        </p:nvSpPr>
        <p:spPr>
          <a:xfrm>
            <a:off x="144325" y="220075"/>
            <a:ext cx="7446900" cy="1082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6400">
                <a:solidFill>
                  <a:schemeClr val="dk1"/>
                </a:solidFill>
                <a:latin typeface="Pirata One"/>
                <a:ea typeface="Pirata One"/>
                <a:cs typeface="Pirata One"/>
                <a:sym typeface="Pirata One"/>
              </a:rPr>
              <a:t>The Manifest Press</a:t>
            </a:r>
            <a:endParaRPr sz="6400">
              <a:solidFill>
                <a:schemeClr val="dk1"/>
              </a:solidFill>
              <a:latin typeface="Pirata One"/>
              <a:ea typeface="Pirata One"/>
              <a:cs typeface="Pirata One"/>
              <a:sym typeface="Pirata One"/>
            </a:endParaRPr>
          </a:p>
        </p:txBody>
      </p:sp>
      <p:sp>
        <p:nvSpPr>
          <p:cNvPr id="111" name="Google Shape;111;p26"/>
          <p:cNvSpPr txBox="1"/>
          <p:nvPr/>
        </p:nvSpPr>
        <p:spPr>
          <a:xfrm>
            <a:off x="133500" y="1539725"/>
            <a:ext cx="7349400" cy="887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3400">
                <a:solidFill>
                  <a:schemeClr val="dk1"/>
                </a:solidFill>
                <a:latin typeface="Courier New"/>
                <a:ea typeface="Courier New"/>
                <a:cs typeface="Courier New"/>
                <a:sym typeface="Courier New"/>
              </a:rPr>
              <a:t>[ADD HEADLINE HERE]</a:t>
            </a:r>
            <a:endParaRPr b="1" sz="3400">
              <a:solidFill>
                <a:schemeClr val="dk1"/>
              </a:solidFill>
              <a:latin typeface="Courier New"/>
              <a:ea typeface="Courier New"/>
              <a:cs typeface="Courier New"/>
              <a:sym typeface="Courier New"/>
            </a:endParaRPr>
          </a:p>
        </p:txBody>
      </p:sp>
      <p:cxnSp>
        <p:nvCxnSpPr>
          <p:cNvPr id="112" name="Google Shape;112;p26"/>
          <p:cNvCxnSpPr/>
          <p:nvPr/>
        </p:nvCxnSpPr>
        <p:spPr>
          <a:xfrm>
            <a:off x="3100400" y="2579825"/>
            <a:ext cx="9000" cy="7464000"/>
          </a:xfrm>
          <a:prstGeom prst="straightConnector1">
            <a:avLst/>
          </a:prstGeom>
          <a:noFill/>
          <a:ln cap="flat" cmpd="sng" w="9525">
            <a:solidFill>
              <a:schemeClr val="dk2"/>
            </a:solidFill>
            <a:prstDash val="solid"/>
            <a:round/>
            <a:headEnd len="med" w="med" type="none"/>
            <a:tailEnd len="med" w="med" type="none"/>
          </a:ln>
        </p:spPr>
      </p:cxnSp>
      <p:sp>
        <p:nvSpPr>
          <p:cNvPr id="113" name="Google Shape;113;p26"/>
          <p:cNvSpPr txBox="1"/>
          <p:nvPr/>
        </p:nvSpPr>
        <p:spPr>
          <a:xfrm>
            <a:off x="107401" y="2451725"/>
            <a:ext cx="2798400" cy="520500"/>
          </a:xfrm>
          <a:prstGeom prst="rect">
            <a:avLst/>
          </a:prstGeom>
          <a:noFill/>
          <a:ln>
            <a:noFill/>
          </a:ln>
        </p:spPr>
        <p:txBody>
          <a:bodyPr anchorCtr="0" anchor="ctr" bIns="121900" lIns="121900" spcFirstLastPara="1" rIns="121900" wrap="square" tIns="121900">
            <a:normAutofit/>
          </a:bodyPr>
          <a:lstStyle/>
          <a:p>
            <a:pPr indent="0" lvl="0" marL="0" rtl="0" algn="l">
              <a:lnSpc>
                <a:spcPct val="50000"/>
              </a:lnSpc>
              <a:spcBef>
                <a:spcPts val="0"/>
              </a:spcBef>
              <a:spcAft>
                <a:spcPts val="0"/>
              </a:spcAft>
              <a:buSzPts val="440"/>
              <a:buNone/>
            </a:pPr>
            <a:r>
              <a:rPr b="1" lang="en" sz="1320">
                <a:solidFill>
                  <a:srgbClr val="434343"/>
                </a:solidFill>
                <a:latin typeface="Courier New"/>
                <a:ea typeface="Courier New"/>
                <a:cs typeface="Courier New"/>
                <a:sym typeface="Courier New"/>
              </a:rPr>
              <a:t>[News Article Goes Here]</a:t>
            </a:r>
            <a:endParaRPr b="1" sz="1320">
              <a:solidFill>
                <a:srgbClr val="434343"/>
              </a:solidFill>
              <a:latin typeface="Courier New"/>
              <a:ea typeface="Courier New"/>
              <a:cs typeface="Courier New"/>
              <a:sym typeface="Courier New"/>
            </a:endParaRPr>
          </a:p>
        </p:txBody>
      </p:sp>
      <p:sp>
        <p:nvSpPr>
          <p:cNvPr id="114" name="Google Shape;114;p26"/>
          <p:cNvSpPr txBox="1"/>
          <p:nvPr/>
        </p:nvSpPr>
        <p:spPr>
          <a:xfrm>
            <a:off x="3638125" y="5327400"/>
            <a:ext cx="3500700" cy="3360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Clr>
                <a:schemeClr val="dk1"/>
              </a:buClr>
              <a:buSzPts val="1100"/>
              <a:buFont typeface="Arial"/>
              <a:buNone/>
            </a:pPr>
            <a:r>
              <a:rPr i="1" lang="en" sz="900">
                <a:solidFill>
                  <a:schemeClr val="dk1"/>
                </a:solidFill>
                <a:latin typeface="Inter"/>
                <a:ea typeface="Inter"/>
                <a:cs typeface="Inter"/>
                <a:sym typeface="Inter"/>
              </a:rPr>
              <a:t>Source: Kaidor, “Mexican-American War Overview Map,” July 12, 2012. CC BY-SA 3.0</a:t>
            </a:r>
            <a:endParaRPr i="1" sz="1100">
              <a:solidFill>
                <a:srgbClr val="434343"/>
              </a:solidFill>
              <a:latin typeface="Barlow Condensed"/>
              <a:ea typeface="Barlow Condensed"/>
              <a:cs typeface="Barlow Condensed"/>
              <a:sym typeface="Barlow Condensed"/>
            </a:endParaRPr>
          </a:p>
          <a:p>
            <a:pPr indent="0" lvl="0" marL="0" rtl="0" algn="just">
              <a:lnSpc>
                <a:spcPct val="80000"/>
              </a:lnSpc>
              <a:spcBef>
                <a:spcPts val="0"/>
              </a:spcBef>
              <a:spcAft>
                <a:spcPts val="0"/>
              </a:spcAft>
              <a:buNone/>
            </a:pPr>
            <a:r>
              <a:t/>
            </a:r>
            <a:endParaRPr i="1" sz="1100">
              <a:solidFill>
                <a:srgbClr val="434343"/>
              </a:solidFill>
              <a:latin typeface="Barlow Condensed"/>
              <a:ea typeface="Barlow Condensed"/>
              <a:cs typeface="Barlow Condensed"/>
              <a:sym typeface="Barlow Condensed"/>
            </a:endParaRPr>
          </a:p>
          <a:p>
            <a:pPr indent="0" lvl="0" marL="0" rtl="0" algn="just">
              <a:lnSpc>
                <a:spcPct val="80000"/>
              </a:lnSpc>
              <a:spcBef>
                <a:spcPts val="0"/>
              </a:spcBef>
              <a:spcAft>
                <a:spcPts val="0"/>
              </a:spcAft>
              <a:buNone/>
            </a:pPr>
            <a:r>
              <a:t/>
            </a:r>
            <a:endParaRPr i="1" sz="1100">
              <a:solidFill>
                <a:srgbClr val="434343"/>
              </a:solidFill>
              <a:latin typeface="Barlow Condensed"/>
              <a:ea typeface="Barlow Condensed"/>
              <a:cs typeface="Barlow Condensed"/>
              <a:sym typeface="Barlow Condensed"/>
            </a:endParaRPr>
          </a:p>
        </p:txBody>
      </p:sp>
      <p:sp>
        <p:nvSpPr>
          <p:cNvPr id="115" name="Google Shape;115;p26"/>
          <p:cNvSpPr txBox="1"/>
          <p:nvPr/>
        </p:nvSpPr>
        <p:spPr>
          <a:xfrm>
            <a:off x="3266351" y="5678325"/>
            <a:ext cx="4025700" cy="520500"/>
          </a:xfrm>
          <a:prstGeom prst="rect">
            <a:avLst/>
          </a:prstGeom>
          <a:noFill/>
          <a:ln>
            <a:noFill/>
          </a:ln>
        </p:spPr>
        <p:txBody>
          <a:bodyPr anchorCtr="0" anchor="ctr" bIns="121900" lIns="121900" spcFirstLastPara="1" rIns="121900" wrap="square" tIns="121900">
            <a:normAutofit fontScale="25000"/>
          </a:bodyPr>
          <a:lstStyle/>
          <a:p>
            <a:pPr indent="0" lvl="0" marL="0" rtl="0" algn="l">
              <a:lnSpc>
                <a:spcPct val="80000"/>
              </a:lnSpc>
              <a:spcBef>
                <a:spcPts val="0"/>
              </a:spcBef>
              <a:spcAft>
                <a:spcPts val="0"/>
              </a:spcAft>
              <a:buNone/>
            </a:pPr>
            <a:r>
              <a:rPr b="1" lang="en" sz="6800">
                <a:solidFill>
                  <a:srgbClr val="434343"/>
                </a:solidFill>
                <a:latin typeface="Courier New"/>
                <a:ea typeface="Courier New"/>
                <a:cs typeface="Courier New"/>
                <a:sym typeface="Courier New"/>
              </a:rPr>
              <a:t>Opinion Piece Goes Here</a:t>
            </a:r>
            <a:endParaRPr b="1" sz="6800">
              <a:solidFill>
                <a:srgbClr val="434343"/>
              </a:solidFill>
              <a:latin typeface="Courier New"/>
              <a:ea typeface="Courier New"/>
              <a:cs typeface="Courier New"/>
              <a:sym typeface="Courier New"/>
            </a:endParaRPr>
          </a:p>
        </p:txBody>
      </p:sp>
      <p:sp>
        <p:nvSpPr>
          <p:cNvPr id="116" name="Google Shape;116;p26"/>
          <p:cNvSpPr txBox="1"/>
          <p:nvPr/>
        </p:nvSpPr>
        <p:spPr>
          <a:xfrm>
            <a:off x="3266225" y="6088125"/>
            <a:ext cx="4025700" cy="2610300"/>
          </a:xfrm>
          <a:prstGeom prst="rect">
            <a:avLst/>
          </a:prstGeom>
          <a:noFill/>
          <a:ln>
            <a:noFill/>
          </a:ln>
        </p:spPr>
        <p:txBody>
          <a:bodyPr anchorCtr="0" anchor="t" bIns="121900" lIns="121900" spcFirstLastPara="1" rIns="121900" wrap="square" tIns="121900">
            <a:noAutofit/>
          </a:bodyPr>
          <a:lstStyle/>
          <a:p>
            <a:pPr indent="0" lvl="0" marL="0" rtl="0" algn="just">
              <a:spcBef>
                <a:spcPts val="0"/>
              </a:spcBef>
              <a:spcAft>
                <a:spcPts val="0"/>
              </a:spcAft>
              <a:buNone/>
            </a:pPr>
            <a:r>
              <a:rPr b="1" lang="en">
                <a:solidFill>
                  <a:srgbClr val="000000"/>
                </a:solidFill>
                <a:latin typeface="Courier New"/>
                <a:ea typeface="Courier New"/>
                <a:cs typeface="Courier New"/>
                <a:sym typeface="Courier New"/>
              </a:rPr>
              <a:t>By: Name</a:t>
            </a:r>
            <a:r>
              <a:rPr b="1" lang="en">
                <a:latin typeface="Courier New"/>
                <a:ea typeface="Courier New"/>
                <a:cs typeface="Courier New"/>
                <a:sym typeface="Courier New"/>
              </a:rPr>
              <a:t>s</a:t>
            </a:r>
            <a:endParaRPr b="1">
              <a:solidFill>
                <a:srgbClr val="000000"/>
              </a:solidFill>
              <a:latin typeface="Courier New"/>
              <a:ea typeface="Courier New"/>
              <a:cs typeface="Courier New"/>
              <a:sym typeface="Courier New"/>
            </a:endParaRPr>
          </a:p>
          <a:p>
            <a:pPr indent="0" lvl="0" marL="0" rtl="0" algn="just">
              <a:spcBef>
                <a:spcPts val="0"/>
              </a:spcBef>
              <a:spcAft>
                <a:spcPts val="0"/>
              </a:spcAft>
              <a:buNone/>
            </a:pPr>
            <a:r>
              <a:t/>
            </a:r>
            <a:endParaRPr>
              <a:solidFill>
                <a:srgbClr val="000000"/>
              </a:solidFill>
              <a:latin typeface="Courier New"/>
              <a:ea typeface="Courier New"/>
              <a:cs typeface="Courier New"/>
              <a:sym typeface="Courier New"/>
            </a:endParaRPr>
          </a:p>
          <a:p>
            <a:pPr indent="0" lvl="0" marL="0" rtl="0" algn="just">
              <a:spcBef>
                <a:spcPts val="0"/>
              </a:spcBef>
              <a:spcAft>
                <a:spcPts val="0"/>
              </a:spcAft>
              <a:buNone/>
            </a:pPr>
            <a:r>
              <a:rPr lang="en">
                <a:solidFill>
                  <a:srgbClr val="000000"/>
                </a:solidFill>
                <a:latin typeface="Courier New"/>
                <a:ea typeface="Courier New"/>
                <a:cs typeface="Courier New"/>
                <a:sym typeface="Courier New"/>
              </a:rPr>
              <a:t>Type here</a:t>
            </a:r>
            <a:endParaRPr>
              <a:solidFill>
                <a:srgbClr val="000000"/>
              </a:solidFill>
              <a:latin typeface="Courier New"/>
              <a:ea typeface="Courier New"/>
              <a:cs typeface="Courier New"/>
              <a:sym typeface="Courier New"/>
            </a:endParaRPr>
          </a:p>
          <a:p>
            <a:pPr indent="0" lvl="0" marL="0" rtl="0" algn="just">
              <a:spcBef>
                <a:spcPts val="0"/>
              </a:spcBef>
              <a:spcAft>
                <a:spcPts val="0"/>
              </a:spcAft>
              <a:buNone/>
            </a:pPr>
            <a:r>
              <a:t/>
            </a:r>
            <a:endParaRPr>
              <a:solidFill>
                <a:srgbClr val="000000"/>
              </a:solidFill>
              <a:latin typeface="Courier New"/>
              <a:ea typeface="Courier New"/>
              <a:cs typeface="Courier New"/>
              <a:sym typeface="Courier New"/>
            </a:endParaRPr>
          </a:p>
        </p:txBody>
      </p:sp>
      <p:sp>
        <p:nvSpPr>
          <p:cNvPr id="117" name="Google Shape;117;p26"/>
          <p:cNvSpPr txBox="1"/>
          <p:nvPr/>
        </p:nvSpPr>
        <p:spPr>
          <a:xfrm>
            <a:off x="255675" y="9618625"/>
            <a:ext cx="2901000" cy="348600"/>
          </a:xfrm>
          <a:prstGeom prst="rect">
            <a:avLst/>
          </a:prstGeom>
          <a:no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b="1" lang="en" sz="1200">
                <a:solidFill>
                  <a:srgbClr val="252525"/>
                </a:solidFill>
                <a:latin typeface="Roboto"/>
                <a:ea typeface="Roboto"/>
                <a:cs typeface="Roboto"/>
                <a:sym typeface="Roboto"/>
              </a:rPr>
              <a:t>1846-MAY-13</a:t>
            </a:r>
            <a:endParaRPr b="1" sz="1200">
              <a:solidFill>
                <a:srgbClr val="252525"/>
              </a:solidFill>
              <a:latin typeface="Roboto"/>
              <a:ea typeface="Roboto"/>
              <a:cs typeface="Roboto"/>
              <a:sym typeface="Roboto"/>
            </a:endParaRPr>
          </a:p>
        </p:txBody>
      </p:sp>
      <p:sp>
        <p:nvSpPr>
          <p:cNvPr id="118" name="Google Shape;118;p26"/>
          <p:cNvSpPr txBox="1"/>
          <p:nvPr/>
        </p:nvSpPr>
        <p:spPr>
          <a:xfrm>
            <a:off x="3695700" y="9618625"/>
            <a:ext cx="3385500" cy="348600"/>
          </a:xfrm>
          <a:prstGeom prst="rect">
            <a:avLst/>
          </a:prstGeom>
          <a:noFill/>
          <a:ln>
            <a:noFill/>
          </a:ln>
        </p:spPr>
        <p:txBody>
          <a:bodyPr anchorCtr="0" anchor="ctr" bIns="121900" lIns="121900" spcFirstLastPara="1" rIns="121900" wrap="square" tIns="121900">
            <a:noAutofit/>
          </a:bodyPr>
          <a:lstStyle/>
          <a:p>
            <a:pPr indent="0" lvl="0" marL="0" rtl="0" algn="r">
              <a:spcBef>
                <a:spcPts val="0"/>
              </a:spcBef>
              <a:spcAft>
                <a:spcPts val="0"/>
              </a:spcAft>
              <a:buNone/>
            </a:pPr>
            <a:r>
              <a:rPr b="1" lang="en" sz="1200">
                <a:solidFill>
                  <a:srgbClr val="252525"/>
                </a:solidFill>
                <a:latin typeface="Roboto"/>
                <a:ea typeface="Roboto"/>
                <a:cs typeface="Roboto"/>
                <a:sym typeface="Roboto"/>
              </a:rPr>
              <a:t>THIRD EDITION</a:t>
            </a:r>
            <a:endParaRPr b="1" sz="1200">
              <a:solidFill>
                <a:srgbClr val="252525"/>
              </a:solidFill>
              <a:latin typeface="Roboto"/>
              <a:ea typeface="Roboto"/>
              <a:cs typeface="Roboto"/>
              <a:sym typeface="Roboto"/>
            </a:endParaRPr>
          </a:p>
        </p:txBody>
      </p:sp>
      <p:pic>
        <p:nvPicPr>
          <p:cNvPr id="119" name="Google Shape;119;p26"/>
          <p:cNvPicPr preferRelativeResize="0"/>
          <p:nvPr/>
        </p:nvPicPr>
        <p:blipFill>
          <a:blip r:embed="rId3">
            <a:alphaModFix/>
          </a:blip>
          <a:stretch>
            <a:fillRect/>
          </a:stretch>
        </p:blipFill>
        <p:spPr>
          <a:xfrm>
            <a:off x="3638125" y="2579825"/>
            <a:ext cx="3500646" cy="2747576"/>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FEFEF"/>
        </a:solidFill>
      </p:bgPr>
    </p:bg>
    <p:spTree>
      <p:nvGrpSpPr>
        <p:cNvPr id="123" name="Shape 123"/>
        <p:cNvGrpSpPr/>
        <p:nvPr/>
      </p:nvGrpSpPr>
      <p:grpSpPr>
        <a:xfrm>
          <a:off x="0" y="0"/>
          <a:ext cx="0" cy="0"/>
          <a:chOff x="0" y="0"/>
          <a:chExt cx="0" cy="0"/>
        </a:xfrm>
      </p:grpSpPr>
      <p:cxnSp>
        <p:nvCxnSpPr>
          <p:cNvPr id="124" name="Google Shape;124;p27"/>
          <p:cNvCxnSpPr/>
          <p:nvPr/>
        </p:nvCxnSpPr>
        <p:spPr>
          <a:xfrm>
            <a:off x="0" y="1273125"/>
            <a:ext cx="7779600" cy="4500"/>
          </a:xfrm>
          <a:prstGeom prst="straightConnector1">
            <a:avLst/>
          </a:prstGeom>
          <a:noFill/>
          <a:ln cap="flat" cmpd="sng" w="9525">
            <a:solidFill>
              <a:schemeClr val="dk2"/>
            </a:solidFill>
            <a:prstDash val="solid"/>
            <a:round/>
            <a:headEnd len="med" w="med" type="none"/>
            <a:tailEnd len="med" w="med" type="none"/>
          </a:ln>
        </p:spPr>
      </p:cxnSp>
      <p:sp>
        <p:nvSpPr>
          <p:cNvPr id="125" name="Google Shape;125;p27"/>
          <p:cNvSpPr txBox="1"/>
          <p:nvPr/>
        </p:nvSpPr>
        <p:spPr>
          <a:xfrm>
            <a:off x="144325" y="220075"/>
            <a:ext cx="7446900" cy="1082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4900">
                <a:solidFill>
                  <a:schemeClr val="dk1"/>
                </a:solidFill>
                <a:latin typeface="Pirata One"/>
                <a:ea typeface="Pirata One"/>
                <a:cs typeface="Pirata One"/>
                <a:sym typeface="Pirata One"/>
              </a:rPr>
              <a:t>The Manifest Press (Exemplar)</a:t>
            </a:r>
            <a:endParaRPr sz="4900">
              <a:solidFill>
                <a:schemeClr val="dk1"/>
              </a:solidFill>
              <a:latin typeface="Pirata One"/>
              <a:ea typeface="Pirata One"/>
              <a:cs typeface="Pirata One"/>
              <a:sym typeface="Pirata One"/>
            </a:endParaRPr>
          </a:p>
        </p:txBody>
      </p:sp>
      <p:sp>
        <p:nvSpPr>
          <p:cNvPr id="126" name="Google Shape;126;p27"/>
          <p:cNvSpPr txBox="1"/>
          <p:nvPr/>
        </p:nvSpPr>
        <p:spPr>
          <a:xfrm>
            <a:off x="133500" y="1387325"/>
            <a:ext cx="7349400" cy="887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3400">
                <a:solidFill>
                  <a:schemeClr val="dk1"/>
                </a:solidFill>
                <a:latin typeface="Courier New"/>
                <a:ea typeface="Courier New"/>
                <a:cs typeface="Courier New"/>
                <a:sym typeface="Courier New"/>
              </a:rPr>
              <a:t>WAR BEGINS! </a:t>
            </a:r>
            <a:endParaRPr b="1" sz="3400">
              <a:solidFill>
                <a:schemeClr val="dk1"/>
              </a:solidFill>
              <a:latin typeface="Courier New"/>
              <a:ea typeface="Courier New"/>
              <a:cs typeface="Courier New"/>
              <a:sym typeface="Courier New"/>
            </a:endParaRPr>
          </a:p>
          <a:p>
            <a:pPr indent="0" lvl="0" marL="0" rtl="0" algn="ctr">
              <a:spcBef>
                <a:spcPts val="0"/>
              </a:spcBef>
              <a:spcAft>
                <a:spcPts val="0"/>
              </a:spcAft>
              <a:buNone/>
            </a:pPr>
            <a:r>
              <a:rPr b="1" lang="en" sz="2000">
                <a:solidFill>
                  <a:schemeClr val="dk1"/>
                </a:solidFill>
                <a:latin typeface="Courier New"/>
                <a:ea typeface="Courier New"/>
                <a:cs typeface="Courier New"/>
                <a:sym typeface="Courier New"/>
              </a:rPr>
              <a:t>Shots Fired Near Rio Grande Spark Conflict Between U.S. &amp; Mexico</a:t>
            </a:r>
            <a:endParaRPr b="1" sz="2000">
              <a:solidFill>
                <a:schemeClr val="dk1"/>
              </a:solidFill>
              <a:latin typeface="Courier New"/>
              <a:ea typeface="Courier New"/>
              <a:cs typeface="Courier New"/>
              <a:sym typeface="Courier New"/>
            </a:endParaRPr>
          </a:p>
        </p:txBody>
      </p:sp>
      <p:cxnSp>
        <p:nvCxnSpPr>
          <p:cNvPr id="127" name="Google Shape;127;p27"/>
          <p:cNvCxnSpPr/>
          <p:nvPr/>
        </p:nvCxnSpPr>
        <p:spPr>
          <a:xfrm>
            <a:off x="3100400" y="2579825"/>
            <a:ext cx="9000" cy="7464000"/>
          </a:xfrm>
          <a:prstGeom prst="straightConnector1">
            <a:avLst/>
          </a:prstGeom>
          <a:noFill/>
          <a:ln cap="flat" cmpd="sng" w="9525">
            <a:solidFill>
              <a:schemeClr val="dk2"/>
            </a:solidFill>
            <a:prstDash val="solid"/>
            <a:round/>
            <a:headEnd len="med" w="med" type="none"/>
            <a:tailEnd len="med" w="med" type="none"/>
          </a:ln>
        </p:spPr>
      </p:cxnSp>
      <p:sp>
        <p:nvSpPr>
          <p:cNvPr id="128" name="Google Shape;128;p27"/>
          <p:cNvSpPr txBox="1"/>
          <p:nvPr/>
        </p:nvSpPr>
        <p:spPr>
          <a:xfrm>
            <a:off x="183600" y="2451725"/>
            <a:ext cx="2798400" cy="71670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440"/>
              <a:buNone/>
            </a:pPr>
            <a:r>
              <a:rPr b="1" lang="en">
                <a:solidFill>
                  <a:srgbClr val="E95C3D"/>
                </a:solidFill>
                <a:latin typeface="Courier New"/>
                <a:ea typeface="Courier New"/>
                <a:cs typeface="Courier New"/>
                <a:sym typeface="Courier New"/>
              </a:rPr>
              <a:t>Border Clash Ignites U.S.-Mexico War</a:t>
            </a:r>
            <a:endParaRPr b="1">
              <a:solidFill>
                <a:srgbClr val="E95C3D"/>
              </a:solidFill>
              <a:latin typeface="Courier New"/>
              <a:ea typeface="Courier New"/>
              <a:cs typeface="Courier New"/>
              <a:sym typeface="Courier New"/>
            </a:endParaRPr>
          </a:p>
          <a:p>
            <a:pPr indent="0" lvl="0" marL="0" rtl="0" algn="l">
              <a:lnSpc>
                <a:spcPct val="100000"/>
              </a:lnSpc>
              <a:spcBef>
                <a:spcPts val="0"/>
              </a:spcBef>
              <a:spcAft>
                <a:spcPts val="0"/>
              </a:spcAft>
              <a:buSzPts val="440"/>
              <a:buNone/>
            </a:pPr>
            <a:r>
              <a:t/>
            </a:r>
            <a:endParaRPr b="1">
              <a:solidFill>
                <a:srgbClr val="E95C3D"/>
              </a:solidFill>
              <a:latin typeface="Courier New"/>
              <a:ea typeface="Courier New"/>
              <a:cs typeface="Courier New"/>
              <a:sym typeface="Courier New"/>
            </a:endParaRPr>
          </a:p>
          <a:p>
            <a:pPr indent="0" lvl="0" marL="0" rtl="0" algn="l">
              <a:lnSpc>
                <a:spcPct val="100000"/>
              </a:lnSpc>
              <a:spcBef>
                <a:spcPts val="0"/>
              </a:spcBef>
              <a:spcAft>
                <a:spcPts val="0"/>
              </a:spcAft>
              <a:buSzPts val="440"/>
              <a:buNone/>
            </a:pPr>
            <a:r>
              <a:rPr b="1" lang="en">
                <a:solidFill>
                  <a:srgbClr val="E95C3D"/>
                </a:solidFill>
                <a:latin typeface="Courier New"/>
                <a:ea typeface="Courier New"/>
                <a:cs typeface="Courier New"/>
                <a:sym typeface="Courier New"/>
              </a:rPr>
              <a:t>Tensions between the United States and Mexico have exploded into open conflict. President James K. Polk has announced that war has begun after Mexican troops reportedly attacked U.S. forces north of the Rio Grande—a region both nations claim as their own. The U.S. had previously annexed Texas, a move Mexico never recognized, and attempted to purchase California and New Mexico, which Mexico refused. The clash at the border gave Polk the reason he needed to call for war. Congress voted in favor, and the United States is now officially at war with Mexico, with goals to defend Texas and expand westward.</a:t>
            </a:r>
            <a:endParaRPr b="1">
              <a:solidFill>
                <a:srgbClr val="E95C3D"/>
              </a:solidFill>
              <a:latin typeface="Courier New"/>
              <a:ea typeface="Courier New"/>
              <a:cs typeface="Courier New"/>
              <a:sym typeface="Courier New"/>
            </a:endParaRPr>
          </a:p>
        </p:txBody>
      </p:sp>
      <p:sp>
        <p:nvSpPr>
          <p:cNvPr id="129" name="Google Shape;129;p27"/>
          <p:cNvSpPr txBox="1"/>
          <p:nvPr/>
        </p:nvSpPr>
        <p:spPr>
          <a:xfrm>
            <a:off x="3638125" y="5327400"/>
            <a:ext cx="3500700" cy="3360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i="1" lang="en" sz="900">
                <a:solidFill>
                  <a:schemeClr val="dk1"/>
                </a:solidFill>
                <a:latin typeface="Inter"/>
                <a:ea typeface="Inter"/>
                <a:cs typeface="Inter"/>
                <a:sym typeface="Inter"/>
              </a:rPr>
              <a:t>Source: Kaidor, “Mexican-American War Overview Map,” July 12, 2012. CC BY-SA 3.0</a:t>
            </a:r>
            <a:endParaRPr i="1" sz="1100">
              <a:solidFill>
                <a:srgbClr val="434343"/>
              </a:solidFill>
              <a:latin typeface="Barlow Condensed"/>
              <a:ea typeface="Barlow Condensed"/>
              <a:cs typeface="Barlow Condensed"/>
              <a:sym typeface="Barlow Condensed"/>
            </a:endParaRPr>
          </a:p>
          <a:p>
            <a:pPr indent="0" lvl="0" marL="0" rtl="0" algn="just">
              <a:lnSpc>
                <a:spcPct val="80000"/>
              </a:lnSpc>
              <a:spcBef>
                <a:spcPts val="0"/>
              </a:spcBef>
              <a:spcAft>
                <a:spcPts val="0"/>
              </a:spcAft>
              <a:buNone/>
            </a:pPr>
            <a:r>
              <a:t/>
            </a:r>
            <a:endParaRPr i="1" sz="1100">
              <a:solidFill>
                <a:srgbClr val="434343"/>
              </a:solidFill>
              <a:latin typeface="Barlow Condensed"/>
              <a:ea typeface="Barlow Condensed"/>
              <a:cs typeface="Barlow Condensed"/>
              <a:sym typeface="Barlow Condensed"/>
            </a:endParaRPr>
          </a:p>
          <a:p>
            <a:pPr indent="0" lvl="0" marL="0" rtl="0" algn="just">
              <a:lnSpc>
                <a:spcPct val="80000"/>
              </a:lnSpc>
              <a:spcBef>
                <a:spcPts val="0"/>
              </a:spcBef>
              <a:spcAft>
                <a:spcPts val="0"/>
              </a:spcAft>
              <a:buNone/>
            </a:pPr>
            <a:r>
              <a:t/>
            </a:r>
            <a:endParaRPr i="1" sz="1100">
              <a:solidFill>
                <a:srgbClr val="434343"/>
              </a:solidFill>
              <a:latin typeface="Barlow Condensed"/>
              <a:ea typeface="Barlow Condensed"/>
              <a:cs typeface="Barlow Condensed"/>
              <a:sym typeface="Barlow Condensed"/>
            </a:endParaRPr>
          </a:p>
        </p:txBody>
      </p:sp>
      <p:sp>
        <p:nvSpPr>
          <p:cNvPr id="130" name="Google Shape;130;p27"/>
          <p:cNvSpPr txBox="1"/>
          <p:nvPr/>
        </p:nvSpPr>
        <p:spPr>
          <a:xfrm>
            <a:off x="3266351" y="5678325"/>
            <a:ext cx="4025700" cy="520500"/>
          </a:xfrm>
          <a:prstGeom prst="rect">
            <a:avLst/>
          </a:prstGeom>
          <a:noFill/>
          <a:ln>
            <a:noFill/>
          </a:ln>
        </p:spPr>
        <p:txBody>
          <a:bodyPr anchorCtr="0" anchor="ctr" bIns="121900" lIns="121900" spcFirstLastPara="1" rIns="121900" wrap="square" tIns="121900">
            <a:noAutofit/>
          </a:bodyPr>
          <a:lstStyle/>
          <a:p>
            <a:pPr indent="0" lvl="0" marL="0" rtl="0" algn="l">
              <a:lnSpc>
                <a:spcPct val="60000"/>
              </a:lnSpc>
              <a:spcBef>
                <a:spcPts val="0"/>
              </a:spcBef>
              <a:spcAft>
                <a:spcPts val="0"/>
              </a:spcAft>
              <a:buSzPts val="275"/>
              <a:buNone/>
            </a:pPr>
            <a:r>
              <a:rPr b="1" lang="en">
                <a:solidFill>
                  <a:srgbClr val="E95C3D"/>
                </a:solidFill>
                <a:latin typeface="Courier New"/>
                <a:ea typeface="Courier New"/>
                <a:cs typeface="Courier New"/>
                <a:sym typeface="Courier New"/>
              </a:rPr>
              <a:t>Manifest Destiny Must Move Forward</a:t>
            </a:r>
            <a:endParaRPr b="1">
              <a:solidFill>
                <a:srgbClr val="E95C3D"/>
              </a:solidFill>
              <a:latin typeface="Courier New"/>
              <a:ea typeface="Courier New"/>
              <a:cs typeface="Courier New"/>
              <a:sym typeface="Courier New"/>
            </a:endParaRPr>
          </a:p>
        </p:txBody>
      </p:sp>
      <p:sp>
        <p:nvSpPr>
          <p:cNvPr id="131" name="Google Shape;131;p27"/>
          <p:cNvSpPr txBox="1"/>
          <p:nvPr/>
        </p:nvSpPr>
        <p:spPr>
          <a:xfrm>
            <a:off x="3266225" y="6088125"/>
            <a:ext cx="4025700" cy="2610300"/>
          </a:xfrm>
          <a:prstGeom prst="rect">
            <a:avLst/>
          </a:prstGeom>
          <a:noFill/>
          <a:ln>
            <a:noFill/>
          </a:ln>
        </p:spPr>
        <p:txBody>
          <a:bodyPr anchorCtr="0" anchor="t" bIns="121900" lIns="121900" spcFirstLastPara="1" rIns="121900" wrap="square" tIns="121900">
            <a:noAutofit/>
          </a:bodyPr>
          <a:lstStyle/>
          <a:p>
            <a:pPr indent="0" lvl="0" marL="0" rtl="0" algn="just">
              <a:spcBef>
                <a:spcPts val="0"/>
              </a:spcBef>
              <a:spcAft>
                <a:spcPts val="0"/>
              </a:spcAft>
              <a:buNone/>
            </a:pPr>
            <a:r>
              <a:rPr b="1" lang="en">
                <a:solidFill>
                  <a:srgbClr val="000000"/>
                </a:solidFill>
                <a:latin typeface="Courier New"/>
                <a:ea typeface="Courier New"/>
                <a:cs typeface="Courier New"/>
                <a:sym typeface="Courier New"/>
              </a:rPr>
              <a:t>By: Name</a:t>
            </a:r>
            <a:r>
              <a:rPr b="1" lang="en">
                <a:latin typeface="Courier New"/>
                <a:ea typeface="Courier New"/>
                <a:cs typeface="Courier New"/>
                <a:sym typeface="Courier New"/>
              </a:rPr>
              <a:t>s</a:t>
            </a:r>
            <a:endParaRPr b="1">
              <a:solidFill>
                <a:srgbClr val="000000"/>
              </a:solidFill>
              <a:latin typeface="Courier New"/>
              <a:ea typeface="Courier New"/>
              <a:cs typeface="Courier New"/>
              <a:sym typeface="Courier New"/>
            </a:endParaRPr>
          </a:p>
          <a:p>
            <a:pPr indent="0" lvl="0" marL="0" rtl="0" algn="just">
              <a:spcBef>
                <a:spcPts val="0"/>
              </a:spcBef>
              <a:spcAft>
                <a:spcPts val="0"/>
              </a:spcAft>
              <a:buNone/>
            </a:pPr>
            <a:r>
              <a:t/>
            </a:r>
            <a:endParaRPr>
              <a:solidFill>
                <a:srgbClr val="000000"/>
              </a:solidFill>
              <a:latin typeface="Courier New"/>
              <a:ea typeface="Courier New"/>
              <a:cs typeface="Courier New"/>
              <a:sym typeface="Courier New"/>
            </a:endParaRPr>
          </a:p>
          <a:p>
            <a:pPr indent="0" lvl="0" marL="0" rtl="0" algn="l">
              <a:lnSpc>
                <a:spcPct val="100000"/>
              </a:lnSpc>
              <a:spcBef>
                <a:spcPts val="0"/>
              </a:spcBef>
              <a:spcAft>
                <a:spcPts val="0"/>
              </a:spcAft>
              <a:buClr>
                <a:schemeClr val="dk1"/>
              </a:buClr>
              <a:buSzPts val="1100"/>
              <a:buFont typeface="Arial"/>
              <a:buNone/>
            </a:pPr>
            <a:r>
              <a:rPr b="1" lang="en" sz="1300">
                <a:solidFill>
                  <a:srgbClr val="E95C3D"/>
                </a:solidFill>
                <a:latin typeface="Courier New"/>
                <a:ea typeface="Courier New"/>
                <a:cs typeface="Courier New"/>
                <a:sym typeface="Courier New"/>
              </a:rPr>
              <a:t>This war is not only justified—it is necessary. For too long, the United States has been patient while Mexico refused to recognize Texas’s independence and blocked our peaceful efforts to expand westward. The American people believe in Manifest Destiny—the idea that it is our God-given right to spread liberty and progress from coast to coast. Mexico has stood in the way of freedom, growth, and opportunity. With this war, we will secure the land we need for future generations and fulfill the nation’s true potential.</a:t>
            </a:r>
            <a:endParaRPr b="1" sz="1300">
              <a:solidFill>
                <a:srgbClr val="E95C3D"/>
              </a:solidFill>
              <a:latin typeface="Courier New"/>
              <a:ea typeface="Courier New"/>
              <a:cs typeface="Courier New"/>
              <a:sym typeface="Courier New"/>
            </a:endParaRPr>
          </a:p>
          <a:p>
            <a:pPr indent="0" lvl="0" marL="0" rtl="0" algn="just">
              <a:spcBef>
                <a:spcPts val="0"/>
              </a:spcBef>
              <a:spcAft>
                <a:spcPts val="0"/>
              </a:spcAft>
              <a:buNone/>
            </a:pPr>
            <a:r>
              <a:t/>
            </a:r>
            <a:endParaRPr>
              <a:latin typeface="Courier New"/>
              <a:ea typeface="Courier New"/>
              <a:cs typeface="Courier New"/>
              <a:sym typeface="Courier New"/>
            </a:endParaRPr>
          </a:p>
          <a:p>
            <a:pPr indent="0" lvl="0" marL="0" rtl="0" algn="just">
              <a:spcBef>
                <a:spcPts val="0"/>
              </a:spcBef>
              <a:spcAft>
                <a:spcPts val="0"/>
              </a:spcAft>
              <a:buNone/>
            </a:pPr>
            <a:r>
              <a:t/>
            </a:r>
            <a:endParaRPr>
              <a:solidFill>
                <a:srgbClr val="000000"/>
              </a:solidFill>
              <a:latin typeface="Courier New"/>
              <a:ea typeface="Courier New"/>
              <a:cs typeface="Courier New"/>
              <a:sym typeface="Courier New"/>
            </a:endParaRPr>
          </a:p>
        </p:txBody>
      </p:sp>
      <p:sp>
        <p:nvSpPr>
          <p:cNvPr id="132" name="Google Shape;132;p27"/>
          <p:cNvSpPr txBox="1"/>
          <p:nvPr/>
        </p:nvSpPr>
        <p:spPr>
          <a:xfrm>
            <a:off x="255675" y="9618625"/>
            <a:ext cx="2901000" cy="348600"/>
          </a:xfrm>
          <a:prstGeom prst="rect">
            <a:avLst/>
          </a:prstGeom>
          <a:noFill/>
          <a:ln>
            <a:noFill/>
          </a:ln>
        </p:spPr>
        <p:txBody>
          <a:bodyPr anchorCtr="0" anchor="ctr" bIns="121900" lIns="121900" spcFirstLastPara="1" rIns="121900" wrap="square" tIns="121900">
            <a:noAutofit/>
          </a:bodyPr>
          <a:lstStyle/>
          <a:p>
            <a:pPr indent="0" lvl="0" marL="0" rtl="0" algn="l">
              <a:spcBef>
                <a:spcPts val="0"/>
              </a:spcBef>
              <a:spcAft>
                <a:spcPts val="0"/>
              </a:spcAft>
              <a:buNone/>
            </a:pPr>
            <a:r>
              <a:rPr b="1" lang="en" sz="1200">
                <a:solidFill>
                  <a:srgbClr val="252525"/>
                </a:solidFill>
                <a:latin typeface="Roboto"/>
                <a:ea typeface="Roboto"/>
                <a:cs typeface="Roboto"/>
                <a:sym typeface="Roboto"/>
              </a:rPr>
              <a:t>1846-MAY-13</a:t>
            </a:r>
            <a:endParaRPr b="1" sz="1200">
              <a:solidFill>
                <a:srgbClr val="252525"/>
              </a:solidFill>
              <a:latin typeface="Roboto"/>
              <a:ea typeface="Roboto"/>
              <a:cs typeface="Roboto"/>
              <a:sym typeface="Roboto"/>
            </a:endParaRPr>
          </a:p>
        </p:txBody>
      </p:sp>
      <p:sp>
        <p:nvSpPr>
          <p:cNvPr id="133" name="Google Shape;133;p27"/>
          <p:cNvSpPr txBox="1"/>
          <p:nvPr/>
        </p:nvSpPr>
        <p:spPr>
          <a:xfrm>
            <a:off x="3695700" y="9618625"/>
            <a:ext cx="3385500" cy="348600"/>
          </a:xfrm>
          <a:prstGeom prst="rect">
            <a:avLst/>
          </a:prstGeom>
          <a:noFill/>
          <a:ln>
            <a:noFill/>
          </a:ln>
        </p:spPr>
        <p:txBody>
          <a:bodyPr anchorCtr="0" anchor="ctr" bIns="121900" lIns="121900" spcFirstLastPara="1" rIns="121900" wrap="square" tIns="121900">
            <a:noAutofit/>
          </a:bodyPr>
          <a:lstStyle/>
          <a:p>
            <a:pPr indent="0" lvl="0" marL="0" rtl="0" algn="r">
              <a:spcBef>
                <a:spcPts val="0"/>
              </a:spcBef>
              <a:spcAft>
                <a:spcPts val="0"/>
              </a:spcAft>
              <a:buNone/>
            </a:pPr>
            <a:r>
              <a:rPr b="1" lang="en" sz="1200">
                <a:solidFill>
                  <a:srgbClr val="252525"/>
                </a:solidFill>
                <a:latin typeface="Roboto"/>
                <a:ea typeface="Roboto"/>
                <a:cs typeface="Roboto"/>
                <a:sym typeface="Roboto"/>
              </a:rPr>
              <a:t>THIRD EDITION</a:t>
            </a:r>
            <a:endParaRPr b="1" sz="1200">
              <a:solidFill>
                <a:srgbClr val="252525"/>
              </a:solidFill>
              <a:latin typeface="Roboto"/>
              <a:ea typeface="Roboto"/>
              <a:cs typeface="Roboto"/>
              <a:sym typeface="Roboto"/>
            </a:endParaRPr>
          </a:p>
        </p:txBody>
      </p:sp>
      <p:pic>
        <p:nvPicPr>
          <p:cNvPr id="134" name="Google Shape;134;p27"/>
          <p:cNvPicPr preferRelativeResize="0"/>
          <p:nvPr/>
        </p:nvPicPr>
        <p:blipFill>
          <a:blip r:embed="rId3">
            <a:alphaModFix/>
          </a:blip>
          <a:stretch>
            <a:fillRect/>
          </a:stretch>
        </p:blipFill>
        <p:spPr>
          <a:xfrm>
            <a:off x="3638125" y="2579825"/>
            <a:ext cx="3500646" cy="2747576"/>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