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3A099FD-17DC-4696-9622-CF5F3A6D71CE}">
  <a:tblStyle styleId="{23A099FD-17DC-4696-9622-CF5F3A6D71C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187f43191_1_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187f43191_1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5f2c798136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5f2c798136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5cd98041d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5cd98041d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f2c798136_0_1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5f2c798136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www.youtube.com/watch?v=8U9vbZwFZL4" TargetMode="External"/><Relationship Id="rId6"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hyperlink" Target="https://www.youtube.com/watch?v=8U9vbZwFZL4" TargetMode="External"/><Relationship Id="rId5" Type="http://schemas.openxmlformats.org/officeDocument/2006/relationships/hyperlink" Target="https://www.youtube.com/watch?v=8U9vbZwFZL4" TargetMode="External"/><Relationship Id="rId6" Type="http://schemas.openxmlformats.org/officeDocument/2006/relationships/image" Target="../media/image4.png"/><Relationship Id="rId7"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hyperlink" Target="https://docs.google.com/presentation/d/131Twgj4eTJQ0H9GU5lUzDqIUd62vlPTeTxdAaSybpGQ/edit?usp=sharing" TargetMode="External"/><Relationship Id="rId5"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hyperlink" Target="https://docs.google.com/presentation/d/131Twgj4eTJQ0H9GU5lUzDqIUd62vlPTeTxdAaSybpGQ/edit?usp=sharing"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Mexican-American War Video Questions</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04" name="Google Shape;104;p25"/>
          <p:cNvSpPr txBox="1"/>
          <p:nvPr/>
        </p:nvSpPr>
        <p:spPr>
          <a:xfrm>
            <a:off x="594300" y="731497"/>
            <a:ext cx="6583800" cy="1108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Watch and listen to </a:t>
            </a:r>
            <a:r>
              <a:rPr lang="en" sz="1200" u="sng">
                <a:solidFill>
                  <a:schemeClr val="hlink"/>
                </a:solidFill>
                <a:latin typeface="Halant"/>
                <a:ea typeface="Halant"/>
                <a:cs typeface="Halant"/>
                <a:sym typeface="Halant"/>
                <a:hlinkClick r:id="rId5"/>
              </a:rPr>
              <a:t>the video</a:t>
            </a:r>
            <a:r>
              <a:rPr lang="en" sz="1200">
                <a:solidFill>
                  <a:schemeClr val="dk1"/>
                </a:solidFill>
                <a:latin typeface="Halant"/>
                <a:ea typeface="Halant"/>
                <a:cs typeface="Halant"/>
                <a:sym typeface="Halant"/>
              </a:rPr>
              <a:t>, or follow along with the transcript, and answer the guiding questions about the Mexican-American War. Then answer the discussion question associated with the map at the bottom of the handout.</a:t>
            </a:r>
            <a:endParaRPr sz="1200">
              <a:solidFill>
                <a:schemeClr val="dk1"/>
              </a:solidFill>
              <a:latin typeface="Halant"/>
              <a:ea typeface="Halant"/>
              <a:cs typeface="Halant"/>
              <a:sym typeface="Halant"/>
            </a:endParaRPr>
          </a:p>
        </p:txBody>
      </p:sp>
      <p:sp>
        <p:nvSpPr>
          <p:cNvPr id="105" name="Google Shape;105;p25"/>
          <p:cNvSpPr txBox="1"/>
          <p:nvPr/>
        </p:nvSpPr>
        <p:spPr>
          <a:xfrm>
            <a:off x="594300" y="1807300"/>
            <a:ext cx="6583800" cy="36501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president was especially eager to acquire more territory </a:t>
            </a:r>
            <a:r>
              <a:rPr lang="en" sz="1200">
                <a:solidFill>
                  <a:schemeClr val="dk1"/>
                </a:solidFill>
                <a:latin typeface="Inter"/>
                <a:ea typeface="Inter"/>
                <a:cs typeface="Inter"/>
                <a:sym typeface="Inter"/>
              </a:rPr>
              <a:t>in the</a:t>
            </a:r>
            <a:r>
              <a:rPr lang="en" sz="1200">
                <a:solidFill>
                  <a:schemeClr val="dk1"/>
                </a:solidFill>
                <a:latin typeface="Inter"/>
                <a:ea typeface="Inter"/>
                <a:cs typeface="Inter"/>
                <a:sym typeface="Inter"/>
              </a:rPr>
              <a:t> 1840s?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were relations between Mexico and the United States strained during this time period?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Mexico unprepared for war?</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the United States gain in the Treaty of Guadalupe Hidalgo?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of the major impacts of the Mexican-American War?</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pic>
        <p:nvPicPr>
          <p:cNvPr id="106" name="Google Shape;106;p25"/>
          <p:cNvPicPr preferRelativeResize="0"/>
          <p:nvPr/>
        </p:nvPicPr>
        <p:blipFill>
          <a:blip r:embed="rId6">
            <a:alphaModFix/>
          </a:blip>
          <a:stretch>
            <a:fillRect/>
          </a:stretch>
        </p:blipFill>
        <p:spPr>
          <a:xfrm>
            <a:off x="594298" y="5674375"/>
            <a:ext cx="4144748" cy="2710224"/>
          </a:xfrm>
          <a:prstGeom prst="rect">
            <a:avLst/>
          </a:prstGeom>
          <a:noFill/>
          <a:ln cap="flat" cmpd="sng" w="9525">
            <a:solidFill>
              <a:schemeClr val="dk1"/>
            </a:solidFill>
            <a:prstDash val="solid"/>
            <a:round/>
            <a:headEnd len="sm" w="sm" type="none"/>
            <a:tailEnd len="sm" w="sm" type="none"/>
          </a:ln>
        </p:spPr>
      </p:pic>
      <p:sp>
        <p:nvSpPr>
          <p:cNvPr id="107" name="Google Shape;107;p25"/>
          <p:cNvSpPr txBox="1"/>
          <p:nvPr/>
        </p:nvSpPr>
        <p:spPr>
          <a:xfrm>
            <a:off x="594300" y="8384600"/>
            <a:ext cx="41448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dk1"/>
                </a:solidFill>
                <a:latin typeface="Halant"/>
                <a:ea typeface="Halant"/>
                <a:cs typeface="Halant"/>
                <a:sym typeface="Halant"/>
              </a:rPr>
              <a:t>Source: E.W. A. Rowles, “United States at Beginning of Mexican-American War,” 1919, Library of Congress.</a:t>
            </a:r>
            <a:endParaRPr>
              <a:latin typeface="Halant"/>
              <a:ea typeface="Halant"/>
              <a:cs typeface="Halant"/>
              <a:sym typeface="Halant"/>
            </a:endParaRPr>
          </a:p>
        </p:txBody>
      </p:sp>
      <p:sp>
        <p:nvSpPr>
          <p:cNvPr id="108" name="Google Shape;108;p25"/>
          <p:cNvSpPr txBox="1"/>
          <p:nvPr/>
        </p:nvSpPr>
        <p:spPr>
          <a:xfrm>
            <a:off x="4880600" y="5674375"/>
            <a:ext cx="2493300" cy="3740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Discussion:</a:t>
            </a:r>
            <a:r>
              <a:rPr lang="en" sz="1100">
                <a:solidFill>
                  <a:schemeClr val="dk1"/>
                </a:solidFill>
                <a:latin typeface="Inter"/>
                <a:ea typeface="Inter"/>
                <a:cs typeface="Inter"/>
                <a:sym typeface="Inter"/>
              </a:rPr>
              <a:t> How did you think the Treaty of Guadalupe Hidalgo affected the lives of people in the Southwest region of the United States?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15" name="Google Shape;115;p26"/>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6" name="Google Shape;116;p26"/>
          <p:cNvGraphicFramePr/>
          <p:nvPr/>
        </p:nvGraphicFramePr>
        <p:xfrm>
          <a:off x="315750" y="2050425"/>
          <a:ext cx="3000000" cy="3000000"/>
        </p:xfrm>
        <a:graphic>
          <a:graphicData uri="http://schemas.openxmlformats.org/drawingml/2006/table">
            <a:tbl>
              <a:tblPr>
                <a:noFill/>
                <a:tableStyleId>{23A099FD-17DC-4696-9622-CF5F3A6D71CE}</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4"/>
                        </a:rPr>
                        <a:t>Video</a:t>
                      </a:r>
                      <a:r>
                        <a:rPr b="1" lang="en" sz="1300" u="sng">
                          <a:solidFill>
                            <a:schemeClr val="hlink"/>
                          </a:solidFill>
                          <a:latin typeface="Halant"/>
                          <a:ea typeface="Halant"/>
                          <a:cs typeface="Halant"/>
                          <a:sym typeface="Halant"/>
                          <a:hlinkClick r:id="rId5"/>
                        </a:rPr>
                        <a:t> Transcript:</a:t>
                      </a:r>
                      <a:endParaRPr sz="13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The American West conjures images of adventure, lawlessness, and opportunity. But what possessed us to go west in the first place? It all traces back to an important, but not very well-known, conflict in the mid-19th century called the Mexican-American War. In the 1840s, America was a pretty young country and it was hungry to expand. President James K. Polk was especially eager to acquire more territory. He believed in Manifest Destiny—that's the idea the United States had a duty to expand westward across the North American continent. There was a lot of incentive for American settlers to go west. They could spread religion, strike it rich in business, or just get a fresh start. Needless to say, America's neighbor Mexico wasn't thrilled about the westward expansion craze. Both countries were already on thin ice. Mexico was bitter about losing Texas to the U.S. after it won its independence in 1836. President Polk wanted California and New Mexico, too, and he offered Mexico $30 million to purchase them. But they refused to sell. But hang on, conquering the West was America's Manifest Destiny, right? So Polk wouldn't take no for an answer. He picked a fight, sending troops to occupy a disputed area of the Texas and Mexico border. And when American troops and the Mexican cavalry clashed, Polk seized the opportunity to declare war on Mexico on May 13th, 1846. Ultimately, Mexico was unprepared for war. It's internal politics were just a mess and its calvary couldn't measure up against the expertise of the U.S. military. After 2 years of fighting, Mexico was defeated. And in the Treaty of Guadalupe Hidalgo, it ceded a third of its territory to the US—areas that include modern-day Utah, California, Nevada, Arizona, and Texas. The Mexican-American War had a major impact because it resulted in one of the largest territorial expansions of the United States. It also launched the careers of a few generals you may have heard of. Future U.S. President Zachary Taylor and Civil War titans—Robert E. Lee and Ulysses S. Grant.</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17" name="Google Shape;117;p26"/>
          <p:cNvSpPr txBox="1"/>
          <p:nvPr/>
        </p:nvSpPr>
        <p:spPr>
          <a:xfrm>
            <a:off x="1700625" y="8894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18" name="Google Shape;118;p26" title="Context@2x transparent.png"/>
          <p:cNvPicPr preferRelativeResize="0"/>
          <p:nvPr/>
        </p:nvPicPr>
        <p:blipFill rotWithShape="1">
          <a:blip r:embed="rId6">
            <a:alphaModFix/>
          </a:blip>
          <a:srcRect b="0" l="0" r="0" t="0"/>
          <a:stretch/>
        </p:blipFill>
        <p:spPr>
          <a:xfrm>
            <a:off x="670051" y="924289"/>
            <a:ext cx="822875" cy="822875"/>
          </a:xfrm>
          <a:prstGeom prst="rect">
            <a:avLst/>
          </a:prstGeom>
          <a:noFill/>
          <a:ln>
            <a:noFill/>
          </a:ln>
        </p:spPr>
      </p:pic>
      <p:sp>
        <p:nvSpPr>
          <p:cNvPr id="119" name="Google Shape;119;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What was the Mexican-American War?</a:t>
            </a:r>
            <a:endParaRPr sz="1900">
              <a:solidFill>
                <a:schemeClr val="dk1"/>
              </a:solidFill>
              <a:latin typeface="Halant"/>
              <a:ea typeface="Halant"/>
              <a:cs typeface="Halant"/>
              <a:sym typeface="Halant"/>
            </a:endParaRPr>
          </a:p>
        </p:txBody>
      </p:sp>
      <p:pic>
        <p:nvPicPr>
          <p:cNvPr id="120" name="Google Shape;120;p26"/>
          <p:cNvPicPr preferRelativeResize="0"/>
          <p:nvPr/>
        </p:nvPicPr>
        <p:blipFill>
          <a:blip r:embed="rId7">
            <a:alphaModFix/>
          </a:blip>
          <a:stretch>
            <a:fillRect/>
          </a:stretch>
        </p:blipFill>
        <p:spPr>
          <a:xfrm>
            <a:off x="226473" y="76726"/>
            <a:ext cx="1039795" cy="4311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sp>
        <p:nvSpPr>
          <p:cNvPr id="125" name="Google Shape;125;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Gallery Walk: Treaty of Guadalupe Hidalgo</a:t>
            </a:r>
            <a:endParaRPr sz="1900">
              <a:solidFill>
                <a:schemeClr val="dk1"/>
              </a:solidFill>
              <a:latin typeface="Halant"/>
              <a:ea typeface="Halant"/>
              <a:cs typeface="Halant"/>
              <a:sym typeface="Halant"/>
            </a:endParaRPr>
          </a:p>
        </p:txBody>
      </p:sp>
      <p:pic>
        <p:nvPicPr>
          <p:cNvPr id="126" name="Google Shape;126;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7" name="Google Shape;127;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8" name="Google Shape;128;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9" name="Google Shape;129;p27"/>
          <p:cNvSpPr txBox="1"/>
          <p:nvPr/>
        </p:nvSpPr>
        <p:spPr>
          <a:xfrm>
            <a:off x="594300" y="807697"/>
            <a:ext cx="6583800" cy="354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Instructions: </a:t>
            </a:r>
            <a:r>
              <a:rPr lang="en" sz="1100">
                <a:solidFill>
                  <a:schemeClr val="dk1"/>
                </a:solidFill>
                <a:latin typeface="Halant"/>
                <a:ea typeface="Halant"/>
                <a:cs typeface="Halant"/>
                <a:sym typeface="Halant"/>
              </a:rPr>
              <a:t>Use the Treaty of </a:t>
            </a:r>
            <a:r>
              <a:rPr lang="en" sz="1100" u="sng">
                <a:solidFill>
                  <a:schemeClr val="hlink"/>
                </a:solidFill>
                <a:latin typeface="Halant"/>
                <a:ea typeface="Halant"/>
                <a:cs typeface="Halant"/>
                <a:sym typeface="Halant"/>
                <a:hlinkClick r:id="rId4"/>
              </a:rPr>
              <a:t>Guadalupe Hidalgo Gallery Walk</a:t>
            </a:r>
            <a:r>
              <a:rPr lang="en" sz="1100">
                <a:solidFill>
                  <a:schemeClr val="dk1"/>
                </a:solidFill>
                <a:latin typeface="Halant"/>
                <a:ea typeface="Halant"/>
                <a:cs typeface="Halant"/>
                <a:sym typeface="Halant"/>
              </a:rPr>
              <a:t> to fill in the chart below.</a:t>
            </a:r>
            <a:endParaRPr sz="1100">
              <a:solidFill>
                <a:schemeClr val="dk1"/>
              </a:solidFill>
              <a:latin typeface="Halant"/>
              <a:ea typeface="Halant"/>
              <a:cs typeface="Halant"/>
              <a:sym typeface="Halant"/>
            </a:endParaRPr>
          </a:p>
        </p:txBody>
      </p:sp>
      <p:graphicFrame>
        <p:nvGraphicFramePr>
          <p:cNvPr id="130" name="Google Shape;130;p27"/>
          <p:cNvGraphicFramePr/>
          <p:nvPr/>
        </p:nvGraphicFramePr>
        <p:xfrm>
          <a:off x="338200" y="1226300"/>
          <a:ext cx="3000000" cy="3000000"/>
        </p:xfrm>
        <a:graphic>
          <a:graphicData uri="http://schemas.openxmlformats.org/drawingml/2006/table">
            <a:tbl>
              <a:tblPr>
                <a:noFill/>
                <a:tableStyleId>{23A099FD-17DC-4696-9622-CF5F3A6D71CE}</a:tableStyleId>
              </a:tblPr>
              <a:tblGrid>
                <a:gridCol w="1502575"/>
                <a:gridCol w="1871275"/>
                <a:gridCol w="1871275"/>
                <a:gridCol w="1871275"/>
              </a:tblGrid>
              <a:tr h="381000">
                <a:tc>
                  <a:txBody>
                    <a:bodyPr/>
                    <a:lstStyle/>
                    <a:p>
                      <a:pPr indent="0" lvl="0" marL="0" rtl="0" algn="l">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List effects of the Treaty revealed by the source</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Cite evidence which shows the Treaty’s impact on inhabitants</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Describe the impact of your citation in your own words</a:t>
                      </a:r>
                      <a:endParaRPr b="1" sz="1200">
                        <a:latin typeface="Inter"/>
                        <a:ea typeface="Inter"/>
                        <a:cs typeface="Inter"/>
                        <a:sym typeface="Inter"/>
                      </a:endParaRPr>
                    </a:p>
                  </a:txBody>
                  <a:tcPr marT="91425" marB="91425" marR="91425" marL="91425" anchor="ctr"/>
                </a:tc>
              </a:tr>
              <a:tr h="381000">
                <a:tc>
                  <a:txBody>
                    <a:bodyPr/>
                    <a:lstStyle/>
                    <a:p>
                      <a:pPr indent="0" lvl="0" marL="0" rtl="0" algn="l">
                        <a:spcBef>
                          <a:spcPts val="0"/>
                        </a:spcBef>
                        <a:spcAft>
                          <a:spcPts val="0"/>
                        </a:spcAft>
                        <a:buNone/>
                      </a:pPr>
                      <a:r>
                        <a:rPr b="1" lang="en" sz="1200">
                          <a:latin typeface="Inter"/>
                          <a:ea typeface="Inter"/>
                          <a:cs typeface="Inter"/>
                          <a:sym typeface="Inter"/>
                        </a:rPr>
                        <a:t>Source 1: </a:t>
                      </a:r>
                      <a:r>
                        <a:rPr lang="en" sz="1200">
                          <a:latin typeface="Inter"/>
                          <a:ea typeface="Inter"/>
                          <a:cs typeface="Inter"/>
                          <a:sym typeface="Inter"/>
                        </a:rPr>
                        <a:t>Treaty of Guadalupe Hidalgo</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2: </a:t>
                      </a:r>
                      <a:r>
                        <a:rPr lang="en" sz="1200">
                          <a:solidFill>
                            <a:schemeClr val="dk1"/>
                          </a:solidFill>
                          <a:latin typeface="Inter"/>
                          <a:ea typeface="Inter"/>
                          <a:cs typeface="Inter"/>
                          <a:sym typeface="Inter"/>
                        </a:rPr>
                        <a:t>Phillip B. Gonzales</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3: </a:t>
                      </a:r>
                      <a:r>
                        <a:rPr lang="en" sz="1200">
                          <a:latin typeface="Inter"/>
                          <a:ea typeface="Inter"/>
                          <a:cs typeface="Inter"/>
                          <a:sym typeface="Inter"/>
                        </a:rPr>
                        <a:t>“Map of the Gold Regions of California”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4: </a:t>
                      </a:r>
                      <a:r>
                        <a:rPr lang="en" sz="1200">
                          <a:solidFill>
                            <a:schemeClr val="dk1"/>
                          </a:solidFill>
                          <a:latin typeface="Inter"/>
                          <a:ea typeface="Inter"/>
                          <a:cs typeface="Inter"/>
                          <a:sym typeface="Inter"/>
                        </a:rPr>
                        <a:t>Mariano Guadalupe Vallejo</a:t>
                      </a:r>
                      <a:endParaRPr b="1" i="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pic>
        <p:nvPicPr>
          <p:cNvPr id="131" name="Google Shape;131;p27"/>
          <p:cNvPicPr preferRelativeResize="0"/>
          <p:nvPr/>
        </p:nvPicPr>
        <p:blipFill>
          <a:blip r:embed="rId5">
            <a:alphaModFix/>
          </a:blip>
          <a:stretch>
            <a:fillRect/>
          </a:stretch>
        </p:blipFill>
        <p:spPr>
          <a:xfrm>
            <a:off x="226473" y="76726"/>
            <a:ext cx="1039795" cy="4311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5" name="Shape 135"/>
        <p:cNvGrpSpPr/>
        <p:nvPr/>
      </p:nvGrpSpPr>
      <p:grpSpPr>
        <a:xfrm>
          <a:off x="0" y="0"/>
          <a:ext cx="0" cy="0"/>
          <a:chOff x="0" y="0"/>
          <a:chExt cx="0" cy="0"/>
        </a:xfrm>
      </p:grpSpPr>
      <p:sp>
        <p:nvSpPr>
          <p:cNvPr id="136" name="Google Shape;136;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Gallery Walk: Treaty of Guadalupe Hidalgo</a:t>
            </a:r>
            <a:endParaRPr sz="1900">
              <a:solidFill>
                <a:schemeClr val="dk1"/>
              </a:solidFill>
              <a:latin typeface="Halant"/>
              <a:ea typeface="Halant"/>
              <a:cs typeface="Halant"/>
              <a:sym typeface="Halant"/>
            </a:endParaRPr>
          </a:p>
        </p:txBody>
      </p:sp>
      <p:pic>
        <p:nvPicPr>
          <p:cNvPr id="137" name="Google Shape;137;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8" name="Google Shape;138;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9" name="Google Shape;139;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0" name="Google Shape;140;p28"/>
          <p:cNvSpPr txBox="1"/>
          <p:nvPr/>
        </p:nvSpPr>
        <p:spPr>
          <a:xfrm>
            <a:off x="594300" y="807697"/>
            <a:ext cx="6583800" cy="354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Instructions: </a:t>
            </a:r>
            <a:r>
              <a:rPr lang="en" sz="1100">
                <a:solidFill>
                  <a:schemeClr val="dk1"/>
                </a:solidFill>
                <a:latin typeface="Halant"/>
                <a:ea typeface="Halant"/>
                <a:cs typeface="Halant"/>
                <a:sym typeface="Halant"/>
              </a:rPr>
              <a:t>Use the Treaty of </a:t>
            </a:r>
            <a:r>
              <a:rPr lang="en" sz="1100" u="sng">
                <a:solidFill>
                  <a:schemeClr val="hlink"/>
                </a:solidFill>
                <a:latin typeface="Halant"/>
                <a:ea typeface="Halant"/>
                <a:cs typeface="Halant"/>
                <a:sym typeface="Halant"/>
                <a:hlinkClick r:id="rId4"/>
              </a:rPr>
              <a:t>Guadalupe Hidalgo Gallery Walk</a:t>
            </a:r>
            <a:r>
              <a:rPr lang="en" sz="1100">
                <a:solidFill>
                  <a:schemeClr val="dk1"/>
                </a:solidFill>
                <a:latin typeface="Halant"/>
                <a:ea typeface="Halant"/>
                <a:cs typeface="Halant"/>
                <a:sym typeface="Halant"/>
              </a:rPr>
              <a:t> to fill in the chart below.</a:t>
            </a:r>
            <a:endParaRPr sz="1100">
              <a:solidFill>
                <a:schemeClr val="dk1"/>
              </a:solidFill>
              <a:latin typeface="Halant"/>
              <a:ea typeface="Halant"/>
              <a:cs typeface="Halant"/>
              <a:sym typeface="Halant"/>
            </a:endParaRPr>
          </a:p>
        </p:txBody>
      </p:sp>
      <p:graphicFrame>
        <p:nvGraphicFramePr>
          <p:cNvPr id="141" name="Google Shape;141;p28"/>
          <p:cNvGraphicFramePr/>
          <p:nvPr/>
        </p:nvGraphicFramePr>
        <p:xfrm>
          <a:off x="338200" y="1226300"/>
          <a:ext cx="3000000" cy="3000000"/>
        </p:xfrm>
        <a:graphic>
          <a:graphicData uri="http://schemas.openxmlformats.org/drawingml/2006/table">
            <a:tbl>
              <a:tblPr>
                <a:noFill/>
                <a:tableStyleId>{23A099FD-17DC-4696-9622-CF5F3A6D71CE}</a:tableStyleId>
              </a:tblPr>
              <a:tblGrid>
                <a:gridCol w="1502575"/>
                <a:gridCol w="1871275"/>
                <a:gridCol w="1871275"/>
                <a:gridCol w="1871275"/>
              </a:tblGrid>
              <a:tr h="381000">
                <a:tc>
                  <a:txBody>
                    <a:bodyPr/>
                    <a:lstStyle/>
                    <a:p>
                      <a:pPr indent="0" lvl="0" marL="0" rtl="0" algn="l">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List effects of the Treaty revealed by the source</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Cite evidence which shows the Treaty’s impact on inhabitants</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Describe the impact of your citation in your own words</a:t>
                      </a:r>
                      <a:endParaRPr b="1" sz="1200">
                        <a:latin typeface="Inter"/>
                        <a:ea typeface="Inter"/>
                        <a:cs typeface="Inter"/>
                        <a:sym typeface="Inter"/>
                      </a:endParaRPr>
                    </a:p>
                  </a:txBody>
                  <a:tcPr marT="91425" marB="91425" marR="91425" marL="91425" anchor="ctr"/>
                </a:tc>
              </a:tr>
              <a:tr h="381000">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5: </a:t>
                      </a:r>
                      <a:r>
                        <a:rPr lang="en" sz="1300">
                          <a:solidFill>
                            <a:schemeClr val="dk1"/>
                          </a:solidFill>
                          <a:latin typeface="Inter"/>
                          <a:ea typeface="Inter"/>
                          <a:cs typeface="Inter"/>
                          <a:sym typeface="Inter"/>
                        </a:rPr>
                        <a:t>Kate Perdoni</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6: </a:t>
                      </a:r>
                      <a:r>
                        <a:rPr lang="en" sz="1300">
                          <a:solidFill>
                            <a:schemeClr val="dk1"/>
                          </a:solidFill>
                          <a:latin typeface="Inter"/>
                          <a:ea typeface="Inter"/>
                          <a:cs typeface="Inter"/>
                          <a:sym typeface="Inter"/>
                        </a:rPr>
                        <a:t>Detail of “L.A. History: A Mexican Perspective”</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7: </a:t>
                      </a:r>
                      <a:r>
                        <a:rPr lang="en" sz="1200">
                          <a:latin typeface="Inter"/>
                          <a:ea typeface="Inter"/>
                          <a:cs typeface="Inter"/>
                          <a:sym typeface="Inter"/>
                        </a:rPr>
                        <a:t>Ned Blackhawk</a:t>
                      </a:r>
                      <a:r>
                        <a:rPr b="1" lang="en" sz="1200">
                          <a:latin typeface="Inter"/>
                          <a:ea typeface="Inter"/>
                          <a:cs typeface="Inter"/>
                          <a:sym typeface="Inter"/>
                        </a:rPr>
                        <a:t> </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8: </a:t>
                      </a:r>
                      <a:r>
                        <a:rPr lang="en" sz="1200">
                          <a:latin typeface="Inter"/>
                          <a:ea typeface="Inter"/>
                          <a:cs typeface="Inter"/>
                          <a:sym typeface="Inter"/>
                        </a:rPr>
                        <a:t>David Treuer</a:t>
                      </a:r>
                      <a:endParaRPr i="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pic>
        <p:nvPicPr>
          <p:cNvPr id="142" name="Google Shape;142;p28"/>
          <p:cNvPicPr preferRelativeResize="0"/>
          <p:nvPr/>
        </p:nvPicPr>
        <p:blipFill>
          <a:blip r:embed="rId5">
            <a:alphaModFix/>
          </a:blip>
          <a:stretch>
            <a:fillRect/>
          </a:stretch>
        </p:blipFill>
        <p:spPr>
          <a:xfrm>
            <a:off x="226473" y="76726"/>
            <a:ext cx="1039795" cy="4311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