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106579C-7F15-4760-AA8A-F98E0680FC15}">
  <a:tblStyle styleId="{F106579C-7F15-4760-AA8A-F98E0680FC1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cd986fdf3_0_2: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cd986fdf3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1" Type="http://schemas.openxmlformats.org/officeDocument/2006/relationships/hyperlink" Target="https://docs.google.com/presentation/d/1hGYvgsqbXTpvNOkEbyhqfAS6gcTQQ65LyRkV2SQtJ_k/view" TargetMode="External"/><Relationship Id="rId10" Type="http://schemas.openxmlformats.org/officeDocument/2006/relationships/hyperlink" Target="https://docs.google.com/presentation/d/1QFe4yjF1NWRfRvYLbdf0cnHUVvmgpszg3SdaPwxc7UQ/view" TargetMode="External"/><Relationship Id="rId9" Type="http://schemas.openxmlformats.org/officeDocument/2006/relationships/hyperlink" Target="https://docs.google.com/presentation/d/1zaf5D5Jc34fdjf3W4U72qKDq9CgV2OZovRyLvP-V2jA/view" TargetMode="External"/><Relationship Id="rId5" Type="http://schemas.openxmlformats.org/officeDocument/2006/relationships/hyperlink" Target="https://docs.google.com/presentation/d/1hGYvgsqbXTpvNOkEbyhqfAS6gcTQQ65LyRkV2SQtJ_k/view" TargetMode="External"/><Relationship Id="rId6" Type="http://schemas.openxmlformats.org/officeDocument/2006/relationships/hyperlink" Target="https://docs.google.com/presentation/d/1RSsdiRN68SQ8eiHrKSg8t5X_woh8QwXjZj00g8yyF34/view" TargetMode="External"/><Relationship Id="rId7" Type="http://schemas.openxmlformats.org/officeDocument/2006/relationships/hyperlink" Target="https://docs.google.com/presentation/d/1RSsdiRN68SQ8eiHrKSg8t5X_woh8QwXjZj00g8yyF34/view" TargetMode="External"/><Relationship Id="rId8" Type="http://schemas.openxmlformats.org/officeDocument/2006/relationships/hyperlink" Target="https://docs.google.com/presentation/d/131Twgj4eTJQ0H9GU5lUzDqIUd62vlPTeTxdAaSybpGQ/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RSsdiRN68SQ8eiHrKSg8t5X_woh8QwXjZj00g8yyF34/view" TargetMode="External"/><Relationship Id="rId6" Type="http://schemas.openxmlformats.org/officeDocument/2006/relationships/hyperlink" Target="https://www.youtube.com/watch?v=8U9vbZwFZL4" TargetMode="External"/><Relationship Id="rId7" Type="http://schemas.openxmlformats.org/officeDocument/2006/relationships/hyperlink" Target="https://docs.google.com/presentation/d/131Twgj4eTJQ0H9GU5lUzDqIUd62vlPTeTxdAaSybpGQ/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QhDWOzfQHseF71l_2KjvhtdmPV5qKjXRYfANE4FfOVM/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{F106579C-7F15-4760-AA8A-F98E0680FC15}</a:tableStyleId>
              </a:tblPr>
              <a:tblGrid>
                <a:gridCol w="1633350"/>
                <a:gridCol w="4045800"/>
                <a:gridCol w="3669725"/>
              </a:tblGrid>
              <a:tr h="2937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7: Treaty of Guadalupe Hidalgo</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30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SUPPORTING QUESTION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did the Treaty of Guadalupe Hidalgo change rights, land, and identity for people in the Southwest?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28200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Historical Empathy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870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5">
                            <a:extLst>
                              <a:ext uri="{A12FA001-AC4F-418D-AE19-62706E023703}">
                                <ahyp:hlinkClr val="tx"/>
                              </a:ext>
                            </a:extLst>
                          </a:hlinkClick>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Treaty of Guadalupe Hidalgo </a:t>
                      </a:r>
                      <a:r>
                        <a:rPr lang="en" sz="1200" u="sng">
                          <a:solidFill>
                            <a:schemeClr val="hlink"/>
                          </a:solidFill>
                          <a:latin typeface="Inter"/>
                          <a:ea typeface="Inter"/>
                          <a:cs typeface="Inter"/>
                          <a:sym typeface="Inter"/>
                          <a:hlinkClick r:id="rId7"/>
                        </a:rPr>
                        <a:t>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Gallery Walk: Impact of Treaty of Guadalupe Hidalgo</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Printed Student Handouts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230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Treaty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Quote Analysis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8460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accent5"/>
                          </a:solidFill>
                          <a:latin typeface="Inter"/>
                          <a:ea typeface="Inter"/>
                          <a:cs typeface="Inter"/>
                          <a:sym typeface="Inter"/>
                          <a:hlinkClick r:id="rId11">
                            <a:extLst>
                              <a:ext uri="{A12FA001-AC4F-418D-AE19-62706E023703}">
                                <ahyp:hlinkClr val="tx"/>
                              </a:ext>
                            </a:extLst>
                          </a:hlinkClick>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(90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9" name="Google Shape;69;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0" name="Google Shape;70;p14"/>
          <p:cNvPicPr preferRelativeResize="0"/>
          <p:nvPr/>
        </p:nvPicPr>
        <p:blipFill>
          <a:blip r:embed="rId4">
            <a:alphaModFix/>
          </a:blip>
          <a:stretch>
            <a:fillRect/>
          </a:stretch>
        </p:blipFill>
        <p:spPr>
          <a:xfrm>
            <a:off x="279881" y="89249"/>
            <a:ext cx="816414" cy="338543"/>
          </a:xfrm>
          <a:prstGeom prst="rect">
            <a:avLst/>
          </a:prstGeom>
          <a:noFill/>
          <a:ln>
            <a:noFill/>
          </a:ln>
        </p:spPr>
      </p:pic>
      <p:graphicFrame>
        <p:nvGraphicFramePr>
          <p:cNvPr id="71" name="Google Shape;71;p14"/>
          <p:cNvGraphicFramePr/>
          <p:nvPr/>
        </p:nvGraphicFramePr>
        <p:xfrm>
          <a:off x="355863" y="657875"/>
          <a:ext cx="3000000" cy="3000000"/>
        </p:xfrm>
        <a:graphic>
          <a:graphicData uri="http://schemas.openxmlformats.org/drawingml/2006/table">
            <a:tbl>
              <a:tblPr>
                <a:noFill/>
                <a:tableStyleId>{F106579C-7F15-4760-AA8A-F98E0680FC15}</a:tableStyleId>
              </a:tblPr>
              <a:tblGrid>
                <a:gridCol w="1658200"/>
                <a:gridCol w="4020950"/>
                <a:gridCol w="3669725"/>
              </a:tblGrid>
              <a:tr h="339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7: Treaty of Guadalupe Hidalgo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174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Students will review the causes and main events of the Mexican-American War by viewing a short video. They will also be introduced to the outcome of the war – The Treaty of Guadalupe Hidalgo. Have students answer the guiding questions found in the </a:t>
                      </a:r>
                      <a:r>
                        <a:rPr lang="en" sz="1200" u="sng">
                          <a:solidFill>
                            <a:schemeClr val="hlink"/>
                          </a:solidFill>
                          <a:latin typeface="Inter"/>
                          <a:ea typeface="Inter"/>
                          <a:cs typeface="Inter"/>
                          <a:sym typeface="Inter"/>
                          <a:hlinkClick r:id="rId5"/>
                        </a:rPr>
                        <a:t>Treaty of Guadalupe Hidalgo Student Worksheet</a:t>
                      </a:r>
                      <a:r>
                        <a:rPr lang="en" sz="1200">
                          <a:latin typeface="Inter"/>
                          <a:ea typeface="Inter"/>
                          <a:cs typeface="Inter"/>
                          <a:sym typeface="Inter"/>
                        </a:rPr>
                        <a:t> as they listen to the video. Then, have students view the map of the disputed territory prior to the war and discuss how the Treaty of Guadalupe Hidalgo affected this map after the war.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89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u="sng">
                          <a:solidFill>
                            <a:schemeClr val="hlink"/>
                          </a:solidFill>
                          <a:latin typeface="Inter"/>
                          <a:ea typeface="Inter"/>
                          <a:cs typeface="Inter"/>
                          <a:sym typeface="Inter"/>
                          <a:hlinkClick r:id="rId6"/>
                        </a:rPr>
                        <a:t>Play the video</a:t>
                      </a:r>
                      <a:r>
                        <a:rPr lang="en" sz="1200">
                          <a:latin typeface="Inter"/>
                          <a:ea typeface="Inter"/>
                          <a:cs typeface="Inter"/>
                          <a:sym typeface="Inter"/>
                        </a:rPr>
                        <a:t> for students to watch/listen to Provide the transcript for those who prefer to read along with the video</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Encourage class discussion about guiding questions and map prompt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Watch/listen to the video and follow along with transcript if desired</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Answer guiding questions associated with video</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Analyze map and discuss with classmates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174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investigate the impact of the Treaty of Guadalupe Hidalgo on various groups through a gallery walk. Students will answer three questions per source found on pages 3-4 of the student worksheet. Consider doing Source 1 together and then releasing students to complete the other sources on their own. It is recommended to post two copies of each gallery walk image around the room to ensure adequate student spacing at each source.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174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Post </a:t>
                      </a:r>
                      <a:r>
                        <a:rPr lang="en" sz="1200" u="sng">
                          <a:solidFill>
                            <a:schemeClr val="hlink"/>
                          </a:solidFill>
                          <a:latin typeface="Inter"/>
                          <a:ea typeface="Inter"/>
                          <a:cs typeface="Inter"/>
                          <a:sym typeface="Inter"/>
                          <a:hlinkClick r:id="rId7"/>
                        </a:rPr>
                        <a:t>Gallery Walk Sources</a:t>
                      </a:r>
                      <a:r>
                        <a:rPr lang="en" sz="1200">
                          <a:solidFill>
                            <a:srgbClr val="000000"/>
                          </a:solidFill>
                          <a:latin typeface="Inter"/>
                          <a:ea typeface="Inter"/>
                          <a:cs typeface="Inter"/>
                          <a:sym typeface="Inter"/>
                        </a:rPr>
                        <a:t> around the classroom</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Gallery Walk note pages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Complete Source 1 collectively</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groups and provide directions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With a group, move to each source around the classroom</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questions on the student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0" name="Google Shape;80;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1" name="Google Shape;81;p15"/>
          <p:cNvPicPr preferRelativeResize="0"/>
          <p:nvPr/>
        </p:nvPicPr>
        <p:blipFill>
          <a:blip r:embed="rId4">
            <a:alphaModFix/>
          </a:blip>
          <a:stretch>
            <a:fillRect/>
          </a:stretch>
        </p:blipFill>
        <p:spPr>
          <a:xfrm>
            <a:off x="279881" y="89249"/>
            <a:ext cx="816414" cy="338543"/>
          </a:xfrm>
          <a:prstGeom prst="rect">
            <a:avLst/>
          </a:prstGeom>
          <a:noFill/>
          <a:ln>
            <a:noFill/>
          </a:ln>
        </p:spPr>
      </p:pic>
      <p:graphicFrame>
        <p:nvGraphicFramePr>
          <p:cNvPr id="82" name="Google Shape;82;p15"/>
          <p:cNvGraphicFramePr/>
          <p:nvPr/>
        </p:nvGraphicFramePr>
        <p:xfrm>
          <a:off x="355863" y="734075"/>
          <a:ext cx="3000000" cy="3000000"/>
        </p:xfrm>
        <a:graphic>
          <a:graphicData uri="http://schemas.openxmlformats.org/drawingml/2006/table">
            <a:tbl>
              <a:tblPr>
                <a:noFill/>
                <a:tableStyleId>{F106579C-7F15-4760-AA8A-F98E0680FC15}</a:tableStyleId>
              </a:tblPr>
              <a:tblGrid>
                <a:gridCol w="1658200"/>
                <a:gridCol w="4020950"/>
                <a:gridCol w="3669725"/>
              </a:tblGrid>
              <a:tr h="328875">
                <a:tc>
                  <a:txBody>
                    <a:bodyPr/>
                    <a:lstStyle/>
                    <a:p>
                      <a:pPr indent="0" lvl="0" marL="0" rtl="0" algn="l">
                        <a:spcBef>
                          <a:spcPts val="0"/>
                        </a:spcBef>
                        <a:spcAft>
                          <a:spcPts val="0"/>
                        </a:spcAft>
                        <a:buNone/>
                      </a:pPr>
                      <a:r>
                        <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Treaty of Guadalupe Hidalgo - Continued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28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accent5"/>
                          </a:solidFill>
                          <a:latin typeface="Inter"/>
                          <a:ea typeface="Inter"/>
                          <a:cs typeface="Inter"/>
                          <a:sym typeface="Inter"/>
                          <a:hlinkClick r:id="rId5">
                            <a:extLst>
                              <a:ext uri="{A12FA001-AC4F-418D-AE19-62706E023703}">
                                <ahyp:hlinkClr val="tx"/>
                              </a:ext>
                            </a:extLst>
                          </a:hlinkClick>
                        </a:rPr>
                        <a:t>Unit 8 Inquiry Journal</a:t>
                      </a:r>
                      <a:r>
                        <a:rPr lang="en" sz="1200">
                          <a:solidFill>
                            <a:schemeClr val="dk1"/>
                          </a:solidFill>
                          <a:latin typeface="Inter"/>
                          <a:ea typeface="Inter"/>
                          <a:cs typeface="Inter"/>
                          <a:sym typeface="Inter"/>
                        </a:rPr>
                        <a:t>. Students will use page 4 to answer the Compelling Question for Topic 2.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814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8</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8: </a:t>
                      </a:r>
                      <a:r>
                        <a:rPr lang="en" sz="1200">
                          <a:solidFill>
                            <a:srgbClr val="000000"/>
                          </a:solidFill>
                          <a:latin typeface="Inter"/>
                          <a:ea typeface="Inter"/>
                          <a:cs typeface="Inter"/>
                          <a:sym typeface="Inter"/>
                        </a:rPr>
                        <a:t>Topic </a:t>
                      </a:r>
                      <a:r>
                        <a:rPr lang="en" sz="1200">
                          <a:latin typeface="Inter"/>
                          <a:ea typeface="Inter"/>
                          <a:cs typeface="Inter"/>
                          <a:sym typeface="Inter"/>
                        </a:rPr>
                        <a:t>2</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288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7.49 Compare and evaluate the different ways in which the United States acquired territory from 1800 to 1860, including an evaluation of the Louisiana Purchase.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7.52 Compare and evaluate the actions taken and rationales provided by the United States government to acquire western or Indigenous territory in the 1800s, with particular attention given to the policies and campaigns of President Andrew Jackson and the consequences such actions had on the land and people.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7.53 Analyze the perspectives and actions (both adaptation and resistance) of Indigenous Nations in response to territorial invasion between 1800 and 1860 using primary and secondary sources.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7.54 Evaluate the causes and consequences of the Mexican-American War, with specific attention to the impact of the war and the Treaty of Guadalupe-Hidalgo.</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7.60 Evaluate the political, social, and economic opportunities and challenges faced by Indigenous Nations, Mexicans and Genizaros living in land incorporated into America after 1848.</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