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F7D649-8751-4CFB-B222-F0E18CC79A8B}">
  <a:tblStyle styleId="{18F7D649-8751-4CFB-B222-F0E18CC79A8B}"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002dd166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5002dd166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e1af56e6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e1af56e6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4e63f7c31a_0_3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4e63f7c31a_0_3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{18F7D649-8751-4CFB-B222-F0E18CC79A8B}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{18F7D649-8751-4CFB-B222-F0E18CC79A8B}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formally concluded and ratified agreement between countries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SzPts val="1800"/>
                        <a:buFont typeface="Inter"/>
                        <a:buChar char="●"/>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Treaty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latin typeface="Inter"/>
                <a:ea typeface="Inter"/>
                <a:cs typeface="Inter"/>
                <a:sym typeface="Inter"/>
              </a:rPr>
              <a:t>What connections can you make between this history and other examples of unequal citizenship in U.S. history?</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82" name="Google Shape;82;p17"/>
          <p:cNvSpPr/>
          <p:nvPr/>
        </p:nvSpPr>
        <p:spPr>
          <a:xfrm>
            <a:off x="4396375" y="141875"/>
            <a:ext cx="4635000" cy="35388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year 1848 proved significant for Mexicanos throughout the Southwest. With the end of the Mexican-American War and the subsequent signing of the Treaty of Guadalupe Hidalgo, native Californios, Nuevomexicanos, Tejanos and others were thrust into U.S. citizenship without many of the benefits afforded to Anglo Americans. Citizenship status given to Mexicans was “legally vague”... The United States neglect of its legal obligations via the Treaty of Guadalupe Hidalgo meant that they were placed into a category of second-class citizenship, creating a racial hierarchy that, in fact, guaranteed Mexican Americans’ inferior status.</a:t>
            </a:r>
            <a:endParaRPr b="1">
              <a:solidFill>
                <a:schemeClr val="dk1"/>
              </a:solidFill>
              <a:latin typeface="Inter"/>
              <a:ea typeface="Inter"/>
              <a:cs typeface="Inter"/>
              <a:sym typeface="Inter"/>
            </a:endParaRPr>
          </a:p>
        </p:txBody>
      </p:sp>
      <p:sp>
        <p:nvSpPr>
          <p:cNvPr id="83" name="Google Shape;83;p17"/>
          <p:cNvSpPr txBox="1"/>
          <p:nvPr/>
        </p:nvSpPr>
        <p:spPr>
          <a:xfrm>
            <a:off x="4701225" y="3795525"/>
            <a:ext cx="4111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Karen R. Roybal, </a:t>
            </a:r>
            <a:r>
              <a:rPr i="1" lang="en" sz="1000">
                <a:solidFill>
                  <a:schemeClr val="dk1"/>
                </a:solidFill>
                <a:latin typeface="Inter"/>
                <a:ea typeface="Inter"/>
                <a:cs typeface="Inter"/>
                <a:sym typeface="Inter"/>
              </a:rPr>
              <a:t>Archives of Dispossession: Recovering the Testimonies of Mexican American Herederas, 1848-1960</a:t>
            </a:r>
            <a:r>
              <a:rPr lang="en" sz="1000">
                <a:solidFill>
                  <a:schemeClr val="dk1"/>
                </a:solidFill>
                <a:latin typeface="Inter"/>
                <a:ea typeface="Inter"/>
                <a:cs typeface="Inter"/>
                <a:sym typeface="Inter"/>
              </a:rPr>
              <a:t>, 2017.</a:t>
            </a:r>
            <a:endParaRPr sz="1000"/>
          </a:p>
        </p:txBody>
      </p:sp>
      <p:sp>
        <p:nvSpPr>
          <p:cNvPr id="84" name="Google Shape;84;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