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2d9f5178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2d9f5178c1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573203ba23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573203ba23_0_2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573203ba23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3573203ba23_0_2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9.png"/><Relationship Id="rId5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76557" y="1425277"/>
            <a:ext cx="7040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 of Territorial Acquisitions</a:t>
            </a:r>
            <a:endParaRPr sz="50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89526" y="3131717"/>
            <a:ext cx="631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8: Sectional Tension (1820-1860)</a:t>
            </a:r>
            <a:endParaRPr sz="2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0" y="1600390"/>
            <a:ext cx="7352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U.S. leaders justify expansion throughout the 1840s?</a:t>
            </a:r>
            <a:endParaRPr i="1"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71" name="Google Shape;17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0600" y="3223750"/>
            <a:ext cx="1119675" cy="11196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7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7"/>
          <p:cNvSpPr txBox="1"/>
          <p:nvPr/>
        </p:nvSpPr>
        <p:spPr>
          <a:xfrm>
            <a:off x="1276990" y="209550"/>
            <a:ext cx="65901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WHAT’S THE CONTEXT?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Territorial Acquisitions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74" name="Google Shape;174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75" name="Google Shape;175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6" name="Google Shape;176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8" name="Google Shape;178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grpSp>
        <p:nvGrpSpPr>
          <p:cNvPr id="179" name="Google Shape;179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0" name="Google Shape;180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1" name="Google Shape;181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2" name="Google Shape;182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3" name="Google Shape;183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4" name="Google Shape;184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5" name="Google Shape;185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6" name="Google Shape;186;p27"/>
          <p:cNvSpPr txBox="1"/>
          <p:nvPr/>
        </p:nvSpPr>
        <p:spPr>
          <a:xfrm>
            <a:off x="4062525" y="1363425"/>
            <a:ext cx="34380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passage to explore the roots of the United States’ desire for western expansion.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you read, answer the guiding questions about the passage.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7" name="Google Shape;18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6532" y="1363425"/>
            <a:ext cx="2433592" cy="315978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/>
          <p:nvPr/>
        </p:nvSpPr>
        <p:spPr>
          <a:xfrm>
            <a:off x="618149" y="222450"/>
            <a:ext cx="7907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93" name="Google Shape;193;p28"/>
          <p:cNvSpPr txBox="1"/>
          <p:nvPr/>
        </p:nvSpPr>
        <p:spPr>
          <a:xfrm>
            <a:off x="3133450" y="1714500"/>
            <a:ext cx="5519400" cy="27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349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THINKS Document Analysis is a tool to help read, understand, and interpret sources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349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acronym provides questions for consideration to help guide thinking: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400"/>
              <a:buFont typeface="Inter"/>
              <a:buChar char="○"/>
            </a:pPr>
            <a:r>
              <a:rPr lang="en" sz="1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T: Target Audience</a:t>
            </a:r>
            <a:endParaRPr sz="1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400"/>
              <a:buFont typeface="Inter"/>
              <a:buChar char="○"/>
            </a:pPr>
            <a:r>
              <a:rPr lang="en" sz="1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H: Historical Context</a:t>
            </a:r>
            <a:endParaRPr sz="1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400"/>
              <a:buFont typeface="Inter"/>
              <a:buChar char="○"/>
            </a:pPr>
            <a:r>
              <a:rPr lang="en" sz="1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I: Intended Purpose</a:t>
            </a:r>
            <a:endParaRPr sz="1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400"/>
              <a:buFont typeface="Inter"/>
              <a:buChar char="○"/>
            </a:pPr>
            <a:r>
              <a:rPr lang="en" sz="1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N: New Vocabulary</a:t>
            </a:r>
            <a:endParaRPr sz="1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400"/>
              <a:buFont typeface="Inter"/>
              <a:buChar char="○"/>
            </a:pPr>
            <a:r>
              <a:rPr lang="en" sz="1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K: Key Perspective</a:t>
            </a:r>
            <a:endParaRPr sz="1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400"/>
              <a:buFont typeface="Inter"/>
              <a:buChar char="○"/>
            </a:pPr>
            <a:r>
              <a:rPr lang="en" sz="1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S: Significance</a:t>
            </a:r>
            <a:endParaRPr sz="1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28"/>
          <p:cNvSpPr/>
          <p:nvPr/>
        </p:nvSpPr>
        <p:spPr>
          <a:xfrm>
            <a:off x="-9044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5" name="Google Shape;195;p28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6" name="Google Shape;196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7" name="Google Shape;197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8" name="Google Shape;198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9" name="Google Shape;199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0" name="Google Shape;200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1" name="Google Shape;201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2" name="Google Shape;202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03" name="Google Shape;203;p28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406500" y="1714500"/>
            <a:ext cx="2140365" cy="2810951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204" name="Google Shape;204;p28"/>
          <p:cNvGrpSpPr/>
          <p:nvPr/>
        </p:nvGrpSpPr>
        <p:grpSpPr>
          <a:xfrm>
            <a:off x="7929578" y="-49025"/>
            <a:ext cx="781313" cy="885640"/>
            <a:chOff x="0" y="-130733"/>
            <a:chExt cx="2083500" cy="2361707"/>
          </a:xfrm>
        </p:grpSpPr>
        <p:grpSp>
          <p:nvGrpSpPr>
            <p:cNvPr id="205" name="Google Shape;205;p28"/>
            <p:cNvGrpSpPr/>
            <p:nvPr/>
          </p:nvGrpSpPr>
          <p:grpSpPr>
            <a:xfrm>
              <a:off x="75599" y="-130733"/>
              <a:ext cx="1932290" cy="2361707"/>
              <a:chOff x="0" y="-47629"/>
              <a:chExt cx="703982" cy="860429"/>
            </a:xfrm>
          </p:grpSpPr>
          <p:sp>
            <p:nvSpPr>
              <p:cNvPr id="206" name="Google Shape;206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28"/>
              <p:cNvSpPr txBox="1"/>
              <p:nvPr/>
            </p:nvSpPr>
            <p:spPr>
              <a:xfrm>
                <a:off x="133535" y="-47629"/>
                <a:ext cx="418200" cy="733500"/>
              </a:xfrm>
              <a:prstGeom prst="rect">
                <a:avLst/>
              </a:pr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8" name="Google Shape;208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2475" y="1084650"/>
            <a:ext cx="1971001" cy="255235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4" name="Google Shape;214;p29"/>
          <p:cNvSpPr txBox="1"/>
          <p:nvPr/>
        </p:nvSpPr>
        <p:spPr>
          <a:xfrm>
            <a:off x="514350" y="4381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 sz="700">
              <a:solidFill>
                <a:schemeClr val="dk1"/>
              </a:solidFill>
            </a:endParaRPr>
          </a:p>
        </p:txBody>
      </p:sp>
      <p:grpSp>
        <p:nvGrpSpPr>
          <p:cNvPr id="215" name="Google Shape;215;p29"/>
          <p:cNvGrpSpPr/>
          <p:nvPr/>
        </p:nvGrpSpPr>
        <p:grpSpPr>
          <a:xfrm>
            <a:off x="852367" y="1454784"/>
            <a:ext cx="4974184" cy="923550"/>
            <a:chOff x="1704735" y="2909569"/>
            <a:chExt cx="9948368" cy="1847100"/>
          </a:xfrm>
        </p:grpSpPr>
        <p:grpSp>
          <p:nvGrpSpPr>
            <p:cNvPr id="216" name="Google Shape;216;p29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217" name="Google Shape;217;p29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218" name="Google Shape;218;p29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9" name="Google Shape;219;p29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0" name="Google Shape;220;p29"/>
              <p:cNvSpPr txBox="1"/>
              <p:nvPr/>
            </p:nvSpPr>
            <p:spPr>
              <a:xfrm>
                <a:off x="1704735" y="2954974"/>
                <a:ext cx="1105500" cy="76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1" name="Google Shape;221;p29"/>
            <p:cNvSpPr txBox="1"/>
            <p:nvPr/>
          </p:nvSpPr>
          <p:spPr>
            <a:xfrm>
              <a:off x="2988503" y="2909569"/>
              <a:ext cx="8664600" cy="184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Before reading, what does the Source Information tell us? (T,H,K) What other information would we need to be able to answer these questions?</a:t>
              </a:r>
              <a:endParaRPr sz="700"/>
            </a:p>
          </p:txBody>
        </p:sp>
      </p:grpSp>
      <p:grpSp>
        <p:nvGrpSpPr>
          <p:cNvPr id="222" name="Google Shape;222;p29"/>
          <p:cNvGrpSpPr/>
          <p:nvPr/>
        </p:nvGrpSpPr>
        <p:grpSpPr>
          <a:xfrm>
            <a:off x="852367" y="2609050"/>
            <a:ext cx="4751283" cy="692700"/>
            <a:chOff x="1704735" y="4702876"/>
            <a:chExt cx="9502565" cy="1385400"/>
          </a:xfrm>
        </p:grpSpPr>
        <p:grpSp>
          <p:nvGrpSpPr>
            <p:cNvPr id="223" name="Google Shape;223;p29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224" name="Google Shape;224;p29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225" name="Google Shape;225;p29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6" name="Google Shape;226;p29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7" name="Google Shape;227;p29"/>
              <p:cNvSpPr txBox="1"/>
              <p:nvPr/>
            </p:nvSpPr>
            <p:spPr>
              <a:xfrm>
                <a:off x="1704735" y="5011502"/>
                <a:ext cx="1105500" cy="76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8" name="Google Shape;228;p29"/>
            <p:cNvSpPr txBox="1"/>
            <p:nvPr/>
          </p:nvSpPr>
          <p:spPr>
            <a:xfrm>
              <a:off x="2988500" y="4702876"/>
              <a:ext cx="8218800" cy="13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first reading, what is the main idea of the document? (I,K,S) What parts were confusing or unclear? (N)</a:t>
              </a:r>
              <a:endParaRPr sz="700"/>
            </a:p>
          </p:txBody>
        </p:sp>
      </p:grpSp>
      <p:grpSp>
        <p:nvGrpSpPr>
          <p:cNvPr id="229" name="Google Shape;229;p29"/>
          <p:cNvGrpSpPr/>
          <p:nvPr/>
        </p:nvGrpSpPr>
        <p:grpSpPr>
          <a:xfrm>
            <a:off x="852367" y="3525724"/>
            <a:ext cx="4974184" cy="923550"/>
            <a:chOff x="1704735" y="7051447"/>
            <a:chExt cx="9948368" cy="1847100"/>
          </a:xfrm>
        </p:grpSpPr>
        <p:grpSp>
          <p:nvGrpSpPr>
            <p:cNvPr id="230" name="Google Shape;230;p29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231" name="Google Shape;231;p29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232" name="Google Shape;232;p29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" name="Google Shape;233;p29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34" name="Google Shape;234;p29"/>
              <p:cNvSpPr txBox="1"/>
              <p:nvPr/>
            </p:nvSpPr>
            <p:spPr>
              <a:xfrm>
                <a:off x="1704735" y="7068030"/>
                <a:ext cx="1105500" cy="76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35" name="Google Shape;235;p29"/>
            <p:cNvSpPr txBox="1"/>
            <p:nvPr/>
          </p:nvSpPr>
          <p:spPr>
            <a:xfrm>
              <a:off x="2988503" y="7051447"/>
              <a:ext cx="8664600" cy="184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second reading, did any new information or ideas stand out or become clearer? (T,H,I,N,K) How does this document help us to study the past? (S)</a:t>
              </a:r>
              <a:endParaRPr sz="700"/>
            </a:p>
          </p:txBody>
        </p:sp>
      </p:grpSp>
      <p:grpSp>
        <p:nvGrpSpPr>
          <p:cNvPr id="236" name="Google Shape;236;p2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37" name="Google Shape;237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8" name="Google Shape;238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0" name="Google Shape;240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41" name="Google Shape;241;p29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2" name="Google Shape;242;p29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3" name="Google Shape;243;p29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244" name="Google Shape;244;p2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45" name="Google Shape;245;p2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6" name="Google Shape;246;p29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247" name="Google Shape;247;p29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8" name="Google Shape;248;p29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49" name="Google Shape;249;p29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6767438" y="2264850"/>
            <a:ext cx="1943455" cy="2552352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