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Halant"/>
      <p:regular r:id="rId12"/>
      <p:bold r:id="rId13"/>
    </p:embeddedFont>
    <p:embeddedFont>
      <p:font typeface="Inter SemiBold"/>
      <p:regular r:id="rId14"/>
      <p:bold r:id="rId15"/>
      <p:italic r:id="rId16"/>
      <p:boldItalic r:id="rId17"/>
    </p:embeddedFont>
    <p:embeddedFont>
      <p:font typeface="Inter"/>
      <p:regular r:id="rId18"/>
      <p:bold r:id="rId19"/>
      <p:italic r:id="rId20"/>
      <p:boldItalic r:id="rId21"/>
    </p:embeddedFont>
    <p:embeddedFont>
      <p:font typeface="Plus Jakarta Sans"/>
      <p:regular r:id="rId22"/>
      <p:bold r:id="rId23"/>
      <p:italic r:id="rId24"/>
      <p:boldItalic r:id="rId25"/>
    </p:embeddedFont>
    <p:embeddedFont>
      <p:font typeface="Plus Jakarta Sans SemiBold"/>
      <p:regular r:id="rId26"/>
      <p:bold r:id="rId27"/>
      <p:italic r:id="rId28"/>
      <p:boldItalic r:id="rId29"/>
    </p:embeddedFont>
    <p:embeddedFont>
      <p:font typeface="Plus Jakarta Sans Medium"/>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912930E-FE77-45BC-94AB-EA25E29E9D61}">
  <a:tblStyle styleId="{D912930E-FE77-45BC-94AB-EA25E29E9D61}"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5E18085-6122-4113-A6C4-456FDB436CC6}"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regular.fntdata"/><Relationship Id="rId21" Type="http://schemas.openxmlformats.org/officeDocument/2006/relationships/font" Target="fonts/Inter-boldItalic.fntdata"/><Relationship Id="rId24" Type="http://schemas.openxmlformats.org/officeDocument/2006/relationships/font" Target="fonts/PlusJakartaSans-italic.fntdata"/><Relationship Id="rId23" Type="http://schemas.openxmlformats.org/officeDocument/2006/relationships/font" Target="fonts/PlusJakartaSans-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SemiBold-regular.fntdata"/><Relationship Id="rId25" Type="http://schemas.openxmlformats.org/officeDocument/2006/relationships/font" Target="fonts/PlusJakartaSans-boldItalic.fntdata"/><Relationship Id="rId28" Type="http://schemas.openxmlformats.org/officeDocument/2006/relationships/font" Target="fonts/PlusJakartaSansSemiBold-italic.fntdata"/><Relationship Id="rId27" Type="http://schemas.openxmlformats.org/officeDocument/2006/relationships/font" Target="fonts/PlusJakartaSansSemiBold-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SemiBold-boldItalic.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bold.fntdata"/><Relationship Id="rId30" Type="http://schemas.openxmlformats.org/officeDocument/2006/relationships/font" Target="fonts/PlusJakartaSansMedium-regular.fntdata"/><Relationship Id="rId11" Type="http://schemas.openxmlformats.org/officeDocument/2006/relationships/slide" Target="slides/slide4.xml"/><Relationship Id="rId33" Type="http://schemas.openxmlformats.org/officeDocument/2006/relationships/font" Target="fonts/PlusJakartaSansMedium-boldItalic.fntdata"/><Relationship Id="rId10" Type="http://schemas.openxmlformats.org/officeDocument/2006/relationships/slide" Target="slides/slide3.xml"/><Relationship Id="rId32" Type="http://schemas.openxmlformats.org/officeDocument/2006/relationships/font" Target="fonts/PlusJakartaSansMedium-italic.fntdata"/><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InterSemiBold-bold.fntdata"/><Relationship Id="rId14" Type="http://schemas.openxmlformats.org/officeDocument/2006/relationships/font" Target="fonts/InterSemiBold-regular.fntdata"/><Relationship Id="rId17" Type="http://schemas.openxmlformats.org/officeDocument/2006/relationships/font" Target="fonts/InterSemiBold-boldItalic.fntdata"/><Relationship Id="rId16" Type="http://schemas.openxmlformats.org/officeDocument/2006/relationships/font" Target="fonts/InterSemiBold-italic.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f07603663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f0760366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5675d4f88a_0_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5675d4f88a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5675d4f88a_0_8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5675d4f88a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5f092575b9_0_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35f092575b9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the Context? - Territorial Acquisitions</a:t>
            </a:r>
            <a:endParaRPr sz="19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9791" y="1670866"/>
          <a:ext cx="3000000" cy="3000000"/>
        </p:xfrm>
        <a:graphic>
          <a:graphicData uri="http://schemas.openxmlformats.org/drawingml/2006/table">
            <a:tbl>
              <a:tblPr>
                <a:noFill/>
                <a:tableStyleId>{D912930E-FE77-45BC-94AB-EA25E29E9D61}</a:tableStyleId>
              </a:tblPr>
              <a:tblGrid>
                <a:gridCol w="4823275"/>
                <a:gridCol w="2267225"/>
              </a:tblGrid>
              <a:tr h="7331100">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the early 1800s, the United States was rapidly expanding, driven by the belief that it was the nation's destiny to spread westward to the Pacific Ocean. Some historians view the 1840s as a turning point that marked a new phase of aggressive territorial growth. Others argue that this period simply continued a pattern of expansionist behavior rooted in earlier actions (ex: </a:t>
                      </a:r>
                      <a:r>
                        <a:rPr lang="en" sz="1100">
                          <a:solidFill>
                            <a:schemeClr val="dk1"/>
                          </a:solidFill>
                          <a:latin typeface="Inter"/>
                          <a:ea typeface="Inter"/>
                          <a:cs typeface="Inter"/>
                          <a:sym typeface="Inter"/>
                        </a:rPr>
                        <a:t>Northwest</a:t>
                      </a:r>
                      <a:r>
                        <a:rPr lang="en" sz="1100">
                          <a:solidFill>
                            <a:schemeClr val="dk1"/>
                          </a:solidFill>
                          <a:latin typeface="Inter"/>
                          <a:ea typeface="Inter"/>
                          <a:cs typeface="Inter"/>
                          <a:sym typeface="Inter"/>
                        </a:rPr>
                        <a:t> Territories, Louisiana Purchase, the Indian Removal Act). From this perspective, Manifest Destiny was not a new idea, but rather the next step in the United States’ long-standing ambition to control land and resources. </a:t>
                      </a:r>
                      <a:r>
                        <a:rPr b="1" lang="en" sz="1100">
                          <a:solidFill>
                            <a:schemeClr val="dk1"/>
                          </a:solidFill>
                          <a:latin typeface="Inter"/>
                          <a:ea typeface="Inter"/>
                          <a:cs typeface="Inter"/>
                          <a:sym typeface="Inter"/>
                        </a:rPr>
                        <a:t>(A)</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One of the most important areas of land the U.S. wanted was Texas—which was part of Mexico. Mexico had gained independence from Spain in 1821. For a while, Mexico let Americans move into Texas, but after problems with settlers and the Mexican government, war broke out. In 1836, Texas won its independence and became its own country, called the Republic of Texas. In 1845, the United States annexed (added) Texas as a new state, which Mexico opposed as it still viewed Texas part of its territory. </a:t>
                      </a:r>
                      <a:r>
                        <a:rPr b="1" lang="en" sz="1100">
                          <a:solidFill>
                            <a:schemeClr val="dk1"/>
                          </a:solidFill>
                          <a:latin typeface="Inter"/>
                          <a:ea typeface="Inter"/>
                          <a:cs typeface="Inter"/>
                          <a:sym typeface="Inter"/>
                        </a:rPr>
                        <a:t>(B)</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At the same time, the United States made a deal with Britain over land in the Oregon Territory, which stretched from the Pacific Ocean to the Rocky Mountains up to the </a:t>
                      </a:r>
                      <a:r>
                        <a:rPr lang="en" sz="1100">
                          <a:solidFill>
                            <a:srgbClr val="001D35"/>
                          </a:solidFill>
                          <a:highlight>
                            <a:srgbClr val="FFFFFF"/>
                          </a:highlight>
                          <a:latin typeface="Inter"/>
                          <a:ea typeface="Inter"/>
                          <a:cs typeface="Inter"/>
                          <a:sym typeface="Inter"/>
                        </a:rPr>
                        <a:t>54°40' north latitude line</a:t>
                      </a:r>
                      <a:r>
                        <a:rPr lang="en" sz="1100">
                          <a:solidFill>
                            <a:schemeClr val="dk1"/>
                          </a:solidFill>
                          <a:latin typeface="Inter"/>
                          <a:ea typeface="Inter"/>
                          <a:cs typeface="Inter"/>
                          <a:sym typeface="Inter"/>
                        </a:rPr>
                        <a:t>. Many Americans wanted all of Oregon, using the slogan “Fifty-Four Forty or Fight!” to demand full control. But instead of fighting, the U.S. and Britain divided the territory along the 49th parallel in 1846. The Treaty of Oregon ended joint occupation of the territory and gave the U.S. control of present-day Oregon, Washington, and Idaho. </a:t>
                      </a:r>
                      <a:r>
                        <a:rPr b="1" lang="en" sz="1100">
                          <a:solidFill>
                            <a:schemeClr val="dk1"/>
                          </a:solidFill>
                          <a:latin typeface="Inter"/>
                          <a:ea typeface="Inter"/>
                          <a:cs typeface="Inter"/>
                          <a:sym typeface="Inter"/>
                        </a:rPr>
                        <a:t>(C)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U.S. president at the time, James K. Polk, strongly believed in Manifest Destiny. He was determined to add new lands to the country, especially in the Southwest. Polk tried to buy California and New Mexico from Mexico, but Mexico refused to sell. To apply pressure, he sent U.S. troops to the disputed border between Texas and Mexico. Mexico believed the border was the Nueces River, but the U.S. claimed it was the Rio Grande. </a:t>
                      </a:r>
                      <a:r>
                        <a:rPr b="1" lang="en" sz="1100">
                          <a:solidFill>
                            <a:schemeClr val="dk1"/>
                          </a:solidFill>
                          <a:latin typeface="Inter"/>
                          <a:ea typeface="Inter"/>
                          <a:cs typeface="Inter"/>
                          <a:sym typeface="Inter"/>
                        </a:rPr>
                        <a:t>(D)</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1846, a skirmish broke out between Mexican and American troops near the Rio Grande. </a:t>
                      </a: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Polk used this clash as a reason to ask Congress to declare war. Congress agreed, and the Mexican-American War officially began. The war lasted two years and led to major changes for both countries. It was the beginning of a new chapter in U.S. history, where more land meant more power—but also more conflict over slavery and the treatment of people living in the newly gained territories.</a:t>
                      </a:r>
                      <a:endParaRPr sz="11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Why do historians disagree over the view of U.S. expansion in the 1840s?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Why did Mexico oppose the U.S. annexation of Texas?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How was the land dispute over Oregon resolved?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What rivers did the U.S. and Mexico view as the Texas-Mexico border?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How did the Mexican-American War begin?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4" name="Google Shape;104;p25"/>
          <p:cNvSpPr txBox="1"/>
          <p:nvPr/>
        </p:nvSpPr>
        <p:spPr>
          <a:xfrm>
            <a:off x="1878102" y="8156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05" name="Google Shape;105;p25"/>
          <p:cNvPicPr preferRelativeResize="0"/>
          <p:nvPr/>
        </p:nvPicPr>
        <p:blipFill rotWithShape="1">
          <a:blip r:embed="rId4">
            <a:alphaModFix/>
          </a:blip>
          <a:srcRect b="0" l="0" r="0" t="0"/>
          <a:stretch/>
        </p:blipFill>
        <p:spPr>
          <a:xfrm>
            <a:off x="694375" y="733359"/>
            <a:ext cx="1004826" cy="1004826"/>
          </a:xfrm>
          <a:prstGeom prst="rect">
            <a:avLst/>
          </a:prstGeom>
          <a:noFill/>
          <a:ln>
            <a:noFill/>
          </a:ln>
        </p:spPr>
      </p:pic>
      <p:sp>
        <p:nvSpPr>
          <p:cNvPr id="106" name="Google Shape;106;p25"/>
          <p:cNvSpPr txBox="1"/>
          <p:nvPr/>
        </p:nvSpPr>
        <p:spPr>
          <a:xfrm>
            <a:off x="359789" y="497070"/>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469041" y="9305555"/>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Causation</a:t>
            </a:r>
            <a:endParaRPr sz="1300">
              <a:latin typeface="Inter"/>
              <a:ea typeface="Inter"/>
              <a:cs typeface="Inter"/>
              <a:sym typeface="Inter"/>
            </a:endParaRPr>
          </a:p>
        </p:txBody>
      </p:sp>
      <p:sp>
        <p:nvSpPr>
          <p:cNvPr id="112" name="Google Shape;112;p26"/>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President James Polk on Expansion</a:t>
            </a:r>
            <a:endParaRPr sz="2500">
              <a:solidFill>
                <a:schemeClr val="dk1"/>
              </a:solidFill>
              <a:latin typeface="Plus Jakarta Sans Medium"/>
              <a:ea typeface="Plus Jakarta Sans Medium"/>
              <a:cs typeface="Plus Jakarta Sans Medium"/>
              <a:sym typeface="Plus Jakarta Sans Medium"/>
            </a:endParaRPr>
          </a:p>
        </p:txBody>
      </p:sp>
      <p:pic>
        <p:nvPicPr>
          <p:cNvPr id="113" name="Google Shape;113;p2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14" name="Google Shape;114;p26"/>
          <p:cNvGraphicFramePr/>
          <p:nvPr/>
        </p:nvGraphicFramePr>
        <p:xfrm>
          <a:off x="469054" y="1867157"/>
          <a:ext cx="3000000" cy="3000000"/>
        </p:xfrm>
        <a:graphic>
          <a:graphicData uri="http://schemas.openxmlformats.org/drawingml/2006/table">
            <a:tbl>
              <a:tblPr>
                <a:noFill/>
                <a:tableStyleId>{95E18085-6122-4113-A6C4-456FDB436CC6}</a:tableStyleId>
              </a:tblPr>
              <a:tblGrid>
                <a:gridCol w="6834300"/>
              </a:tblGrid>
              <a:tr h="470825">
                <a:tc>
                  <a:txBody>
                    <a:bodyPr/>
                    <a:lstStyle/>
                    <a:p>
                      <a:pPr indent="0" lvl="0" marL="0" rtl="0" algn="l">
                        <a:spcBef>
                          <a:spcPts val="0"/>
                        </a:spcBef>
                        <a:spcAft>
                          <a:spcPts val="0"/>
                        </a:spcAft>
                        <a:buClr>
                          <a:srgbClr val="000000"/>
                        </a:buClr>
                        <a:buSzPts val="1200"/>
                        <a:buFont typeface="Arial"/>
                        <a:buNone/>
                      </a:pPr>
                      <a:r>
                        <a:rPr lang="en" sz="1500">
                          <a:solidFill>
                            <a:srgbClr val="000000"/>
                          </a:solidFill>
                          <a:latin typeface="Halant"/>
                          <a:ea typeface="Halant"/>
                          <a:cs typeface="Halant"/>
                          <a:sym typeface="Halant"/>
                        </a:rPr>
                        <a:t>Source: </a:t>
                      </a:r>
                      <a:r>
                        <a:rPr lang="en" sz="1500">
                          <a:latin typeface="Halant"/>
                          <a:ea typeface="Halant"/>
                          <a:cs typeface="Halant"/>
                          <a:sym typeface="Halant"/>
                        </a:rPr>
                        <a:t>James K. Polk, First Annual Message to Congress, December 2, 1845.</a:t>
                      </a:r>
                      <a:endParaRPr sz="1300">
                        <a:solidFill>
                          <a:srgbClr val="000000"/>
                        </a:solidFill>
                        <a:latin typeface="Inter"/>
                        <a:ea typeface="Inter"/>
                        <a:cs typeface="Inter"/>
                        <a:sym typeface="Inter"/>
                      </a:endParaRPr>
                    </a:p>
                  </a:txBody>
                  <a:tcPr marT="114950" marB="114950" marR="116575" marL="11657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6140825">
                <a:tc>
                  <a:txBody>
                    <a:bodyPr/>
                    <a:lstStyle/>
                    <a:p>
                      <a:pPr indent="0" lvl="0" marL="0" rtl="0" algn="l">
                        <a:lnSpc>
                          <a:spcPct val="100000"/>
                        </a:lnSpc>
                        <a:spcBef>
                          <a:spcPts val="1200"/>
                        </a:spcBef>
                        <a:spcAft>
                          <a:spcPts val="0"/>
                        </a:spcAft>
                        <a:buClr>
                          <a:schemeClr val="dk1"/>
                        </a:buClr>
                        <a:buSzPts val="1100"/>
                        <a:buFont typeface="Arial"/>
                        <a:buNone/>
                      </a:pPr>
                      <a:r>
                        <a:rPr lang="en">
                          <a:latin typeface="Inter"/>
                          <a:ea typeface="Inter"/>
                          <a:cs typeface="Inter"/>
                          <a:sym typeface="Inter"/>
                        </a:rPr>
                        <a:t>The Republic of Texas has made known her desire to be incorporated into our Union, and Congress, by the joint resolution of the 1st of March last, complied with her request. . . . This accession to our territory has been a bloodless achievement. No arm of force has been raised to produce the result. The sword has had no part in the victory. We have not sought to extend our territorial possessions by conquest or violence, but by the peaceful and voluntary consent of a brave, kindred, and independent people. . . .</a:t>
                      </a:r>
                      <a:endParaRPr>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rPr lang="en">
                          <a:latin typeface="Inter"/>
                          <a:ea typeface="Inter"/>
                          <a:cs typeface="Inter"/>
                          <a:sym typeface="Inter"/>
                        </a:rPr>
                        <a:t>Texas had declared herself independent and maintained her sovereignty for nearly ten years. . . . She was free to adopt her own policy, and it was her deliberate choice to unite her destinies with our own. . . . To Texas the union is full of hope, and to the United States it is rich in promise.</a:t>
                      </a:r>
                      <a:endParaRPr>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rPr lang="en">
                          <a:latin typeface="Inter"/>
                          <a:ea typeface="Inter"/>
                          <a:cs typeface="Inter"/>
                          <a:sym typeface="Inter"/>
                        </a:rPr>
                        <a:t>It is confidently believed that our system may be safely extended to the utmost bounds of our territorial limits and that, as it shall be extended, the bonds of our Union, instead of being weakened, will become stronger. . . . Nor is there any portion of the globe where colonization can be so rapidly and successfully conducted as in our western territory.</a:t>
                      </a:r>
                      <a:endParaRPr>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rPr lang="en">
                          <a:latin typeface="Inter"/>
                          <a:ea typeface="Inter"/>
                          <a:cs typeface="Inter"/>
                          <a:sym typeface="Inter"/>
                        </a:rPr>
                        <a:t>The jurisdiction of the United States has been extended over the whole of the State of Texas. The step which we have taken to meet the present emergency must lead to decisive results. . . . The interests of our commerce and navigation demand that we should occupy the country on the Pacific.</a:t>
                      </a:r>
                      <a:endParaRPr>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rPr lang="en">
                          <a:latin typeface="Inter"/>
                          <a:ea typeface="Inter"/>
                          <a:cs typeface="Inter"/>
                          <a:sym typeface="Inter"/>
                        </a:rPr>
                        <a:t>Our title to the country of Oregon is clear and unquestionable. . . . It is our settled policy that no future European colony or dominion shall, with our consent, be planted on the North American continent.</a:t>
                      </a:r>
                      <a:endParaRPr>
                        <a:latin typeface="Inter"/>
                        <a:ea typeface="Inter"/>
                        <a:cs typeface="Inter"/>
                        <a:sym typeface="Inter"/>
                      </a:endParaRPr>
                    </a:p>
                    <a:p>
                      <a:pPr indent="0" lvl="0" marL="0" rtl="0" algn="l">
                        <a:lnSpc>
                          <a:spcPct val="100000"/>
                        </a:lnSpc>
                        <a:spcBef>
                          <a:spcPts val="1200"/>
                        </a:spcBef>
                        <a:spcAft>
                          <a:spcPts val="1200"/>
                        </a:spcAft>
                        <a:buClr>
                          <a:schemeClr val="dk1"/>
                        </a:buClr>
                        <a:buSzPts val="1100"/>
                        <a:buFont typeface="Arial"/>
                        <a:buNone/>
                      </a:pPr>
                      <a:r>
                        <a:rPr lang="en">
                          <a:latin typeface="Inter"/>
                          <a:ea typeface="Inter"/>
                          <a:cs typeface="Inter"/>
                          <a:sym typeface="Inter"/>
                        </a:rPr>
                        <a:t>. . . The people of the United States will not be content to remain inactive when the interests of the nation and the honor of the flag are at stake.</a:t>
                      </a:r>
                      <a:endParaRPr>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sp>
        <p:nvSpPr>
          <p:cNvPr id="119" name="Google Shape;119;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Secondary Source</a:t>
            </a:r>
            <a:endParaRPr sz="1500"/>
          </a:p>
        </p:txBody>
      </p:sp>
      <p:graphicFrame>
        <p:nvGraphicFramePr>
          <p:cNvPr id="120" name="Google Shape;120;p27"/>
          <p:cNvGraphicFramePr/>
          <p:nvPr/>
        </p:nvGraphicFramePr>
        <p:xfrm>
          <a:off x="472467" y="837402"/>
          <a:ext cx="3000000" cy="3000000"/>
        </p:xfrm>
        <a:graphic>
          <a:graphicData uri="http://schemas.openxmlformats.org/drawingml/2006/table">
            <a:tbl>
              <a:tblPr>
                <a:noFill/>
                <a:tableStyleId>{95E18085-6122-4113-A6C4-456FDB436CC6}</a:tableStyleId>
              </a:tblPr>
              <a:tblGrid>
                <a:gridCol w="2043725"/>
                <a:gridCol w="2510200"/>
                <a:gridCol w="2276975"/>
              </a:tblGrid>
              <a:tr h="3059425">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T</a:t>
                      </a:r>
                      <a:r>
                        <a:rPr lang="en" sz="1500">
                          <a:solidFill>
                            <a:schemeClr val="dk1"/>
                          </a:solidFill>
                          <a:latin typeface="Plus Jakarta Sans"/>
                          <a:ea typeface="Plus Jakarta Sans"/>
                          <a:cs typeface="Plus Jakarta Sans"/>
                          <a:sym typeface="Plus Jakarta Sans"/>
                        </a:rPr>
                        <a:t> (Target Audience)</a:t>
                      </a:r>
                      <a:endParaRPr sz="13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wrote it?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What historical context does the author address in the document?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K</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Key</a:t>
                      </a:r>
                      <a:r>
                        <a:rPr lang="en" sz="1500">
                          <a:solidFill>
                            <a:schemeClr val="dk1"/>
                          </a:solidFill>
                          <a:latin typeface="Plus Jakarta Sans"/>
                          <a:ea typeface="Plus Jakarta Sans"/>
                          <a:cs typeface="Plus Jakarta Sans"/>
                          <a:sym typeface="Plus Jakarta Sans"/>
                        </a:rPr>
                        <a:t> Perspective)</a:t>
                      </a:r>
                      <a:endParaRPr sz="15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Plus Jakarta Sans SemiBold"/>
                        <a:ea typeface="Plus Jakarta Sans SemiBold"/>
                        <a:cs typeface="Plus Jakarta Sans SemiBold"/>
                        <a:sym typeface="Plus Jakarta Sans SemiBold"/>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research and/or historical claim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Provide one quote from the document that demonstrates why it might be considered historically significant. Explain your reasoning.</a:t>
                      </a:r>
                      <a:endParaRPr sz="1000">
                        <a:solidFill>
                          <a:schemeClr val="dk1"/>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21" name="Google Shape;121;p27"/>
          <p:cNvGraphicFramePr/>
          <p:nvPr/>
        </p:nvGraphicFramePr>
        <p:xfrm>
          <a:off x="561691" y="4938267"/>
          <a:ext cx="3000000" cy="3000000"/>
        </p:xfrm>
        <a:graphic>
          <a:graphicData uri="http://schemas.openxmlformats.org/drawingml/2006/table">
            <a:tbl>
              <a:tblPr>
                <a:noFill/>
                <a:tableStyleId>{95E18085-6122-4113-A6C4-456FDB436CC6}</a:tableStyleId>
              </a:tblPr>
              <a:tblGrid>
                <a:gridCol w="1839725"/>
              </a:tblGrid>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22" name="Google Shape;122;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3" name="Google Shape;123;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4" name="Google Shape;124;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8" name="Shape 128"/>
        <p:cNvGrpSpPr/>
        <p:nvPr/>
      </p:nvGrpSpPr>
      <p:grpSpPr>
        <a:xfrm>
          <a:off x="0" y="0"/>
          <a:ext cx="0" cy="0"/>
          <a:chOff x="0" y="0"/>
          <a:chExt cx="0" cy="0"/>
        </a:xfrm>
      </p:grpSpPr>
      <p:pic>
        <p:nvPicPr>
          <p:cNvPr id="129" name="Google Shape;129;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0" name="Google Shape;130;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1" name="Google Shape;131;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2" name="Google Shape;132;p28"/>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 Unit 8: Sectional Tensions (1820-1860)</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5</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133" name="Google Shape;133;p28"/>
          <p:cNvPicPr preferRelativeResize="0"/>
          <p:nvPr/>
        </p:nvPicPr>
        <p:blipFill>
          <a:blip r:embed="rId4">
            <a:alphaModFix/>
          </a:blip>
          <a:stretch>
            <a:fillRect/>
          </a:stretch>
        </p:blipFill>
        <p:spPr>
          <a:xfrm>
            <a:off x="216272" y="230997"/>
            <a:ext cx="630865" cy="261602"/>
          </a:xfrm>
          <a:prstGeom prst="rect">
            <a:avLst/>
          </a:prstGeom>
          <a:noFill/>
          <a:ln>
            <a:noFill/>
          </a:ln>
        </p:spPr>
      </p:pic>
      <p:sp>
        <p:nvSpPr>
          <p:cNvPr id="134" name="Google Shape;134;p28"/>
          <p:cNvSpPr txBox="1"/>
          <p:nvPr/>
        </p:nvSpPr>
        <p:spPr>
          <a:xfrm>
            <a:off x="655421" y="2911795"/>
            <a:ext cx="6458400" cy="9750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Develop one question about U.S. territorial acquisition for each Depth of Knowledge (DOK) level. Your DOK 3 and 4 questions can be prediction questions to the War with Mexico.</a:t>
            </a:r>
            <a:endParaRPr>
              <a:solidFill>
                <a:schemeClr val="dk1"/>
              </a:solidFill>
              <a:latin typeface="Halant"/>
              <a:ea typeface="Halant"/>
              <a:cs typeface="Halant"/>
              <a:sym typeface="Halant"/>
            </a:endParaRPr>
          </a:p>
          <a:p>
            <a:pPr indent="0" lvl="0" marL="0" rtl="0" algn="l">
              <a:spcBef>
                <a:spcPts val="0"/>
              </a:spcBef>
              <a:spcAft>
                <a:spcPts val="0"/>
              </a:spcAft>
              <a:buClr>
                <a:srgbClr val="000000"/>
              </a:buClr>
              <a:buSzPts val="1000"/>
              <a:buFont typeface="Arial"/>
              <a:buNone/>
            </a:pPr>
            <a:r>
              <a:t/>
            </a:r>
            <a:endParaRPr sz="1300">
              <a:latin typeface="Halant"/>
              <a:ea typeface="Halant"/>
              <a:cs typeface="Halant"/>
              <a:sym typeface="Halant"/>
            </a:endParaRPr>
          </a:p>
        </p:txBody>
      </p:sp>
      <p:sp>
        <p:nvSpPr>
          <p:cNvPr id="135" name="Google Shape;135;p28"/>
          <p:cNvSpPr txBox="1"/>
          <p:nvPr/>
        </p:nvSpPr>
        <p:spPr>
          <a:xfrm>
            <a:off x="330000" y="12308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36" name="Google Shape;136;p28"/>
          <p:cNvSpPr txBox="1"/>
          <p:nvPr/>
        </p:nvSpPr>
        <p:spPr>
          <a:xfrm>
            <a:off x="731000" y="1639338"/>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How did Manifest Destiny influence the different methods used to acquire new territory?</a:t>
            </a:r>
            <a:endParaRPr i="1" sz="1700">
              <a:latin typeface="Inter"/>
              <a:ea typeface="Inter"/>
              <a:cs typeface="Inter"/>
              <a:sym typeface="Inter"/>
            </a:endParaRPr>
          </a:p>
        </p:txBody>
      </p:sp>
      <p:graphicFrame>
        <p:nvGraphicFramePr>
          <p:cNvPr id="137" name="Google Shape;137;p28"/>
          <p:cNvGraphicFramePr/>
          <p:nvPr/>
        </p:nvGraphicFramePr>
        <p:xfrm>
          <a:off x="506250" y="4144050"/>
          <a:ext cx="3000000" cy="3000000"/>
        </p:xfrm>
        <a:graphic>
          <a:graphicData uri="http://schemas.openxmlformats.org/drawingml/2006/table">
            <a:tbl>
              <a:tblPr>
                <a:noFill/>
                <a:tableStyleId>{95E18085-6122-4113-A6C4-456FDB436CC6}</a:tableStyleId>
              </a:tblPr>
              <a:tblGrid>
                <a:gridCol w="3378375"/>
                <a:gridCol w="3378375"/>
              </a:tblGrid>
              <a:tr h="2366650">
                <a:tc>
                  <a:txBody>
                    <a:bodyPr/>
                    <a:lstStyle/>
                    <a:p>
                      <a:pPr indent="0" lvl="0" marL="0" rtl="0" algn="ctr">
                        <a:spcBef>
                          <a:spcPts val="0"/>
                        </a:spcBef>
                        <a:spcAft>
                          <a:spcPts val="0"/>
                        </a:spcAft>
                        <a:buNone/>
                      </a:pPr>
                      <a:r>
                        <a:rPr lang="en">
                          <a:latin typeface="Inter"/>
                          <a:ea typeface="Inter"/>
                          <a:cs typeface="Inter"/>
                          <a:sym typeface="Inter"/>
                        </a:rPr>
                        <a:t>DOK 1</a:t>
                      </a:r>
                      <a:endParaRPr>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Questions often begin with “who, what, where, when”</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a:latin typeface="Inter"/>
                          <a:ea typeface="Inter"/>
                          <a:cs typeface="Inter"/>
                          <a:sym typeface="Inter"/>
                        </a:rPr>
                        <a:t>DOK 2</a:t>
                      </a:r>
                      <a:endParaRPr>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Questions often begin with “why or how”</a:t>
                      </a:r>
                      <a:endParaRPr sz="1200">
                        <a:latin typeface="Inter"/>
                        <a:ea typeface="Inter"/>
                        <a:cs typeface="Inter"/>
                        <a:sym typeface="Inter"/>
                      </a:endParaRPr>
                    </a:p>
                  </a:txBody>
                  <a:tcPr marT="91425" marB="91425" marR="91425" marL="91425"/>
                </a:tc>
              </a:tr>
              <a:tr h="2366650">
                <a:tc>
                  <a:txBody>
                    <a:bodyPr/>
                    <a:lstStyle/>
                    <a:p>
                      <a:pPr indent="0" lvl="0" marL="0" rtl="0" algn="ctr">
                        <a:spcBef>
                          <a:spcPts val="0"/>
                        </a:spcBef>
                        <a:spcAft>
                          <a:spcPts val="0"/>
                        </a:spcAft>
                        <a:buNone/>
                      </a:pPr>
                      <a:r>
                        <a:rPr lang="en">
                          <a:latin typeface="Inter"/>
                          <a:ea typeface="Inter"/>
                          <a:cs typeface="Inter"/>
                          <a:sym typeface="Inter"/>
                        </a:rPr>
                        <a:t>DOK 3</a:t>
                      </a:r>
                      <a:endParaRPr>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Questions often begin with “should, could, would, do you think” followed by a specific historical event or person.</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a:latin typeface="Inter"/>
                          <a:ea typeface="Inter"/>
                          <a:cs typeface="Inter"/>
                          <a:sym typeface="Inter"/>
                        </a:rPr>
                        <a:t>DOK 4</a:t>
                      </a:r>
                      <a:endParaRPr>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Questions often begin with “should, could, would, do you think” followed by a big idea</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