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</p:sldIdLst>
  <p:sldSz cy="10058400" cx="7772400"/>
  <p:notesSz cx="6858000" cy="9144000"/>
  <p:embeddedFontLst>
    <p:embeddedFont>
      <p:font typeface="Halant"/>
      <p:regular r:id="rId9"/>
      <p:bold r:id="rId10"/>
    </p:embeddedFont>
    <p:embeddedFont>
      <p:font typeface="Roboto"/>
      <p:regular r:id="rId11"/>
      <p:bold r:id="rId12"/>
      <p:italic r:id="rId13"/>
      <p:boldItalic r:id="rId14"/>
    </p:embeddedFont>
    <p:embeddedFont>
      <p:font typeface="Inter"/>
      <p:regular r:id="rId15"/>
      <p:bold r:id="rId16"/>
      <p:italic r:id="rId17"/>
      <p:boldItalic r:id="rId18"/>
    </p:embeddedFont>
    <p:embeddedFont>
      <p:font typeface="Barlow Condensed"/>
      <p:regular r:id="rId19"/>
      <p:bold r:id="rId20"/>
      <p:italic r:id="rId21"/>
      <p:boldItalic r:id="rId22"/>
    </p:embeddedFont>
    <p:embeddedFont>
      <p:font typeface="Pirata One"/>
      <p:regular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arlowCondensed-bold.fntdata"/><Relationship Id="rId11" Type="http://schemas.openxmlformats.org/officeDocument/2006/relationships/font" Target="fonts/Roboto-regular.fntdata"/><Relationship Id="rId22" Type="http://schemas.openxmlformats.org/officeDocument/2006/relationships/font" Target="fonts/BarlowCondensed-boldItalic.fntdata"/><Relationship Id="rId10" Type="http://schemas.openxmlformats.org/officeDocument/2006/relationships/font" Target="fonts/Halant-bold.fntdata"/><Relationship Id="rId21" Type="http://schemas.openxmlformats.org/officeDocument/2006/relationships/font" Target="fonts/BarlowCondensed-italic.fntdata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23" Type="http://schemas.openxmlformats.org/officeDocument/2006/relationships/font" Target="fonts/PirataOn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Halant-regular.fntdata"/><Relationship Id="rId15" Type="http://schemas.openxmlformats.org/officeDocument/2006/relationships/font" Target="fonts/Inter-regular.fntdata"/><Relationship Id="rId14" Type="http://schemas.openxmlformats.org/officeDocument/2006/relationships/font" Target="fonts/Roboto-boldItalic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2.xml"/><Relationship Id="rId19" Type="http://schemas.openxmlformats.org/officeDocument/2006/relationships/font" Target="fonts/BarlowCondensed-regular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2f25c32c8_0_3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2f25c32c8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85a821f29_0_21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85a821f2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smarthistory.org/the-mexican-american-war-19th-century-american-art-in-context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Newspaper Activity: Mexican-American War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00" name="Google Shape;10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3" name="Google Shape;10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73" y="76726"/>
            <a:ext cx="1039795" cy="431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5"/>
          <p:cNvSpPr txBox="1"/>
          <p:nvPr/>
        </p:nvSpPr>
        <p:spPr>
          <a:xfrm>
            <a:off x="496550" y="817225"/>
            <a:ext cx="6779400" cy="46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Do now: </a:t>
            </a: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Read this </a:t>
            </a:r>
            <a:r>
              <a:rPr lang="en" sz="17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article</a:t>
            </a: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with your partner to learn more about the Mexican-American War before you begin your newspaper assignment.</a:t>
            </a:r>
            <a:b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</a:b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</a:t>
            </a: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Imagine you are a newspaper reporter in May 1846. Design the front page of a newspaper  reporting the outbreak of war between Mexico and the United States.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Must include:</a:t>
            </a:r>
            <a:endParaRPr b="1"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Halant"/>
              <a:buChar char="●"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Catchy Headline</a:t>
            </a:r>
            <a:b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</a:b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Halant"/>
              <a:buChar char="●"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Article about the outbreak of war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Halant"/>
              <a:buAutoNum type="alphaLcPeriod"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Write an article reporting on the outbreak of war. Explain what happened, who was involved, and the goals of the war.</a:t>
            </a:r>
            <a:b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</a:b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Halant"/>
              <a:buChar char="●"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Opinion piece about the outbreak of war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Halant"/>
              <a:buAutoNum type="alphaLcPeriod"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Show bias in your opinion piece by writing from the perspective of a pro-expansion American.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EFEF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9" name="Google Shape;109;p26"/>
          <p:cNvCxnSpPr/>
          <p:nvPr/>
        </p:nvCxnSpPr>
        <p:spPr>
          <a:xfrm>
            <a:off x="0" y="1501725"/>
            <a:ext cx="7779600" cy="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0" name="Google Shape;110;p26"/>
          <p:cNvSpPr txBox="1"/>
          <p:nvPr/>
        </p:nvSpPr>
        <p:spPr>
          <a:xfrm>
            <a:off x="144325" y="220075"/>
            <a:ext cx="7446900" cy="108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400">
                <a:solidFill>
                  <a:schemeClr val="dk1"/>
                </a:solidFill>
                <a:latin typeface="Pirata One"/>
                <a:ea typeface="Pirata One"/>
                <a:cs typeface="Pirata One"/>
                <a:sym typeface="Pirata One"/>
              </a:rPr>
              <a:t>The Manifest Press</a:t>
            </a:r>
            <a:endParaRPr sz="6400">
              <a:solidFill>
                <a:schemeClr val="dk1"/>
              </a:solidFill>
              <a:latin typeface="Pirata One"/>
              <a:ea typeface="Pirata One"/>
              <a:cs typeface="Pirata One"/>
              <a:sym typeface="Pirata One"/>
            </a:endParaRPr>
          </a:p>
        </p:txBody>
      </p:sp>
      <p:sp>
        <p:nvSpPr>
          <p:cNvPr id="111" name="Google Shape;111;p26"/>
          <p:cNvSpPr txBox="1"/>
          <p:nvPr/>
        </p:nvSpPr>
        <p:spPr>
          <a:xfrm>
            <a:off x="133500" y="1539725"/>
            <a:ext cx="7349400" cy="8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[ADD HEADLINE HERE]</a:t>
            </a:r>
            <a:endParaRPr b="1" sz="3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112" name="Google Shape;112;p26"/>
          <p:cNvCxnSpPr/>
          <p:nvPr/>
        </p:nvCxnSpPr>
        <p:spPr>
          <a:xfrm>
            <a:off x="3100400" y="2579825"/>
            <a:ext cx="9000" cy="746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3" name="Google Shape;113;p26"/>
          <p:cNvSpPr txBox="1"/>
          <p:nvPr/>
        </p:nvSpPr>
        <p:spPr>
          <a:xfrm>
            <a:off x="107401" y="2451725"/>
            <a:ext cx="27984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b="1" lang="en" sz="1320">
                <a:solidFill>
                  <a:srgbClr val="434343"/>
                </a:solidFill>
                <a:latin typeface="Courier New"/>
                <a:ea typeface="Courier New"/>
                <a:cs typeface="Courier New"/>
                <a:sym typeface="Courier New"/>
              </a:rPr>
              <a:t>[News Article Goes Here]</a:t>
            </a:r>
            <a:endParaRPr b="1" sz="1320">
              <a:solidFill>
                <a:srgbClr val="43434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14" name="Google Shape;114;p26"/>
          <p:cNvSpPr txBox="1"/>
          <p:nvPr/>
        </p:nvSpPr>
        <p:spPr>
          <a:xfrm>
            <a:off x="3638125" y="5327400"/>
            <a:ext cx="3500700" cy="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Kaidor, “Mexican-American War Overview Map,” July 12, 2012. CC BY-SA 3.0</a:t>
            </a:r>
            <a:endParaRPr i="1" sz="1100">
              <a:solidFill>
                <a:srgbClr val="434343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100">
              <a:solidFill>
                <a:srgbClr val="434343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100">
              <a:solidFill>
                <a:srgbClr val="434343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115" name="Google Shape;115;p26"/>
          <p:cNvSpPr txBox="1"/>
          <p:nvPr/>
        </p:nvSpPr>
        <p:spPr>
          <a:xfrm>
            <a:off x="3266351" y="5678325"/>
            <a:ext cx="40257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 fontScale="25000"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800">
                <a:solidFill>
                  <a:srgbClr val="434343"/>
                </a:solidFill>
                <a:latin typeface="Courier New"/>
                <a:ea typeface="Courier New"/>
                <a:cs typeface="Courier New"/>
                <a:sym typeface="Courier New"/>
              </a:rPr>
              <a:t>Opinion Piece Goes Here</a:t>
            </a:r>
            <a:endParaRPr b="1" sz="6800">
              <a:solidFill>
                <a:srgbClr val="43434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16" name="Google Shape;116;p26"/>
          <p:cNvSpPr txBox="1"/>
          <p:nvPr/>
        </p:nvSpPr>
        <p:spPr>
          <a:xfrm>
            <a:off x="3266225" y="6088125"/>
            <a:ext cx="4025700" cy="26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By: Name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s</a:t>
            </a:r>
            <a:endParaRPr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Type here</a:t>
            </a:r>
            <a:endParaRPr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17" name="Google Shape;117;p26"/>
          <p:cNvSpPr txBox="1"/>
          <p:nvPr/>
        </p:nvSpPr>
        <p:spPr>
          <a:xfrm>
            <a:off x="255675" y="9618625"/>
            <a:ext cx="29010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252525"/>
                </a:solidFill>
                <a:latin typeface="Roboto"/>
                <a:ea typeface="Roboto"/>
                <a:cs typeface="Roboto"/>
                <a:sym typeface="Roboto"/>
              </a:rPr>
              <a:t>1846-MAY-13</a:t>
            </a:r>
            <a:endParaRPr b="1" sz="1200">
              <a:solidFill>
                <a:srgbClr val="25252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Google Shape;118;p26"/>
          <p:cNvSpPr txBox="1"/>
          <p:nvPr/>
        </p:nvSpPr>
        <p:spPr>
          <a:xfrm>
            <a:off x="3695700" y="9618625"/>
            <a:ext cx="33855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252525"/>
                </a:solidFill>
                <a:latin typeface="Roboto"/>
                <a:ea typeface="Roboto"/>
                <a:cs typeface="Roboto"/>
                <a:sym typeface="Roboto"/>
              </a:rPr>
              <a:t>THIRD EDITION</a:t>
            </a:r>
            <a:endParaRPr b="1" sz="1200">
              <a:solidFill>
                <a:srgbClr val="25252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9" name="Google Shape;11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8125" y="2579825"/>
            <a:ext cx="3500646" cy="274757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6484F3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