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10058400" cx="7772400"/>
  <p:notesSz cx="6858000" cy="9144000"/>
  <p:embeddedFontLst>
    <p:embeddedFont>
      <p:font typeface="Halant"/>
      <p:regular r:id="rId12"/>
      <p:bold r:id="rId13"/>
    </p:embeddedFont>
    <p:embeddedFont>
      <p:font typeface="Inter SemiBold"/>
      <p:regular r:id="rId14"/>
      <p:bold r:id="rId15"/>
      <p:italic r:id="rId16"/>
      <p:boldItalic r:id="rId17"/>
    </p:embeddedFont>
    <p:embeddedFont>
      <p:font typeface="Inter"/>
      <p:regular r:id="rId18"/>
      <p:bold r:id="rId19"/>
      <p:italic r:id="rId20"/>
      <p:boldItalic r:id="rId21"/>
    </p:embeddedFont>
    <p:embeddedFont>
      <p:font typeface="Plus Jakarta Sans"/>
      <p:regular r:id="rId22"/>
      <p:bold r:id="rId23"/>
      <p:italic r:id="rId24"/>
      <p:boldItalic r:id="rId25"/>
    </p:embeddedFont>
    <p:embeddedFont>
      <p:font typeface="Plus Jakarta Sans SemiBold"/>
      <p:regular r:id="rId26"/>
      <p:bold r:id="rId27"/>
      <p:italic r:id="rId28"/>
      <p:boldItalic r:id="rId29"/>
    </p:embeddedFont>
    <p:embeddedFont>
      <p:font typeface="Plus Jakarta Sans Medium"/>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905D3AD-AAFA-4422-8C70-03E65F7679B3}">
  <a:tblStyle styleId="{C905D3AD-AAFA-4422-8C70-03E65F7679B3}"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68D7821D-3AA9-49A7-8961-3E193249A6BD}"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regular.fntdata"/><Relationship Id="rId21" Type="http://schemas.openxmlformats.org/officeDocument/2006/relationships/font" Target="fonts/Inter-boldItalic.fntdata"/><Relationship Id="rId24" Type="http://schemas.openxmlformats.org/officeDocument/2006/relationships/font" Target="fonts/PlusJakartaSans-italic.fntdata"/><Relationship Id="rId23" Type="http://schemas.openxmlformats.org/officeDocument/2006/relationships/font" Target="fonts/PlusJakartaSans-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SemiBold-regular.fntdata"/><Relationship Id="rId25" Type="http://schemas.openxmlformats.org/officeDocument/2006/relationships/font" Target="fonts/PlusJakartaSans-boldItalic.fntdata"/><Relationship Id="rId28" Type="http://schemas.openxmlformats.org/officeDocument/2006/relationships/font" Target="fonts/PlusJakartaSansSemiBold-italic.fntdata"/><Relationship Id="rId27" Type="http://schemas.openxmlformats.org/officeDocument/2006/relationships/font" Target="fonts/PlusJakartaSansSemiBold-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SemiBold-boldItalic.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PlusJakartaSansMedium-bold.fntdata"/><Relationship Id="rId30" Type="http://schemas.openxmlformats.org/officeDocument/2006/relationships/font" Target="fonts/PlusJakartaSansMedium-regular.fntdata"/><Relationship Id="rId11" Type="http://schemas.openxmlformats.org/officeDocument/2006/relationships/slide" Target="slides/slide5.xml"/><Relationship Id="rId33" Type="http://schemas.openxmlformats.org/officeDocument/2006/relationships/font" Target="fonts/PlusJakartaSansMedium-boldItalic.fntdata"/><Relationship Id="rId10" Type="http://schemas.openxmlformats.org/officeDocument/2006/relationships/slide" Target="slides/slide4.xml"/><Relationship Id="rId32" Type="http://schemas.openxmlformats.org/officeDocument/2006/relationships/font" Target="fonts/PlusJakartaSansMedium-italic.fntdata"/><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InterSemiBold-bold.fntdata"/><Relationship Id="rId14" Type="http://schemas.openxmlformats.org/officeDocument/2006/relationships/font" Target="fonts/InterSemiBold-regular.fntdata"/><Relationship Id="rId17" Type="http://schemas.openxmlformats.org/officeDocument/2006/relationships/font" Target="fonts/InterSemiBold-boldItalic.fntdata"/><Relationship Id="rId16" Type="http://schemas.openxmlformats.org/officeDocument/2006/relationships/font" Target="fonts/InterSemiBold-italic.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5f07603663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5f0760366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5675d4f88a_0_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5675d4f88a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5675d4f88a_0_8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5675d4f88a_0_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5f07603663_0_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35f07603663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35675d4f88a_0_2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35675d4f88a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the Context? - Territorial Acquisitions</a:t>
            </a:r>
            <a:endParaRPr sz="1900">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9791" y="1670866"/>
          <a:ext cx="3000000" cy="3000000"/>
        </p:xfrm>
        <a:graphic>
          <a:graphicData uri="http://schemas.openxmlformats.org/drawingml/2006/table">
            <a:tbl>
              <a:tblPr>
                <a:noFill/>
                <a:tableStyleId>{C905D3AD-AAFA-4422-8C70-03E65F7679B3}</a:tableStyleId>
              </a:tblPr>
              <a:tblGrid>
                <a:gridCol w="4823275"/>
                <a:gridCol w="2267225"/>
              </a:tblGrid>
              <a:tr h="7331100">
                <a:tc>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the early 1800s, the United States was rapidly expanding, driven by the belief that it was the nation's destiny to spread westward to the Pacific Ocean. Some historians view the 1840s as a turning point that marked a new phase of aggressive territorial growth. Others argue that this period simply continued a pattern of expansionist behavior rooted in earlier actions (ex: </a:t>
                      </a:r>
                      <a:r>
                        <a:rPr lang="en" sz="1100">
                          <a:solidFill>
                            <a:schemeClr val="dk1"/>
                          </a:solidFill>
                          <a:latin typeface="Inter"/>
                          <a:ea typeface="Inter"/>
                          <a:cs typeface="Inter"/>
                          <a:sym typeface="Inter"/>
                        </a:rPr>
                        <a:t>Northwest</a:t>
                      </a:r>
                      <a:r>
                        <a:rPr lang="en" sz="1100">
                          <a:solidFill>
                            <a:schemeClr val="dk1"/>
                          </a:solidFill>
                          <a:latin typeface="Inter"/>
                          <a:ea typeface="Inter"/>
                          <a:cs typeface="Inter"/>
                          <a:sym typeface="Inter"/>
                        </a:rPr>
                        <a:t> Territories, Louisiana Purchase, the Indian Removal Act). From this perspective, Manifest Destiny was not a new idea, but rather the next step in the United States’ long-standing ambition to control land and resources. </a:t>
                      </a:r>
                      <a:r>
                        <a:rPr b="1" lang="en" sz="1100">
                          <a:solidFill>
                            <a:schemeClr val="dk1"/>
                          </a:solidFill>
                          <a:latin typeface="Inter"/>
                          <a:ea typeface="Inter"/>
                          <a:cs typeface="Inter"/>
                          <a:sym typeface="Inter"/>
                        </a:rPr>
                        <a:t>(A)</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One of the most important areas of land the U.S. wanted was Texas—which was part of Mexico. Mexico had gained independence from Spain in 1821. For a while, Mexico let Americans move into Texas, but after problems with settlers and the Mexican government, war broke out. In 1836, Texas won its independence and became its own country, called the Republic of Texas. In 1845, the United States annexed (added) Texas as a new state, which Mexico opposed as it still viewed Texas part of its territory. </a:t>
                      </a:r>
                      <a:r>
                        <a:rPr b="1" lang="en" sz="1100">
                          <a:solidFill>
                            <a:schemeClr val="dk1"/>
                          </a:solidFill>
                          <a:latin typeface="Inter"/>
                          <a:ea typeface="Inter"/>
                          <a:cs typeface="Inter"/>
                          <a:sym typeface="Inter"/>
                        </a:rPr>
                        <a:t>(B)</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At the same time, the United States made a deal with Britain over land in the Oregon Territory, which stretched from the Pacific Ocean to the Rocky Mountains up to the </a:t>
                      </a:r>
                      <a:r>
                        <a:rPr lang="en" sz="1100">
                          <a:solidFill>
                            <a:srgbClr val="001D35"/>
                          </a:solidFill>
                          <a:highlight>
                            <a:srgbClr val="FFFFFF"/>
                          </a:highlight>
                          <a:latin typeface="Inter"/>
                          <a:ea typeface="Inter"/>
                          <a:cs typeface="Inter"/>
                          <a:sym typeface="Inter"/>
                        </a:rPr>
                        <a:t>54°40' north latitude line</a:t>
                      </a:r>
                      <a:r>
                        <a:rPr lang="en" sz="1100">
                          <a:solidFill>
                            <a:schemeClr val="dk1"/>
                          </a:solidFill>
                          <a:latin typeface="Inter"/>
                          <a:ea typeface="Inter"/>
                          <a:cs typeface="Inter"/>
                          <a:sym typeface="Inter"/>
                        </a:rPr>
                        <a:t>. Many Americans wanted all of Oregon, using the slogan “Fifty-Four Forty or Fight!” to demand full control. But instead of fighting, the U.S. and Britain divided the territory along the 49th parallel in 1846. The Treaty of Oregon ended joint occupation of the territory and gave the U.S. control of present-day Oregon, Washington, and Idaho. </a:t>
                      </a:r>
                      <a:r>
                        <a:rPr b="1" lang="en" sz="1100">
                          <a:solidFill>
                            <a:schemeClr val="dk1"/>
                          </a:solidFill>
                          <a:latin typeface="Inter"/>
                          <a:ea typeface="Inter"/>
                          <a:cs typeface="Inter"/>
                          <a:sym typeface="Inter"/>
                        </a:rPr>
                        <a:t>(C)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U.S. president at the time, James K. Polk, strongly believed in Manifest Destiny. He was determined to add new lands to the country, especially in the Southwest. Polk tried to buy California and New Mexico from Mexico, but Mexico refused to sell. To apply pressure, he sent U.S. troops to the disputed border between Texas and Mexico. Mexico believed the border was the Nueces River, but the U.S. claimed it was the Rio Grande. </a:t>
                      </a:r>
                      <a:r>
                        <a:rPr b="1" lang="en" sz="1100">
                          <a:solidFill>
                            <a:schemeClr val="dk1"/>
                          </a:solidFill>
                          <a:latin typeface="Inter"/>
                          <a:ea typeface="Inter"/>
                          <a:cs typeface="Inter"/>
                          <a:sym typeface="Inter"/>
                        </a:rPr>
                        <a:t>(D)</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1846, a skirmish broke out between Mexican and American troops near the Rio Grande. </a:t>
                      </a: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Polk used this clash as a reason to ask Congress to declare war. Congress agreed, and the Mexican-American War officially began. The war lasted two years and led to major changes for both countries. It was the beginning of a new chapter in U.S. history, where more land meant more power—but also more conflict over slavery and the treatment of people living in the newly gained territories.</a:t>
                      </a:r>
                      <a:endParaRPr sz="1100">
                        <a:solidFill>
                          <a:schemeClr val="dk1"/>
                        </a:solidFill>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Why do historians disagree over the view of U.S. expansion in the 1840s?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Why did Mexico oppose the U.S. annexation of Texas?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How was the land dispute over Oregon resolved?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What rivers did the U.S. and Mexico view as the Texas-Mexico border?</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How did the Mexican-American War begin?</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109750" marB="109750"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59" name="Google Shape;59;p13"/>
          <p:cNvSpPr txBox="1"/>
          <p:nvPr/>
        </p:nvSpPr>
        <p:spPr>
          <a:xfrm>
            <a:off x="1878102" y="8156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60" name="Google Shape;60;p13"/>
          <p:cNvPicPr preferRelativeResize="0"/>
          <p:nvPr/>
        </p:nvPicPr>
        <p:blipFill rotWithShape="1">
          <a:blip r:embed="rId4">
            <a:alphaModFix/>
          </a:blip>
          <a:srcRect b="0" l="0" r="0" t="0"/>
          <a:stretch/>
        </p:blipFill>
        <p:spPr>
          <a:xfrm>
            <a:off x="694375" y="733359"/>
            <a:ext cx="1004826" cy="1004826"/>
          </a:xfrm>
          <a:prstGeom prst="rect">
            <a:avLst/>
          </a:prstGeom>
          <a:noFill/>
          <a:ln>
            <a:noFill/>
          </a:ln>
        </p:spPr>
      </p:pic>
      <p:sp>
        <p:nvSpPr>
          <p:cNvPr id="61" name="Google Shape;61;p13"/>
          <p:cNvSpPr txBox="1"/>
          <p:nvPr/>
        </p:nvSpPr>
        <p:spPr>
          <a:xfrm>
            <a:off x="359789" y="497070"/>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469041" y="9305555"/>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Causation</a:t>
            </a:r>
            <a:endParaRPr sz="1300">
              <a:latin typeface="Inter"/>
              <a:ea typeface="Inter"/>
              <a:cs typeface="Inter"/>
              <a:sym typeface="Inter"/>
            </a:endParaRPr>
          </a:p>
        </p:txBody>
      </p:sp>
      <p:sp>
        <p:nvSpPr>
          <p:cNvPr id="67" name="Google Shape;67;p14"/>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President James Polk on Expansion</a:t>
            </a:r>
            <a:endParaRPr sz="2500">
              <a:solidFill>
                <a:schemeClr val="dk1"/>
              </a:solidFill>
              <a:latin typeface="Plus Jakarta Sans Medium"/>
              <a:ea typeface="Plus Jakarta Sans Medium"/>
              <a:cs typeface="Plus Jakarta Sans Medium"/>
              <a:sym typeface="Plus Jakarta Sans Medium"/>
            </a:endParaRPr>
          </a:p>
        </p:txBody>
      </p:sp>
      <p:pic>
        <p:nvPicPr>
          <p:cNvPr id="68" name="Google Shape;68;p14"/>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69" name="Google Shape;69;p14"/>
          <p:cNvGraphicFramePr/>
          <p:nvPr/>
        </p:nvGraphicFramePr>
        <p:xfrm>
          <a:off x="469054" y="1867157"/>
          <a:ext cx="3000000" cy="3000000"/>
        </p:xfrm>
        <a:graphic>
          <a:graphicData uri="http://schemas.openxmlformats.org/drawingml/2006/table">
            <a:tbl>
              <a:tblPr>
                <a:noFill/>
                <a:tableStyleId>{68D7821D-3AA9-49A7-8961-3E193249A6BD}</a:tableStyleId>
              </a:tblPr>
              <a:tblGrid>
                <a:gridCol w="6834300"/>
              </a:tblGrid>
              <a:tr h="470825">
                <a:tc>
                  <a:txBody>
                    <a:bodyPr/>
                    <a:lstStyle/>
                    <a:p>
                      <a:pPr indent="0" lvl="0" marL="0" rtl="0" algn="l">
                        <a:spcBef>
                          <a:spcPts val="0"/>
                        </a:spcBef>
                        <a:spcAft>
                          <a:spcPts val="0"/>
                        </a:spcAft>
                        <a:buClr>
                          <a:srgbClr val="000000"/>
                        </a:buClr>
                        <a:buSzPts val="1200"/>
                        <a:buFont typeface="Arial"/>
                        <a:buNone/>
                      </a:pPr>
                      <a:r>
                        <a:rPr lang="en" sz="1500">
                          <a:solidFill>
                            <a:srgbClr val="000000"/>
                          </a:solidFill>
                          <a:latin typeface="Halant"/>
                          <a:ea typeface="Halant"/>
                          <a:cs typeface="Halant"/>
                          <a:sym typeface="Halant"/>
                        </a:rPr>
                        <a:t>Source: </a:t>
                      </a:r>
                      <a:r>
                        <a:rPr lang="en" sz="1500">
                          <a:latin typeface="Halant"/>
                          <a:ea typeface="Halant"/>
                          <a:cs typeface="Halant"/>
                          <a:sym typeface="Halant"/>
                        </a:rPr>
                        <a:t>James K. Polk, First Annual Message to Congress, December 2, 1845.</a:t>
                      </a:r>
                      <a:endParaRPr sz="1300">
                        <a:solidFill>
                          <a:srgbClr val="000000"/>
                        </a:solidFill>
                        <a:latin typeface="Inter"/>
                        <a:ea typeface="Inter"/>
                        <a:cs typeface="Inter"/>
                        <a:sym typeface="Inter"/>
                      </a:endParaRPr>
                    </a:p>
                  </a:txBody>
                  <a:tcPr marT="114950" marB="114950" marR="116575" marL="11657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6140825">
                <a:tc>
                  <a:txBody>
                    <a:bodyPr/>
                    <a:lstStyle/>
                    <a:p>
                      <a:pPr indent="0" lvl="0" marL="0" rtl="0" algn="l">
                        <a:lnSpc>
                          <a:spcPct val="100000"/>
                        </a:lnSpc>
                        <a:spcBef>
                          <a:spcPts val="1200"/>
                        </a:spcBef>
                        <a:spcAft>
                          <a:spcPts val="0"/>
                        </a:spcAft>
                        <a:buClr>
                          <a:schemeClr val="dk1"/>
                        </a:buClr>
                        <a:buSzPts val="1100"/>
                        <a:buFont typeface="Arial"/>
                        <a:buNone/>
                      </a:pPr>
                      <a:r>
                        <a:rPr lang="en">
                          <a:latin typeface="Inter"/>
                          <a:ea typeface="Inter"/>
                          <a:cs typeface="Inter"/>
                          <a:sym typeface="Inter"/>
                        </a:rPr>
                        <a:t>The Republic of Texas has made known her desire to be incorporated into our Union, and Congress, by the joint resolution of the 1st of March last, complied with her request. . . . This accession to our territory has been a bloodless achievement. No arm of force has been raised to produce the result. The sword has had no part in the victory. We have not sought to extend our territorial possessions by conquest or violence, but by the peaceful and voluntary consent of a brave, kindred, and independent people. . . .</a:t>
                      </a:r>
                      <a:endParaRPr>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rPr lang="en">
                          <a:latin typeface="Inter"/>
                          <a:ea typeface="Inter"/>
                          <a:cs typeface="Inter"/>
                          <a:sym typeface="Inter"/>
                        </a:rPr>
                        <a:t>Texas had declared herself independent and maintained her sovereignty for nearly ten years. . . . She was free to adopt her own policy, and it was her deliberate choice to unite her destinies with our own. . . . To Texas the union is full of hope, and to the United States it is rich in promise.</a:t>
                      </a:r>
                      <a:endParaRPr>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rPr lang="en">
                          <a:latin typeface="Inter"/>
                          <a:ea typeface="Inter"/>
                          <a:cs typeface="Inter"/>
                          <a:sym typeface="Inter"/>
                        </a:rPr>
                        <a:t>It is confidently believed that our system may be safely extended to the utmost bounds of our territorial limits and that, as it shall be extended, the bonds of our Union, instead of being weakened, will become stronger. . . . Nor is there any portion of the globe where colonization can be so rapidly and successfully conducted as in our western territory.</a:t>
                      </a:r>
                      <a:endParaRPr>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rPr lang="en">
                          <a:latin typeface="Inter"/>
                          <a:ea typeface="Inter"/>
                          <a:cs typeface="Inter"/>
                          <a:sym typeface="Inter"/>
                        </a:rPr>
                        <a:t>The jurisdiction of the United States has been extended over the whole of the State of Texas. The step which we have taken to meet the present emergency must lead to decisive results. . . . The interests of our commerce and navigation demand that we should occupy the country on the Pacific.</a:t>
                      </a:r>
                      <a:endParaRPr>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rPr lang="en">
                          <a:latin typeface="Inter"/>
                          <a:ea typeface="Inter"/>
                          <a:cs typeface="Inter"/>
                          <a:sym typeface="Inter"/>
                        </a:rPr>
                        <a:t>Our title to the country of Oregon is clear and unquestionable. . . . It is our settled policy that no future European colony or dominion shall, with our consent, be planted on the North American continent.</a:t>
                      </a:r>
                      <a:endParaRPr>
                        <a:latin typeface="Inter"/>
                        <a:ea typeface="Inter"/>
                        <a:cs typeface="Inter"/>
                        <a:sym typeface="Inter"/>
                      </a:endParaRPr>
                    </a:p>
                    <a:p>
                      <a:pPr indent="0" lvl="0" marL="0" rtl="0" algn="l">
                        <a:lnSpc>
                          <a:spcPct val="100000"/>
                        </a:lnSpc>
                        <a:spcBef>
                          <a:spcPts val="1200"/>
                        </a:spcBef>
                        <a:spcAft>
                          <a:spcPts val="1200"/>
                        </a:spcAft>
                        <a:buClr>
                          <a:schemeClr val="dk1"/>
                        </a:buClr>
                        <a:buSzPts val="1100"/>
                        <a:buFont typeface="Arial"/>
                        <a:buNone/>
                      </a:pPr>
                      <a:r>
                        <a:rPr lang="en">
                          <a:latin typeface="Inter"/>
                          <a:ea typeface="Inter"/>
                          <a:cs typeface="Inter"/>
                          <a:sym typeface="Inter"/>
                        </a:rPr>
                        <a:t>. . . The people of the United States will not be content to remain inactive when the interests of the nation and the honor of the flag are at stake.</a:t>
                      </a:r>
                      <a:endParaRPr>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sp>
        <p:nvSpPr>
          <p:cNvPr id="74" name="Google Shape;74;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Secondary Source</a:t>
            </a:r>
            <a:endParaRPr sz="1500"/>
          </a:p>
        </p:txBody>
      </p:sp>
      <p:graphicFrame>
        <p:nvGraphicFramePr>
          <p:cNvPr id="75" name="Google Shape;75;p15"/>
          <p:cNvGraphicFramePr/>
          <p:nvPr/>
        </p:nvGraphicFramePr>
        <p:xfrm>
          <a:off x="472467" y="837402"/>
          <a:ext cx="3000000" cy="3000000"/>
        </p:xfrm>
        <a:graphic>
          <a:graphicData uri="http://schemas.openxmlformats.org/drawingml/2006/table">
            <a:tbl>
              <a:tblPr>
                <a:noFill/>
                <a:tableStyleId>{68D7821D-3AA9-49A7-8961-3E193249A6BD}</a:tableStyleId>
              </a:tblPr>
              <a:tblGrid>
                <a:gridCol w="2043725"/>
                <a:gridCol w="2510200"/>
                <a:gridCol w="2276975"/>
              </a:tblGrid>
              <a:tr h="3059425">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T</a:t>
                      </a:r>
                      <a:r>
                        <a:rPr lang="en" sz="1500">
                          <a:solidFill>
                            <a:schemeClr val="dk1"/>
                          </a:solidFill>
                          <a:latin typeface="Plus Jakarta Sans"/>
                          <a:ea typeface="Plus Jakarta Sans"/>
                          <a:cs typeface="Plus Jakarta Sans"/>
                          <a:sym typeface="Plus Jakarta Sans"/>
                        </a:rPr>
                        <a:t> (Target Audience)</a:t>
                      </a:r>
                      <a:endParaRPr sz="13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a:t>
                      </a:r>
                      <a:r>
                        <a:rPr lang="en" sz="1000">
                          <a:solidFill>
                            <a:schemeClr val="dk1"/>
                          </a:solidFill>
                          <a:latin typeface="Inter"/>
                          <a:ea typeface="Inter"/>
                          <a:cs typeface="Inter"/>
                          <a:sym typeface="Inter"/>
                        </a:rPr>
                        <a:t> When was this document created and/or circulated?</a:t>
                      </a:r>
                      <a:r>
                        <a:rPr lang="en" sz="1000">
                          <a:solidFill>
                            <a:schemeClr val="dk1"/>
                          </a:solidFill>
                          <a:latin typeface="Inter"/>
                          <a:ea typeface="Inter"/>
                          <a:cs typeface="Inter"/>
                          <a:sym typeface="Inter"/>
                        </a:rPr>
                        <a:t> Who wrote it?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 What historical context does the author address in the document?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K</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Key</a:t>
                      </a:r>
                      <a:r>
                        <a:rPr lang="en" sz="1500">
                          <a:solidFill>
                            <a:schemeClr val="dk1"/>
                          </a:solidFill>
                          <a:latin typeface="Plus Jakarta Sans"/>
                          <a:ea typeface="Plus Jakarta Sans"/>
                          <a:cs typeface="Plus Jakarta Sans"/>
                          <a:sym typeface="Plus Jakarta Sans"/>
                        </a:rPr>
                        <a:t> Perspective)</a:t>
                      </a:r>
                      <a:endParaRPr sz="15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2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Plus Jakarta Sans SemiBold"/>
                        <a:ea typeface="Plus Jakarta Sans SemiBold"/>
                        <a:cs typeface="Plus Jakarta Sans SemiBold"/>
                        <a:sym typeface="Plus Jakarta Sans SemiBold"/>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research and/or historical claim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Provide one quote from the document that demonstrates why it might be considered historically significant. Explain your reasoning.</a:t>
                      </a:r>
                      <a:endParaRPr sz="1000">
                        <a:solidFill>
                          <a:schemeClr val="dk1"/>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76" name="Google Shape;76;p15"/>
          <p:cNvGraphicFramePr/>
          <p:nvPr/>
        </p:nvGraphicFramePr>
        <p:xfrm>
          <a:off x="561691" y="4938267"/>
          <a:ext cx="3000000" cy="3000000"/>
        </p:xfrm>
        <a:graphic>
          <a:graphicData uri="http://schemas.openxmlformats.org/drawingml/2006/table">
            <a:tbl>
              <a:tblPr>
                <a:noFill/>
                <a:tableStyleId>{68D7821D-3AA9-49A7-8961-3E193249A6BD}</a:tableStyleId>
              </a:tblPr>
              <a:tblGrid>
                <a:gridCol w="1839725"/>
              </a:tblGrid>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77" name="Google Shape;77;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8" name="Google Shape;78;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9" name="Google Shape;79;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3" name="Shape 83"/>
        <p:cNvGrpSpPr/>
        <p:nvPr/>
      </p:nvGrpSpPr>
      <p:grpSpPr>
        <a:xfrm>
          <a:off x="0" y="0"/>
          <a:ext cx="0" cy="0"/>
          <a:chOff x="0" y="0"/>
          <a:chExt cx="0" cy="0"/>
        </a:xfrm>
      </p:grpSpPr>
      <p:sp>
        <p:nvSpPr>
          <p:cNvPr id="84" name="Google Shape;84;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Territorial Acquisitions (Exemplar)</a:t>
            </a:r>
            <a:endParaRPr sz="1800">
              <a:latin typeface="Halant"/>
              <a:ea typeface="Halant"/>
              <a:cs typeface="Halant"/>
              <a:sym typeface="Halant"/>
            </a:endParaRPr>
          </a:p>
        </p:txBody>
      </p:sp>
      <p:pic>
        <p:nvPicPr>
          <p:cNvPr id="85" name="Google Shape;85;p1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86" name="Google Shape;86;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7" name="Google Shape;87;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8" name="Google Shape;88;p16"/>
          <p:cNvGraphicFramePr/>
          <p:nvPr/>
        </p:nvGraphicFramePr>
        <p:xfrm>
          <a:off x="359791" y="1670866"/>
          <a:ext cx="3000000" cy="3000000"/>
        </p:xfrm>
        <a:graphic>
          <a:graphicData uri="http://schemas.openxmlformats.org/drawingml/2006/table">
            <a:tbl>
              <a:tblPr>
                <a:noFill/>
                <a:tableStyleId>{C905D3AD-AAFA-4422-8C70-03E65F7679B3}</a:tableStyleId>
              </a:tblPr>
              <a:tblGrid>
                <a:gridCol w="4823275"/>
                <a:gridCol w="2267225"/>
              </a:tblGrid>
              <a:tr h="7331100">
                <a:tc>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the early 1800s, the United States was rapidly expanding, driven by the belief that it was the nation's destiny to spread westward to the Pacific Ocean. Some historians view the 1840s as a turning point that marked a new phase of aggressive territorial growth. Others argue that this period simply continued a pattern of expansionist behavior rooted in earlier actions (ex: Northwest Territories, Louisiana Purchase, the Indian Removal Act). From this perspective, Manifest Destiny was not a new idea, but rather the next step in the United States’ long-standing ambition to control land and resources. </a:t>
                      </a:r>
                      <a:r>
                        <a:rPr b="1" lang="en" sz="1100">
                          <a:solidFill>
                            <a:schemeClr val="dk1"/>
                          </a:solidFill>
                          <a:latin typeface="Inter"/>
                          <a:ea typeface="Inter"/>
                          <a:cs typeface="Inter"/>
                          <a:sym typeface="Inter"/>
                        </a:rPr>
                        <a:t>(A)</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One of the most important areas of land the U.S. wanted was Texas—which was part of Mexico. Mexico had gained independence from Spain in 1821. For a while, Mexico let Americans move into Texas, but after problems with settlers and the Mexican government, war broke out. In 1836, Texas won its independence and became its own country, called the Republic of Texas. In 1845, the United States annexed (added) Texas as a new state, which Mexico opposed as it still viewed Texas part of its territory. </a:t>
                      </a:r>
                      <a:r>
                        <a:rPr b="1" lang="en" sz="1100">
                          <a:solidFill>
                            <a:schemeClr val="dk1"/>
                          </a:solidFill>
                          <a:latin typeface="Inter"/>
                          <a:ea typeface="Inter"/>
                          <a:cs typeface="Inter"/>
                          <a:sym typeface="Inter"/>
                        </a:rPr>
                        <a:t>(B)</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At the same time, the United States made a deal with Britain over land in the Oregon Territory, which stretched from the Pacific Ocean to the Rocky Mountains up to the </a:t>
                      </a:r>
                      <a:r>
                        <a:rPr lang="en" sz="1100">
                          <a:solidFill>
                            <a:srgbClr val="001D35"/>
                          </a:solidFill>
                          <a:highlight>
                            <a:srgbClr val="FFFFFF"/>
                          </a:highlight>
                          <a:latin typeface="Inter"/>
                          <a:ea typeface="Inter"/>
                          <a:cs typeface="Inter"/>
                          <a:sym typeface="Inter"/>
                        </a:rPr>
                        <a:t>54°40' north latitude line</a:t>
                      </a:r>
                      <a:r>
                        <a:rPr lang="en" sz="1100">
                          <a:solidFill>
                            <a:schemeClr val="dk1"/>
                          </a:solidFill>
                          <a:latin typeface="Inter"/>
                          <a:ea typeface="Inter"/>
                          <a:cs typeface="Inter"/>
                          <a:sym typeface="Inter"/>
                        </a:rPr>
                        <a:t>. Many Americans wanted all of Oregon, using the slogan “Fifty-Four Forty or Fight!” to demand full control. But instead of fighting, the U.S. and Britain divided the territory along the 49th parallel in 1846. The Treaty of Oregon ended joint occupation of the territory and gave the U.S. control of present-day Oregon, Washington, and Idaho. </a:t>
                      </a:r>
                      <a:r>
                        <a:rPr b="1" lang="en" sz="1100">
                          <a:solidFill>
                            <a:schemeClr val="dk1"/>
                          </a:solidFill>
                          <a:latin typeface="Inter"/>
                          <a:ea typeface="Inter"/>
                          <a:cs typeface="Inter"/>
                          <a:sym typeface="Inter"/>
                        </a:rPr>
                        <a:t>(C)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U.S. president at the time, James K. Polk, strongly believed in Manifest Destiny. He was determined to add new lands to the country, especially in the Southwest. Polk tried to buy California and New Mexico from Mexico, but Mexico refused to sell. To apply pressure, he sent U.S. troops to the disputed border between Texas and Mexico. Mexico believed the border was the Nueces River, but the U.S. claimed it was the Rio Grande. </a:t>
                      </a:r>
                      <a:r>
                        <a:rPr b="1" lang="en" sz="1100">
                          <a:solidFill>
                            <a:schemeClr val="dk1"/>
                          </a:solidFill>
                          <a:latin typeface="Inter"/>
                          <a:ea typeface="Inter"/>
                          <a:cs typeface="Inter"/>
                          <a:sym typeface="Inter"/>
                        </a:rPr>
                        <a:t>(D)</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1846, a skirmish broke out between Mexican and American troops near the Rio Grande. </a:t>
                      </a: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Polk used this clash as a reason to ask Congress to declare war. Congress agreed, and the Mexican-American War officially began. The war lasted two years and led to major changes for both countries. It was the beginning of a new chapter in U.S. history, where more land meant more power—but also more conflict over slavery and the treatment of people living in the newly gained territories.</a:t>
                      </a:r>
                      <a:endParaRPr sz="1100">
                        <a:solidFill>
                          <a:schemeClr val="dk1"/>
                        </a:solidFill>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Why do historians disagree over the view of U.S. expansion in the 1840s?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Historians disagree over whether the 1840s marked a new phase or continued earlier expansion.</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Why did Mexico oppose the U.S. annexation of Texas?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Mexico still considered Texas part of its territory.</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How was the land dispute over Oregon resolved?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The U.S. and Britain split the land at the 49th parallel.</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What rivers did the U.S. and Mexico view as the Texas-Mexico border?</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U.S.: Rio Grande</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Mexico: Nueces River</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How did the Mexican-American War begin?</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President Polk sent U.S. troops to the disputed border. A clash between U.S. and Mexican troops near the Rio Grande.</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109750" marB="109750"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89" name="Google Shape;89;p16"/>
          <p:cNvSpPr txBox="1"/>
          <p:nvPr/>
        </p:nvSpPr>
        <p:spPr>
          <a:xfrm>
            <a:off x="1878102" y="8156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90" name="Google Shape;90;p16"/>
          <p:cNvPicPr preferRelativeResize="0"/>
          <p:nvPr/>
        </p:nvPicPr>
        <p:blipFill rotWithShape="1">
          <a:blip r:embed="rId4">
            <a:alphaModFix/>
          </a:blip>
          <a:srcRect b="0" l="0" r="0" t="0"/>
          <a:stretch/>
        </p:blipFill>
        <p:spPr>
          <a:xfrm>
            <a:off x="694375" y="733359"/>
            <a:ext cx="1004826" cy="1004826"/>
          </a:xfrm>
          <a:prstGeom prst="rect">
            <a:avLst/>
          </a:prstGeom>
          <a:noFill/>
          <a:ln>
            <a:noFill/>
          </a:ln>
        </p:spPr>
      </p:pic>
      <p:sp>
        <p:nvSpPr>
          <p:cNvPr id="91" name="Google Shape;91;p16"/>
          <p:cNvSpPr txBox="1"/>
          <p:nvPr/>
        </p:nvSpPr>
        <p:spPr>
          <a:xfrm>
            <a:off x="359789" y="497070"/>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5" name="Shape 95"/>
        <p:cNvGrpSpPr/>
        <p:nvPr/>
      </p:nvGrpSpPr>
      <p:grpSpPr>
        <a:xfrm>
          <a:off x="0" y="0"/>
          <a:ext cx="0" cy="0"/>
          <a:chOff x="0" y="0"/>
          <a:chExt cx="0" cy="0"/>
        </a:xfrm>
      </p:grpSpPr>
      <p:sp>
        <p:nvSpPr>
          <p:cNvPr id="96" name="Google Shape;96;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Secondary Source</a:t>
            </a:r>
            <a:endParaRPr sz="1500"/>
          </a:p>
        </p:txBody>
      </p:sp>
      <p:graphicFrame>
        <p:nvGraphicFramePr>
          <p:cNvPr id="97" name="Google Shape;97;p17"/>
          <p:cNvGraphicFramePr/>
          <p:nvPr/>
        </p:nvGraphicFramePr>
        <p:xfrm>
          <a:off x="472467" y="532602"/>
          <a:ext cx="3000000" cy="3000000"/>
        </p:xfrm>
        <a:graphic>
          <a:graphicData uri="http://schemas.openxmlformats.org/drawingml/2006/table">
            <a:tbl>
              <a:tblPr>
                <a:noFill/>
                <a:tableStyleId>{68D7821D-3AA9-49A7-8961-3E193249A6BD}</a:tableStyleId>
              </a:tblPr>
              <a:tblGrid>
                <a:gridCol w="2043725"/>
                <a:gridCol w="2510200"/>
                <a:gridCol w="2276975"/>
              </a:tblGrid>
              <a:tr h="3059425">
                <a:tc>
                  <a:txBody>
                    <a:bodyPr/>
                    <a:lstStyle/>
                    <a:p>
                      <a:pPr indent="0" lvl="0" marL="0" rtl="0" algn="ctr">
                        <a:lnSpc>
                          <a:spcPct val="100000"/>
                        </a:lnSpc>
                        <a:spcBef>
                          <a:spcPts val="0"/>
                        </a:spcBef>
                        <a:spcAft>
                          <a:spcPts val="0"/>
                        </a:spcAft>
                        <a:buClr>
                          <a:schemeClr val="dk1"/>
                        </a:buClr>
                        <a:buSzPts val="1200"/>
                        <a:buFont typeface="Arial"/>
                        <a:buNone/>
                      </a:pPr>
                      <a:r>
                        <a:rPr lang="en" sz="1500">
                          <a:solidFill>
                            <a:schemeClr val="dk1"/>
                          </a:solidFill>
                          <a:latin typeface="Inter SemiBold"/>
                          <a:ea typeface="Inter SemiBold"/>
                          <a:cs typeface="Inter SemiBold"/>
                          <a:sym typeface="Inter SemiBold"/>
                        </a:rPr>
                        <a:t>T</a:t>
                      </a:r>
                      <a:r>
                        <a:rPr lang="en" sz="1500">
                          <a:solidFill>
                            <a:schemeClr val="dk1"/>
                          </a:solidFill>
                          <a:latin typeface="Inter"/>
                          <a:ea typeface="Inter"/>
                          <a:cs typeface="Inter"/>
                          <a:sym typeface="Inter"/>
                        </a:rPr>
                        <a:t> (Target Audience)</a:t>
                      </a:r>
                      <a:endParaRPr sz="13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 </a:t>
                      </a:r>
                      <a:endParaRPr sz="13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b="1" lang="en" sz="1000">
                          <a:solidFill>
                            <a:schemeClr val="accent1"/>
                          </a:solidFill>
                          <a:latin typeface="Inter"/>
                          <a:ea typeface="Inter"/>
                          <a:cs typeface="Inter"/>
                          <a:sym typeface="Inter"/>
                        </a:rPr>
                        <a:t>The target audience was the U.S. Congress and the American public.</a:t>
                      </a:r>
                      <a:endParaRPr b="1" sz="1000">
                        <a:solidFill>
                          <a:schemeClr val="accent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2. Whose voice or perspective is not shared in this document?</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000">
                          <a:solidFill>
                            <a:schemeClr val="accent1"/>
                          </a:solidFill>
                          <a:latin typeface="Inter"/>
                          <a:ea typeface="Inter"/>
                          <a:cs typeface="Inter"/>
                          <a:sym typeface="Inter"/>
                        </a:rPr>
                        <a:t>The perspective of Mexico and people living in the territories, including Native Americans and Tejanos, is not included.</a:t>
                      </a:r>
                      <a:endParaRPr b="1" sz="1000">
                        <a:solidFill>
                          <a:schemeClr val="accent1"/>
                        </a:solidFill>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500">
                          <a:latin typeface="Inter SemiBold"/>
                          <a:ea typeface="Inter SemiBold"/>
                          <a:cs typeface="Inter SemiBold"/>
                          <a:sym typeface="Inter SemiBold"/>
                        </a:rPr>
                        <a:t>H</a:t>
                      </a:r>
                      <a:r>
                        <a:rPr lang="en" sz="1500">
                          <a:latin typeface="Inter"/>
                          <a:ea typeface="Inter"/>
                          <a:cs typeface="Inter"/>
                          <a:sym typeface="Inter"/>
                        </a:rPr>
                        <a:t> (Historical Context)</a:t>
                      </a:r>
                      <a:endParaRPr sz="1500">
                        <a:latin typeface="Inter"/>
                        <a:ea typeface="Inter"/>
                        <a:cs typeface="Inter"/>
                        <a:sym typeface="Inter"/>
                      </a:endParaRPr>
                    </a:p>
                    <a:p>
                      <a:pPr indent="0" lvl="0" marL="0" rtl="0" algn="l">
                        <a:lnSpc>
                          <a:spcPct val="100000"/>
                        </a:lnSpc>
                        <a:spcBef>
                          <a:spcPts val="0"/>
                        </a:spcBef>
                        <a:spcAft>
                          <a:spcPts val="0"/>
                        </a:spcAft>
                        <a:buNone/>
                      </a:pPr>
                      <a:r>
                        <a:t/>
                      </a:r>
                      <a:endParaRPr sz="1000">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a:t>
                      </a:r>
                      <a:r>
                        <a:rPr lang="en" sz="1000">
                          <a:solidFill>
                            <a:schemeClr val="dk1"/>
                          </a:solidFill>
                          <a:latin typeface="Inter"/>
                          <a:ea typeface="Inter"/>
                          <a:cs typeface="Inter"/>
                          <a:sym typeface="Inter"/>
                        </a:rPr>
                        <a:t> When was this document created and/or circulated?</a:t>
                      </a:r>
                      <a:r>
                        <a:rPr lang="en" sz="1000">
                          <a:solidFill>
                            <a:schemeClr val="dk1"/>
                          </a:solidFill>
                          <a:latin typeface="Inter"/>
                          <a:ea typeface="Inter"/>
                          <a:cs typeface="Inter"/>
                          <a:sym typeface="Inter"/>
                        </a:rPr>
                        <a:t> Who wrote it?</a:t>
                      </a:r>
                      <a:endParaRPr sz="1000">
                        <a:latin typeface="Inter"/>
                        <a:ea typeface="Inter"/>
                        <a:cs typeface="Inter"/>
                        <a:sym typeface="Inter"/>
                      </a:endParaRPr>
                    </a:p>
                    <a:p>
                      <a:pPr indent="0" lvl="0" marL="0" rtl="0" algn="l">
                        <a:lnSpc>
                          <a:spcPct val="100000"/>
                        </a:lnSpc>
                        <a:spcBef>
                          <a:spcPts val="0"/>
                        </a:spcBef>
                        <a:spcAft>
                          <a:spcPts val="0"/>
                        </a:spcAft>
                        <a:buNone/>
                      </a:pPr>
                      <a:r>
                        <a:rPr b="1" lang="en" sz="1000">
                          <a:solidFill>
                            <a:schemeClr val="accent1"/>
                          </a:solidFill>
                          <a:latin typeface="Inter"/>
                          <a:ea typeface="Inter"/>
                          <a:cs typeface="Inter"/>
                          <a:sym typeface="Inter"/>
                        </a:rPr>
                        <a:t>The document was written by President James K. Polk and delivered to Congress on December 2, 1845.</a:t>
                      </a:r>
                      <a:endParaRPr b="1" sz="10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000">
                        <a:latin typeface="Inter"/>
                        <a:ea typeface="Inter"/>
                        <a:cs typeface="Inter"/>
                        <a:sym typeface="Inter"/>
                      </a:endParaRPr>
                    </a:p>
                    <a:p>
                      <a:pPr indent="0" lvl="0" marL="0" rtl="0" algn="l">
                        <a:lnSpc>
                          <a:spcPct val="100000"/>
                        </a:lnSpc>
                        <a:spcBef>
                          <a:spcPts val="0"/>
                        </a:spcBef>
                        <a:spcAft>
                          <a:spcPts val="0"/>
                        </a:spcAft>
                        <a:buNone/>
                      </a:pPr>
                      <a:r>
                        <a:rPr lang="en" sz="1000">
                          <a:latin typeface="Inter"/>
                          <a:ea typeface="Inter"/>
                          <a:cs typeface="Inter"/>
                          <a:sym typeface="Inter"/>
                        </a:rPr>
                        <a:t>2. What historical context does the author address in the document?</a:t>
                      </a:r>
                      <a:endParaRPr sz="1000">
                        <a:latin typeface="Inter"/>
                        <a:ea typeface="Inter"/>
                        <a:cs typeface="Inter"/>
                        <a:sym typeface="Inter"/>
                      </a:endParaRPr>
                    </a:p>
                    <a:p>
                      <a:pPr indent="0" lvl="0" marL="0" rtl="0" algn="l">
                        <a:lnSpc>
                          <a:spcPct val="100000"/>
                        </a:lnSpc>
                        <a:spcBef>
                          <a:spcPts val="0"/>
                        </a:spcBef>
                        <a:spcAft>
                          <a:spcPts val="0"/>
                        </a:spcAft>
                        <a:buNone/>
                      </a:pPr>
                      <a:r>
                        <a:rPr b="1" lang="en" sz="1000">
                          <a:solidFill>
                            <a:schemeClr val="accent1"/>
                          </a:solidFill>
                          <a:latin typeface="Inter"/>
                          <a:ea typeface="Inter"/>
                          <a:cs typeface="Inter"/>
                          <a:sym typeface="Inter"/>
                        </a:rPr>
                        <a:t>Polk discusses the recent annexation of Texas, tensions with Mexico, and his desire to expand U.S. territory to include California and other western lands.</a:t>
                      </a:r>
                      <a:endParaRPr b="1" sz="10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lnSpc>
                          <a:spcPct val="100000"/>
                        </a:lnSpc>
                        <a:spcBef>
                          <a:spcPts val="0"/>
                        </a:spcBef>
                        <a:spcAft>
                          <a:spcPts val="0"/>
                        </a:spcAft>
                        <a:buClr>
                          <a:schemeClr val="dk1"/>
                        </a:buClr>
                        <a:buSzPts val="1200"/>
                        <a:buFont typeface="Arial"/>
                        <a:buNone/>
                      </a:pPr>
                      <a:r>
                        <a:rPr lang="en" sz="1500">
                          <a:solidFill>
                            <a:schemeClr val="dk1"/>
                          </a:solidFill>
                          <a:latin typeface="Inter SemiBold"/>
                          <a:ea typeface="Inter SemiBold"/>
                          <a:cs typeface="Inter SemiBold"/>
                          <a:sym typeface="Inter SemiBold"/>
                        </a:rPr>
                        <a:t>I</a:t>
                      </a:r>
                      <a:r>
                        <a:rPr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Intended</a:t>
                      </a:r>
                      <a:r>
                        <a:rPr lang="en" sz="1500">
                          <a:solidFill>
                            <a:schemeClr val="dk1"/>
                          </a:solidFill>
                          <a:latin typeface="Inter"/>
                          <a:ea typeface="Inter"/>
                          <a:cs typeface="Inter"/>
                          <a:sym typeface="Inter"/>
                        </a:rPr>
                        <a:t> Purpose) </a:t>
                      </a:r>
                      <a:endParaRPr sz="15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b="1" lang="en" sz="1000">
                          <a:solidFill>
                            <a:schemeClr val="accent1"/>
                          </a:solidFill>
                          <a:latin typeface="Inter"/>
                          <a:ea typeface="Inter"/>
                          <a:cs typeface="Inter"/>
                          <a:sym typeface="Inter"/>
                        </a:rPr>
                        <a:t>To </a:t>
                      </a:r>
                      <a:r>
                        <a:rPr b="1" lang="en" sz="1000">
                          <a:solidFill>
                            <a:schemeClr val="accent1"/>
                          </a:solidFill>
                          <a:latin typeface="Inter"/>
                          <a:ea typeface="Inter"/>
                          <a:cs typeface="Inter"/>
                          <a:sym typeface="Inter"/>
                        </a:rPr>
                        <a:t>justify</a:t>
                      </a:r>
                      <a:r>
                        <a:rPr b="1" lang="en" sz="1000">
                          <a:solidFill>
                            <a:schemeClr val="accent1"/>
                          </a:solidFill>
                          <a:latin typeface="Inter"/>
                          <a:ea typeface="Inter"/>
                          <a:cs typeface="Inter"/>
                          <a:sym typeface="Inter"/>
                        </a:rPr>
                        <a:t> the annexation of Texas, express support for U.S. expansion, and outline Polk’s foreign policy goals to Congress and the public.</a:t>
                      </a:r>
                      <a:endParaRPr b="1" sz="1000">
                        <a:solidFill>
                          <a:schemeClr val="accent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900">
                          <a:solidFill>
                            <a:schemeClr val="accent1"/>
                          </a:solidFill>
                          <a:latin typeface="Inter"/>
                          <a:ea typeface="Inter"/>
                          <a:cs typeface="Inter"/>
                          <a:sym typeface="Inter"/>
                        </a:rPr>
                        <a:t>“the mutual consent of both Republics,” shows Polk wanted to defend the U.S. action. He also writes about the need to “establish the boundary of the United States on the Pacific,” which reveals his goal of westward expansion.</a:t>
                      </a:r>
                      <a:endParaRPr b="1" sz="900">
                        <a:solidFill>
                          <a:schemeClr val="accent1"/>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lnSpc>
                          <a:spcPct val="100000"/>
                        </a:lnSpc>
                        <a:spcBef>
                          <a:spcPts val="0"/>
                        </a:spcBef>
                        <a:spcAft>
                          <a:spcPts val="0"/>
                        </a:spcAft>
                        <a:buNone/>
                      </a:pPr>
                      <a:r>
                        <a:rPr lang="en" sz="1500">
                          <a:latin typeface="Inter SemiBold"/>
                          <a:ea typeface="Inter SemiBold"/>
                          <a:cs typeface="Inter SemiBold"/>
                          <a:sym typeface="Inter SemiBold"/>
                        </a:rPr>
                        <a:t>N</a:t>
                      </a:r>
                      <a:r>
                        <a:rPr lang="en" sz="1500">
                          <a:latin typeface="Inter"/>
                          <a:ea typeface="Inter"/>
                          <a:cs typeface="Inter"/>
                          <a:sym typeface="Inter"/>
                        </a:rPr>
                        <a:t> (New Vocabulary)</a:t>
                      </a:r>
                      <a:endParaRPr sz="1500">
                        <a:latin typeface="Inter"/>
                        <a:ea typeface="Inter"/>
                        <a:cs typeface="Inter"/>
                        <a:sym typeface="Inter"/>
                      </a:endParaRPr>
                    </a:p>
                    <a:p>
                      <a:pPr indent="0" lvl="0" marL="0" rtl="0" algn="l">
                        <a:lnSpc>
                          <a:spcPct val="100000"/>
                        </a:lnSpc>
                        <a:spcBef>
                          <a:spcPts val="0"/>
                        </a:spcBef>
                        <a:spcAft>
                          <a:spcPts val="0"/>
                        </a:spcAft>
                        <a:buNone/>
                      </a:pPr>
                      <a:r>
                        <a:t/>
                      </a:r>
                      <a:endParaRPr sz="1000">
                        <a:latin typeface="Inter"/>
                        <a:ea typeface="Inter"/>
                        <a:cs typeface="Inter"/>
                        <a:sym typeface="Inter"/>
                      </a:endParaRPr>
                    </a:p>
                    <a:p>
                      <a:pPr indent="0" lvl="0" marL="0" rtl="0" algn="l">
                        <a:lnSpc>
                          <a:spcPct val="100000"/>
                        </a:lnSpc>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lnSpc>
                          <a:spcPct val="100000"/>
                        </a:lnSpc>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lnSpc>
                          <a:spcPct val="100000"/>
                        </a:lnSpc>
                        <a:spcBef>
                          <a:spcPts val="0"/>
                        </a:spcBef>
                        <a:spcAft>
                          <a:spcPts val="0"/>
                        </a:spcAft>
                        <a:buClr>
                          <a:schemeClr val="dk1"/>
                        </a:buClr>
                        <a:buSzPts val="1200"/>
                        <a:buFont typeface="Arial"/>
                        <a:buNone/>
                      </a:pPr>
                      <a:r>
                        <a:rPr lang="en" sz="1500">
                          <a:solidFill>
                            <a:schemeClr val="dk1"/>
                          </a:solidFill>
                          <a:latin typeface="Inter SemiBold"/>
                          <a:ea typeface="Inter SemiBold"/>
                          <a:cs typeface="Inter SemiBold"/>
                          <a:sym typeface="Inter SemiBold"/>
                        </a:rPr>
                        <a:t>K</a:t>
                      </a:r>
                      <a:r>
                        <a:rPr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Key</a:t>
                      </a:r>
                      <a:r>
                        <a:rPr lang="en" sz="1500">
                          <a:solidFill>
                            <a:schemeClr val="dk1"/>
                          </a:solidFill>
                          <a:latin typeface="Inter"/>
                          <a:ea typeface="Inter"/>
                          <a:cs typeface="Inter"/>
                          <a:sym typeface="Inter"/>
                        </a:rPr>
                        <a:t> Perspective)</a:t>
                      </a:r>
                      <a:endParaRPr sz="1500">
                        <a:solidFill>
                          <a:schemeClr val="dk1"/>
                        </a:solidFill>
                        <a:latin typeface="Inter"/>
                        <a:ea typeface="Inter"/>
                        <a:cs typeface="Inter"/>
                        <a:sym typeface="Inter"/>
                      </a:endParaRPr>
                    </a:p>
                    <a:p>
                      <a:pPr indent="0" lvl="0" marL="0" rtl="0" algn="ctr">
                        <a:lnSpc>
                          <a:spcPct val="100000"/>
                        </a:lnSpc>
                        <a:spcBef>
                          <a:spcPts val="0"/>
                        </a:spcBef>
                        <a:spcAft>
                          <a:spcPts val="0"/>
                        </a:spcAft>
                        <a:buClr>
                          <a:schemeClr val="dk1"/>
                        </a:buClr>
                        <a:buSzPts val="1200"/>
                        <a:buFont typeface="Arial"/>
                        <a:buNone/>
                      </a:pPr>
                      <a:r>
                        <a:t/>
                      </a:r>
                      <a:endParaRPr sz="15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b="1" lang="en" sz="1000">
                          <a:solidFill>
                            <a:schemeClr val="accent1"/>
                          </a:solidFill>
                          <a:latin typeface="Inter"/>
                          <a:ea typeface="Inter"/>
                          <a:cs typeface="Inter"/>
                          <a:sym typeface="Inter"/>
                        </a:rPr>
                        <a:t>Polk strongly believed in Manifest Destiny and saw U.S. expansion as justified and beneficial. He viewed the annexation of Texas and the potential acquisition of more Mexican land as natural steps in the nation's growth.</a:t>
                      </a:r>
                      <a:endParaRPr b="1" sz="1000">
                        <a:solidFill>
                          <a:schemeClr val="accent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How could their circumstances impact their perspective?</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b="1" lang="en" sz="1000">
                          <a:solidFill>
                            <a:schemeClr val="accent1"/>
                          </a:solidFill>
                          <a:latin typeface="Inter"/>
                          <a:ea typeface="Inter"/>
                          <a:cs typeface="Inter"/>
                          <a:sym typeface="Inter"/>
                        </a:rPr>
                        <a:t>Polk was a Southern Democrat and a slaveholder, which likely influenced his desire to expand territory that could support slavery. As president during a time of growing nationalism, he also felt pressure to fulfill expansionist goals and protect American interests.</a:t>
                      </a:r>
                      <a:endParaRPr b="1" sz="10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500">
                        <a:latin typeface="Inter SemiBold"/>
                        <a:ea typeface="Inter SemiBold"/>
                        <a:cs typeface="Inter SemiBold"/>
                        <a:sym typeface="Inter SemiBold"/>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lnSpc>
                          <a:spcPct val="100000"/>
                        </a:lnSpc>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lnSpc>
                          <a:spcPct val="100000"/>
                        </a:lnSpc>
                        <a:spcBef>
                          <a:spcPts val="0"/>
                        </a:spcBef>
                        <a:spcAft>
                          <a:spcPts val="0"/>
                        </a:spcAft>
                        <a:buNone/>
                      </a:pPr>
                      <a:r>
                        <a:t/>
                      </a:r>
                      <a:endParaRPr sz="1500">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research and/or historical claim historically significant. </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accent1"/>
                        </a:buClr>
                        <a:buSzPts val="1000"/>
                        <a:buFont typeface="Inter"/>
                        <a:buChar char="●"/>
                      </a:pPr>
                      <a:r>
                        <a:rPr b="1" lang="en" sz="1000">
                          <a:solidFill>
                            <a:schemeClr val="accent1"/>
                          </a:solidFill>
                          <a:latin typeface="Inter"/>
                          <a:ea typeface="Inter"/>
                          <a:cs typeface="Inter"/>
                          <a:sym typeface="Inter"/>
                        </a:rPr>
                        <a:t>The speech justifies the annexation of Texas, a key event that led to the Mexican-American War.</a:t>
                      </a:r>
                      <a:endParaRPr b="1" sz="1000">
                        <a:solidFill>
                          <a:schemeClr val="accent1"/>
                        </a:solidFill>
                        <a:latin typeface="Inter"/>
                        <a:ea typeface="Inter"/>
                        <a:cs typeface="Inter"/>
                        <a:sym typeface="Inter"/>
                      </a:endParaRPr>
                    </a:p>
                    <a:p>
                      <a:pPr indent="-292100" lvl="0" marL="457200" rtl="0" algn="l">
                        <a:lnSpc>
                          <a:spcPct val="100000"/>
                        </a:lnSpc>
                        <a:spcBef>
                          <a:spcPts val="0"/>
                        </a:spcBef>
                        <a:spcAft>
                          <a:spcPts val="0"/>
                        </a:spcAft>
                        <a:buClr>
                          <a:schemeClr val="accent1"/>
                        </a:buClr>
                        <a:buSzPts val="1000"/>
                        <a:buFont typeface="Inter"/>
                        <a:buChar char="●"/>
                      </a:pPr>
                      <a:r>
                        <a:rPr b="1" lang="en" sz="1000">
                          <a:solidFill>
                            <a:schemeClr val="accent1"/>
                          </a:solidFill>
                          <a:latin typeface="Inter"/>
                          <a:ea typeface="Inter"/>
                          <a:cs typeface="Inter"/>
                          <a:sym typeface="Inter"/>
                        </a:rPr>
                        <a:t>It reflects the ideology of Manifest Destiny, which shaped U.S. territorial expansion and foreign policy in the 19th century.</a:t>
                      </a:r>
                      <a:endParaRPr b="1" sz="1000">
                        <a:solidFill>
                          <a:schemeClr val="accent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Provide one quote from the document that demonstrates why it might be considered historically significant. Explain your reasoning.</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“Texas had declared her independence and maintained it by her arms for more than nine years.” This quote shows how Polk justified annexing Texas by portraying it as an independent nation, ignoring Mexico’s continued claim, which reveals how the U.S. framed expansion as both legal and moral—a major theme in 19th-century American politics.</a:t>
                      </a:r>
                      <a:endParaRPr b="1" sz="1000">
                        <a:solidFill>
                          <a:schemeClr val="accent1"/>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98" name="Google Shape;98;p17"/>
          <p:cNvGraphicFramePr/>
          <p:nvPr/>
        </p:nvGraphicFramePr>
        <p:xfrm>
          <a:off x="561691" y="4938267"/>
          <a:ext cx="3000000" cy="3000000"/>
        </p:xfrm>
        <a:graphic>
          <a:graphicData uri="http://schemas.openxmlformats.org/drawingml/2006/table">
            <a:tbl>
              <a:tblPr>
                <a:noFill/>
                <a:tableStyleId>{68D7821D-3AA9-49A7-8961-3E193249A6BD}</a:tableStyleId>
              </a:tblPr>
              <a:tblGrid>
                <a:gridCol w="1839725"/>
              </a:tblGrid>
              <a:tr h="608075">
                <a:tc>
                  <a:txBody>
                    <a:bodyPr/>
                    <a:lstStyle/>
                    <a:p>
                      <a:pPr indent="0" lvl="0" marL="0" rtl="0" algn="ctr">
                        <a:spcBef>
                          <a:spcPts val="0"/>
                        </a:spcBef>
                        <a:spcAft>
                          <a:spcPts val="0"/>
                        </a:spcAft>
                        <a:buNone/>
                      </a:pPr>
                      <a:r>
                        <a:rPr b="1" lang="en" sz="1000">
                          <a:solidFill>
                            <a:schemeClr val="accent1"/>
                          </a:solidFill>
                          <a:latin typeface="Inter"/>
                          <a:ea typeface="Inter"/>
                          <a:cs typeface="Inter"/>
                          <a:sym typeface="Inter"/>
                        </a:rPr>
                        <a:t>sovereignty</a:t>
                      </a:r>
                      <a:endParaRPr b="1" sz="1000">
                        <a:solidFill>
                          <a:schemeClr val="accent1"/>
                        </a:solidFill>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None/>
                      </a:pPr>
                      <a:r>
                        <a:rPr b="1" lang="en" sz="1000">
                          <a:solidFill>
                            <a:schemeClr val="accent1"/>
                          </a:solidFill>
                          <a:latin typeface="Inter"/>
                          <a:ea typeface="Inter"/>
                          <a:cs typeface="Inter"/>
                          <a:sym typeface="Inter"/>
                        </a:rPr>
                        <a:t>dominion</a:t>
                      </a:r>
                      <a:endParaRPr b="1" sz="1000">
                        <a:solidFill>
                          <a:schemeClr val="accent1"/>
                        </a:solidFill>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None/>
                      </a:pPr>
                      <a:r>
                        <a:rPr b="1" lang="en" sz="1000">
                          <a:solidFill>
                            <a:schemeClr val="accent1"/>
                          </a:solidFill>
                          <a:latin typeface="Inter"/>
                          <a:ea typeface="Inter"/>
                          <a:cs typeface="Inter"/>
                          <a:sym typeface="Inter"/>
                        </a:rPr>
                        <a:t>jurisdiction</a:t>
                      </a:r>
                      <a:endParaRPr b="1" sz="1000">
                        <a:solidFill>
                          <a:schemeClr val="accent1"/>
                        </a:solidFill>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99" name="Google Shape;99;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0" name="Google Shape;100;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