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5EE2A26-8DCC-4F2D-AFB3-536D0648B9F3}">
  <a:tblStyle styleId="{05EE2A26-8DCC-4F2D-AFB3-536D0648B9F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f09880809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f0988080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Py0o5HfIgdJ1Cg1pXn14f6y8l2bv3Tm_f9QpNMXOPAA/view" TargetMode="External"/><Relationship Id="rId10" Type="http://schemas.openxmlformats.org/officeDocument/2006/relationships/hyperlink" Target="https://docs.google.com/presentation/d/1TRYmZq_i3y3ufvMM35tALLmmU-Utjat7uduwfI97u4E/view" TargetMode="External"/><Relationship Id="rId13" Type="http://schemas.openxmlformats.org/officeDocument/2006/relationships/hyperlink" Target="https://docs.google.com/presentation/d/1hGYvgsqbXTpvNOkEbyhqfAS6gcTQQ65LyRkV2SQtJ_k/view" TargetMode="External"/><Relationship Id="rId12" Type="http://schemas.openxmlformats.org/officeDocument/2006/relationships/hyperlink" Target="https://docs.google.com/presentation/d/19AIlsYQvxMEj31U7KjiAUhQdLW0LnTqlgWg9bmFfEe4/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DqT1Ey-xyW-9DNGxfArhuXziDAhdwyT0893URh_GUek/view" TargetMode="External"/><Relationship Id="rId5" Type="http://schemas.openxmlformats.org/officeDocument/2006/relationships/hyperlink" Target="https://docs.google.com/presentation/d/1hGYvgsqbXTpvNOkEbyhqfAS6gcTQQ65LyRkV2SQtJ_k/view" TargetMode="External"/><Relationship Id="rId6" Type="http://schemas.openxmlformats.org/officeDocument/2006/relationships/hyperlink" Target="https://docs.google.com/presentation/d/1ua1eOWPK-X9b3LAGe_zUvqGvL3GJ6ANnstLoKVCdtUk/view" TargetMode="External"/><Relationship Id="rId7" Type="http://schemas.openxmlformats.org/officeDocument/2006/relationships/hyperlink" Target="https://docs.google.com/presentation/d/1LXi6B2NfCRhcKDyi4NWd3xEtBV2jqgEC828jWOXQ0eg/view" TargetMode="External"/><Relationship Id="rId8" Type="http://schemas.openxmlformats.org/officeDocument/2006/relationships/hyperlink" Target="https://docs.google.com/presentation/d/1hrzPiYStuwfAiR_fcnUBlAv87-v9fFGYdiqOK9Ndpxk/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ua1eOWPK-X9b3LAGe_zUvqGvL3GJ6ANnstLoKVCdtUk/view" TargetMode="External"/><Relationship Id="rId6" Type="http://schemas.openxmlformats.org/officeDocument/2006/relationships/hyperlink" Target="https://docs.google.com/presentation/d/1LXi6B2NfCRhcKDyi4NWd3xEtBV2jqgEC828jWOXQ0eg/view" TargetMode="External"/><Relationship Id="rId7" Type="http://schemas.openxmlformats.org/officeDocument/2006/relationships/hyperlink" Target="https://docs.google.com/presentation/d/1hrzPiYStuwfAiR_fcnUBlAv87-v9fFGYdiqOK9Ndpxk/view" TargetMode="External"/><Relationship Id="rId8" Type="http://schemas.openxmlformats.org/officeDocument/2006/relationships/hyperlink" Target="https://smarthistory.org/the-mexican-american-war-19th-century-american-art-in-conte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xyt6yP5NDLs4h5CX1nMhtOheAvcMpDaq-0xkccRlqS4/edit?usp=sharing" TargetMode="External"/><Relationship Id="rId6" Type="http://schemas.openxmlformats.org/officeDocument/2006/relationships/hyperlink" Target="https://docs.google.com/presentation/d/1DqT1Ey-xyW-9DNGxfArhuXziDAhdwyT0893URh_GUek/view" TargetMode="External"/><Relationship Id="rId7" Type="http://schemas.openxmlformats.org/officeDocument/2006/relationships/hyperlink" Target="https://docs.google.com/presentation/d/1xyt6yP5NDLs4h5CX1nMhtOheAvcMpDaq-0xkccRlqS4/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{05EE2A26-8DCC-4F2D-AFB3-536D0648B9F3}</a:tableStyleId>
              </a:tblPr>
              <a:tblGrid>
                <a:gridCol w="1633350"/>
                <a:gridCol w="4045800"/>
                <a:gridCol w="3669725"/>
              </a:tblGrid>
              <a:tr h="2937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6: Causes of War with </a:t>
                      </a:r>
                      <a:r>
                        <a:rPr b="1" lang="en" sz="1300">
                          <a:latin typeface="Inter"/>
                          <a:ea typeface="Inter"/>
                          <a:cs typeface="Inter"/>
                          <a:sym typeface="Inter"/>
                        </a:rPr>
                        <a:t>Mexico</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30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factors contributed to the increase in tension between Mexico and the United States?</a:t>
                      </a:r>
                      <a:endParaRPr>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28200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8707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Causes of War with Mexico 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Causes of War with Mexico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Newspaper Activity: Mexican-American War + Exemplar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Printed Student Handouts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2"/>
                        </a:rPr>
                        <a:t>Digital Newspaper Activity</a:t>
                      </a:r>
                      <a:endParaRPr sz="1200">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230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Annexation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Anticipatory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8460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3"/>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Sectional Tension 1820-1860</a:t>
            </a:r>
            <a:r>
              <a:rPr lang="en" sz="1800">
                <a:solidFill>
                  <a:schemeClr val="dk1"/>
                </a:solidFill>
                <a:latin typeface="Plus Jakarta Sans Medium"/>
                <a:ea typeface="Plus Jakarta Sans Medium"/>
                <a:cs typeface="Plus Jakarta Sans Medium"/>
                <a:sym typeface="Plus Jakarta Sans Medium"/>
              </a:rPr>
              <a:t>: Daily Lesson Plan</a:t>
            </a:r>
            <a:r>
              <a:rPr lang="en" sz="1800">
                <a:solidFill>
                  <a:schemeClr val="dk1"/>
                </a:solidFill>
                <a:latin typeface="Plus Jakarta Sans Medium"/>
                <a:ea typeface="Plus Jakarta Sans Medium"/>
                <a:cs typeface="Plus Jakarta Sans Medium"/>
                <a:sym typeface="Plus Jakarta Sans Medium"/>
              </a:rPr>
              <a:t> (60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658325"/>
          <a:ext cx="3000000" cy="3000000"/>
        </p:xfrm>
        <a:graphic>
          <a:graphicData uri="http://schemas.openxmlformats.org/drawingml/2006/table">
            <a:tbl>
              <a:tblPr>
                <a:noFill/>
                <a:tableStyleId>{05EE2A26-8DCC-4F2D-AFB3-536D0648B9F3}</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5: Causes of War with Mexico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content using slides 1-6 of the </a:t>
                      </a:r>
                      <a:r>
                        <a:rPr lang="en" sz="1200" u="sng">
                          <a:solidFill>
                            <a:schemeClr val="accent5"/>
                          </a:solidFill>
                          <a:latin typeface="Inter"/>
                          <a:ea typeface="Inter"/>
                          <a:cs typeface="Inter"/>
                          <a:sym typeface="Inter"/>
                          <a:hlinkClick r:id="rId5">
                            <a:extLst>
                              <a:ext uri="{A12FA001-AC4F-418D-AE19-62706E023703}">
                                <ahyp:hlinkClr val="tx"/>
                              </a:ext>
                            </a:extLst>
                          </a:hlinkClick>
                        </a:rPr>
                        <a:t>Causes of War with Mexico Presentation</a:t>
                      </a:r>
                      <a:r>
                        <a:rPr lang="en" sz="1200">
                          <a:solidFill>
                            <a:schemeClr val="dk1"/>
                          </a:solidFill>
                          <a:latin typeface="Inter"/>
                          <a:ea typeface="Inter"/>
                          <a:cs typeface="Inter"/>
                          <a:sym typeface="Inter"/>
                        </a:rPr>
                        <a:t>. Students will complete the guided notes (page 1) in the </a:t>
                      </a:r>
                      <a:r>
                        <a:rPr lang="en" sz="1200" u="sng">
                          <a:solidFill>
                            <a:schemeClr val="accent5"/>
                          </a:solidFill>
                          <a:latin typeface="Inter"/>
                          <a:ea typeface="Inter"/>
                          <a:cs typeface="Inter"/>
                          <a:sym typeface="Inter"/>
                          <a:hlinkClick r:id="rId6">
                            <a:extLst>
                              <a:ext uri="{A12FA001-AC4F-418D-AE19-62706E023703}">
                                <ahyp:hlinkClr val="tx"/>
                              </a:ext>
                            </a:extLst>
                          </a:hlinkClick>
                        </a:rPr>
                        <a:t>Causes of War with Mexico Student Worksheet</a:t>
                      </a:r>
                      <a:r>
                        <a:rPr lang="en" sz="1200">
                          <a:solidFill>
                            <a:schemeClr val="dk1"/>
                          </a:solidFill>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Distribute worksheet to the students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Go over slides 1-6 of the presentation and encourage class discussions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Ask students to share ideas after completing their Rank &amp; Justify question at the end of the guided notes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guided notes and participate in class discussions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Volunteer to share your Rank &amp; Justify opinion during class discussion at the end of the notes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28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Use slide </a:t>
                      </a:r>
                      <a:r>
                        <a:rPr lang="en" sz="1200">
                          <a:latin typeface="Inter"/>
                          <a:ea typeface="Inter"/>
                          <a:cs typeface="Inter"/>
                          <a:sym typeface="Inter"/>
                        </a:rPr>
                        <a:t>7</a:t>
                      </a:r>
                      <a:r>
                        <a:rPr lang="en" sz="1200">
                          <a:solidFill>
                            <a:srgbClr val="000000"/>
                          </a:solidFill>
                          <a:latin typeface="Inter"/>
                          <a:ea typeface="Inter"/>
                          <a:cs typeface="Inter"/>
                          <a:sym typeface="Inter"/>
                        </a:rPr>
                        <a:t> of the presentation to introduce the </a:t>
                      </a:r>
                      <a:r>
                        <a:rPr lang="en" sz="1200" u="sng">
                          <a:solidFill>
                            <a:schemeClr val="hlink"/>
                          </a:solidFill>
                          <a:latin typeface="Inter"/>
                          <a:ea typeface="Inter"/>
                          <a:cs typeface="Inter"/>
                          <a:sym typeface="Inter"/>
                          <a:hlinkClick r:id="rId7"/>
                        </a:rPr>
                        <a:t>“Newspaper Activity”</a:t>
                      </a:r>
                      <a:r>
                        <a:rPr lang="en" sz="1200">
                          <a:solidFill>
                            <a:srgbClr val="000000"/>
                          </a:solidFill>
                          <a:latin typeface="Inter"/>
                          <a:ea typeface="Inter"/>
                          <a:cs typeface="Inter"/>
                          <a:sym typeface="Inter"/>
                        </a:rPr>
                        <a:t> to students. Students should complete this online via Google Slides for the best results. Students will be tasked with writing the latest edition of "The </a:t>
                      </a:r>
                      <a:r>
                        <a:rPr lang="en" sz="1200">
                          <a:latin typeface="Inter"/>
                          <a:ea typeface="Inter"/>
                          <a:cs typeface="Inter"/>
                          <a:sym typeface="Inter"/>
                        </a:rPr>
                        <a:t>Manifest Press</a:t>
                      </a:r>
                      <a:r>
                        <a:rPr lang="en" sz="1200">
                          <a:solidFill>
                            <a:srgbClr val="000000"/>
                          </a:solidFill>
                          <a:latin typeface="Inter"/>
                          <a:ea typeface="Inter"/>
                          <a:cs typeface="Inter"/>
                          <a:sym typeface="Inter"/>
                        </a:rPr>
                        <a:t>," </a:t>
                      </a:r>
                      <a:r>
                        <a:rPr lang="en" sz="1200">
                          <a:latin typeface="Inter"/>
                          <a:ea typeface="Inter"/>
                          <a:cs typeface="Inter"/>
                          <a:sym typeface="Inter"/>
                        </a:rPr>
                        <a:t>highlighting the start of the Mexican-American War</a:t>
                      </a:r>
                      <a:r>
                        <a:rPr lang="en" sz="1200">
                          <a:solidFill>
                            <a:srgbClr val="000000"/>
                          </a:solidFill>
                          <a:latin typeface="Inter"/>
                          <a:ea typeface="Inter"/>
                          <a:cs typeface="Inter"/>
                          <a:sym typeface="Inter"/>
                        </a:rPr>
                        <a:t>.</a:t>
                      </a:r>
                      <a:r>
                        <a:rPr lang="en" sz="1200">
                          <a:latin typeface="Inter"/>
                          <a:ea typeface="Inter"/>
                          <a:cs typeface="Inter"/>
                          <a:sym typeface="Inter"/>
                        </a:rPr>
                        <a:t> </a:t>
                      </a:r>
                      <a:r>
                        <a:rPr lang="en" sz="1200">
                          <a:solidFill>
                            <a:srgbClr val="000000"/>
                          </a:solidFill>
                          <a:latin typeface="Inter"/>
                          <a:ea typeface="Inter"/>
                          <a:cs typeface="Inter"/>
                          <a:sym typeface="Inter"/>
                        </a:rPr>
                        <a:t>Provide students wi</a:t>
                      </a:r>
                      <a:r>
                        <a:rPr lang="en" sz="1200">
                          <a:latin typeface="Inter"/>
                          <a:ea typeface="Inter"/>
                          <a:cs typeface="Inter"/>
                          <a:sym typeface="Inter"/>
                        </a:rPr>
                        <a:t>th</a:t>
                      </a:r>
                      <a:r>
                        <a:rPr lang="en" sz="1200">
                          <a:solidFill>
                            <a:srgbClr val="000000"/>
                          </a:solidFill>
                          <a:latin typeface="Inter"/>
                          <a:ea typeface="Inter"/>
                          <a:cs typeface="Inter"/>
                          <a:sym typeface="Inter"/>
                        </a:rPr>
                        <a:t> access </a:t>
                      </a:r>
                      <a:r>
                        <a:rPr lang="en" sz="1200">
                          <a:latin typeface="Inter"/>
                          <a:ea typeface="Inter"/>
                          <a:cs typeface="Inter"/>
                          <a:sym typeface="Inter"/>
                        </a:rPr>
                        <a:t>or</a:t>
                      </a:r>
                      <a:r>
                        <a:rPr lang="en" sz="1200">
                          <a:solidFill>
                            <a:srgbClr val="000000"/>
                          </a:solidFill>
                          <a:latin typeface="Inter"/>
                          <a:ea typeface="Inter"/>
                          <a:cs typeface="Inter"/>
                          <a:sym typeface="Inter"/>
                        </a:rPr>
                        <a:t> make a copy of the Newspaper Activity where they will also find an </a:t>
                      </a:r>
                      <a:r>
                        <a:rPr lang="en" sz="1200" u="sng">
                          <a:solidFill>
                            <a:schemeClr val="hlink"/>
                          </a:solidFill>
                          <a:latin typeface="Inter"/>
                          <a:ea typeface="Inter"/>
                          <a:cs typeface="Inter"/>
                          <a:sym typeface="Inter"/>
                          <a:hlinkClick r:id="rId8"/>
                        </a:rPr>
                        <a:t>article</a:t>
                      </a:r>
                      <a:r>
                        <a:rPr lang="en" sz="1200">
                          <a:solidFill>
                            <a:srgbClr val="000000"/>
                          </a:solidFill>
                          <a:latin typeface="Inter"/>
                          <a:ea typeface="Inter"/>
                          <a:cs typeface="Inter"/>
                          <a:sym typeface="Inter"/>
                        </a:rPr>
                        <a:t> about the </a:t>
                      </a:r>
                      <a:r>
                        <a:rPr lang="en" sz="1200">
                          <a:latin typeface="Inter"/>
                          <a:ea typeface="Inter"/>
                          <a:cs typeface="Inter"/>
                          <a:sym typeface="Inter"/>
                        </a:rPr>
                        <a:t>Mexican-American War</a:t>
                      </a:r>
                      <a:r>
                        <a:rPr lang="en" sz="1200">
                          <a:solidFill>
                            <a:srgbClr val="000000"/>
                          </a:solidFill>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Introduce the activity</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Determine partners or small groups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Provide description and requirements </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access to the Newspaper Activity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Meet with partner or small group</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Read article</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a:t>
                      </a:r>
                      <a:r>
                        <a:rPr lang="en" sz="1200">
                          <a:latin typeface="Inter"/>
                          <a:ea typeface="Inter"/>
                          <a:cs typeface="Inter"/>
                          <a:sym typeface="Inter"/>
                        </a:rPr>
                        <a:t>omplete two written pieces for Newspaper Activity and add to Google Slides Template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Sectional Tension 1820-1860: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658325"/>
          <a:ext cx="3000000" cy="3000000"/>
        </p:xfrm>
        <a:graphic>
          <a:graphicData uri="http://schemas.openxmlformats.org/drawingml/2006/table">
            <a:tbl>
              <a:tblPr>
                <a:noFill/>
                <a:tableStyleId>{05EE2A26-8DCC-4F2D-AFB3-536D0648B9F3}</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5: Causes of War with Mexico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p>
                      <a:pPr indent="0" lvl="0" marL="0" rtl="0" algn="l">
                        <a:spcBef>
                          <a:spcPts val="0"/>
                        </a:spcBef>
                        <a:spcAft>
                          <a:spcPts val="0"/>
                        </a:spcAft>
                        <a:buNone/>
                      </a:pPr>
                      <a:r>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(OPTIONAL)</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If you had students complete the “Anticipatory Guide” for the “Do First,” have them return to it to review their initial opinions. In the final column, students should evaluate the statement again and write an explanation for their final opinion.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back to “Do First”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instructions and support as necessary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Reconsider each statement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whether they agree or disagree</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an explanation for their opinion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17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accent5"/>
                          </a:solidFill>
                          <a:latin typeface="Inter"/>
                          <a:ea typeface="Inter"/>
                          <a:cs typeface="Inter"/>
                          <a:sym typeface="Inter"/>
                          <a:hlinkClick r:id="rId5">
                            <a:extLst>
                              <a:ext uri="{A12FA001-AC4F-418D-AE19-62706E023703}">
                                <ahyp:hlinkClr val="tx"/>
                              </a:ext>
                            </a:extLst>
                          </a:hlinkClick>
                        </a:rPr>
                        <a:t>“</a:t>
                      </a:r>
                      <a:r>
                        <a:rPr lang="en" sz="1200" u="sng">
                          <a:solidFill>
                            <a:schemeClr val="hlink"/>
                          </a:solidFill>
                          <a:latin typeface="Inter"/>
                          <a:ea typeface="Inter"/>
                          <a:cs typeface="Inter"/>
                          <a:sym typeface="Inter"/>
                          <a:hlinkClick r:id="rId6"/>
                        </a:rPr>
                        <a:t>Exit Ticket</a:t>
                      </a:r>
                      <a:r>
                        <a:rPr lang="en" sz="1200" u="sng">
                          <a:solidFill>
                            <a:schemeClr val="accent5"/>
                          </a:solidFill>
                          <a:latin typeface="Inter"/>
                          <a:ea typeface="Inter"/>
                          <a:cs typeface="Inter"/>
                          <a:sym typeface="Inter"/>
                          <a:hlinkClick r:id="rId7">
                            <a:extLst>
                              <a:ext uri="{A12FA001-AC4F-418D-AE19-62706E023703}">
                                <ahyp:hlinkClr val="tx"/>
                              </a:ext>
                            </a:extLst>
                          </a:hlinkClick>
                        </a:rPr>
                        <a:t>” </a:t>
                      </a:r>
                      <a:r>
                        <a:rPr lang="en" sz="1200">
                          <a:solidFill>
                            <a:schemeClr val="dk1"/>
                          </a:solidFill>
                          <a:latin typeface="Inter"/>
                          <a:ea typeface="Inter"/>
                          <a:cs typeface="Inter"/>
                          <a:sym typeface="Inter"/>
                        </a:rPr>
                        <a:t>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explain what each shape means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170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7.49 Compare and evaluate the different ways in which the United States acquired territory from 1800 to 1860, including an evaluation of the Louisiana Purchase.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7.54 Evaluate the causes and consequences of the Mexican-American War, with specific attention to the impact of the war and the Treaty of Guadalupe-Hidalgo.</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Sectional Tension 1820-1860: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