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4"/>
    <p:sldMasterId id="2147483671" r:id="rId5"/>
  </p:sldMasterIdLst>
  <p:notesMasterIdLst>
    <p:notesMasterId r:id="rId6"/>
  </p:notesMasterIdLst>
  <p:sldIdLst>
    <p:sldId id="256" r:id="rId7"/>
    <p:sldId id="257" r:id="rId8"/>
  </p:sldIdLst>
  <p:sldSz cy="10058400" cx="7772400"/>
  <p:notesSz cx="6858000" cy="9144000"/>
  <p:embeddedFontLst>
    <p:embeddedFont>
      <p:font typeface="Halant"/>
      <p:regular r:id="rId9"/>
      <p:bold r:id="rId10"/>
    </p:embeddedFon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font" Target="fonts/Halant-bold.fntdata"/><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font" Target="fonts/Halant-regular.fntdata"/><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18" Type="http://schemas.openxmlformats.org/officeDocument/2006/relationships/font" Target="fonts/PlusJakartaSansMedium-bold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187f43191_1_3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187f43191_1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5e23e8a6e9_0_62: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5e23e8a6e9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Guided Notes: Causes of War with Mexico</a:t>
            </a:r>
            <a:endParaRPr sz="19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26473" y="76726"/>
            <a:ext cx="1039795" cy="431175"/>
          </a:xfrm>
          <a:prstGeom prst="rect">
            <a:avLst/>
          </a:prstGeom>
          <a:noFill/>
          <a:ln>
            <a:noFill/>
          </a:ln>
        </p:spPr>
      </p:pic>
      <p:sp>
        <p:nvSpPr>
          <p:cNvPr id="104" name="Google Shape;104;p25"/>
          <p:cNvSpPr txBox="1"/>
          <p:nvPr/>
        </p:nvSpPr>
        <p:spPr>
          <a:xfrm>
            <a:off x="594300" y="807697"/>
            <a:ext cx="6583800" cy="923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Complete the handout while following along with the teacher’s presentation of notes about the road to the Mexican-American War.</a:t>
            </a:r>
            <a:endParaRPr sz="1200">
              <a:solidFill>
                <a:schemeClr val="dk1"/>
              </a:solidFill>
              <a:latin typeface="Inter"/>
              <a:ea typeface="Inter"/>
              <a:cs typeface="Inter"/>
              <a:sym typeface="Inter"/>
            </a:endParaRPr>
          </a:p>
        </p:txBody>
      </p:sp>
      <p:sp>
        <p:nvSpPr>
          <p:cNvPr id="105" name="Google Shape;105;p25"/>
          <p:cNvSpPr txBox="1"/>
          <p:nvPr/>
        </p:nvSpPr>
        <p:spPr>
          <a:xfrm>
            <a:off x="328700" y="1731100"/>
            <a:ext cx="7126800" cy="7617000"/>
          </a:xfrm>
          <a:prstGeom prst="rect">
            <a:avLst/>
          </a:prstGeom>
          <a:noFill/>
          <a:ln>
            <a:noFill/>
          </a:ln>
        </p:spPr>
        <p:txBody>
          <a:bodyPr anchorCtr="0" anchor="t" bIns="91425" lIns="91425" spcFirstLastPara="1" rIns="91425" wrap="square" tIns="91425">
            <a:noAutofit/>
          </a:bodyPr>
          <a:lstStyle/>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2) How did Mexico feel about the United States annexing Texas?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3) How did Mexico and the United States disagree in regard to the border of Texas and Mexico?</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4) Describe Manifest Destiny and its contribution to tension between Mexico and the United States.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5) What did President Polk desire? What was Mexico’s reaction?</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6) What led to a declaration of war from Congress?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6) Why do you think Polk included “American blood was shed on American soil”? What emotions was he trying to invoke from citizens of the United States?</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Rank &amp; Justify: Which causes of the Mexican-American War do you think were most influential? Rank them (1 being most influential in starting the war) and then justify your reasoning. (Manifest Destiny, Annexation of Texas, Polk’s Expansionist Views, Troops Clashing, etc.)</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lang="en" sz="1100">
                <a:solidFill>
                  <a:schemeClr val="dk1"/>
                </a:solidFill>
                <a:latin typeface="Inter"/>
                <a:ea typeface="Inter"/>
                <a:cs typeface="Inter"/>
                <a:sym typeface="Inter"/>
              </a:rPr>
              <a:t>1. </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lang="en" sz="1100">
                <a:solidFill>
                  <a:schemeClr val="dk1"/>
                </a:solidFill>
                <a:latin typeface="Inter"/>
                <a:ea typeface="Inter"/>
                <a:cs typeface="Inter"/>
                <a:sym typeface="Inter"/>
              </a:rPr>
              <a:t>2. </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lang="en" sz="1100">
                <a:solidFill>
                  <a:schemeClr val="dk1"/>
                </a:solidFill>
                <a:latin typeface="Inter"/>
                <a:ea typeface="Inter"/>
                <a:cs typeface="Inter"/>
                <a:sym typeface="Inter"/>
              </a:rPr>
              <a:t>3.</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9" name="Shape 109"/>
        <p:cNvGrpSpPr/>
        <p:nvPr/>
      </p:nvGrpSpPr>
      <p:grpSpPr>
        <a:xfrm>
          <a:off x="0" y="0"/>
          <a:ext cx="0" cy="0"/>
          <a:chOff x="0" y="0"/>
          <a:chExt cx="0" cy="0"/>
        </a:xfrm>
      </p:grpSpPr>
      <p:sp>
        <p:nvSpPr>
          <p:cNvPr id="110" name="Google Shape;110;p26"/>
          <p:cNvSpPr txBox="1"/>
          <p:nvPr/>
        </p:nvSpPr>
        <p:spPr>
          <a:xfrm>
            <a:off x="0" y="0"/>
            <a:ext cx="7772400" cy="114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 Unit 8: Sectional Tensions (1820-1860)</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Medium"/>
                <a:ea typeface="Plus Jakarta Sans Medium"/>
                <a:cs typeface="Plus Jakarta Sans Medium"/>
                <a:sym typeface="Plus Jakarta Sans Medium"/>
              </a:rPr>
              <a:t>Exit Ticket - Lesson 6</a:t>
            </a:r>
            <a:endParaRPr>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p:txBody>
      </p:sp>
      <p:sp>
        <p:nvSpPr>
          <p:cNvPr id="111" name="Google Shape;111;p26"/>
          <p:cNvSpPr txBox="1"/>
          <p:nvPr/>
        </p:nvSpPr>
        <p:spPr>
          <a:xfrm>
            <a:off x="455250" y="2945163"/>
            <a:ext cx="6861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000000"/>
                </a:solidFill>
                <a:latin typeface="Halant"/>
                <a:ea typeface="Halant"/>
                <a:cs typeface="Halant"/>
                <a:sym typeface="Halant"/>
              </a:rPr>
              <a:t>Directions: </a:t>
            </a:r>
            <a:r>
              <a:rPr lang="en">
                <a:solidFill>
                  <a:srgbClr val="000000"/>
                </a:solidFill>
                <a:latin typeface="Halant"/>
                <a:ea typeface="Halant"/>
                <a:cs typeface="Halant"/>
                <a:sym typeface="Halant"/>
              </a:rPr>
              <a:t>Answer each of the questions below.</a:t>
            </a:r>
            <a:endParaRPr>
              <a:solidFill>
                <a:srgbClr val="000000"/>
              </a:solidFill>
              <a:latin typeface="Halant"/>
              <a:ea typeface="Halant"/>
              <a:cs typeface="Halant"/>
              <a:sym typeface="Halant"/>
            </a:endParaRPr>
          </a:p>
        </p:txBody>
      </p:sp>
      <p:sp>
        <p:nvSpPr>
          <p:cNvPr id="112" name="Google Shape;112;p26"/>
          <p:cNvSpPr/>
          <p:nvPr/>
        </p:nvSpPr>
        <p:spPr>
          <a:xfrm>
            <a:off x="582638" y="3369763"/>
            <a:ext cx="1788600" cy="1788600"/>
          </a:xfrm>
          <a:prstGeom prst="triangle">
            <a:avLst>
              <a:gd fmla="val 50000" name="adj"/>
            </a:avLst>
          </a:prstGeom>
          <a:noFill/>
          <a:ln cap="flat" cmpd="sng" w="38100">
            <a:solidFill>
              <a:srgbClr val="6484F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3" name="Google Shape;113;p26"/>
          <p:cNvSpPr/>
          <p:nvPr/>
        </p:nvSpPr>
        <p:spPr>
          <a:xfrm>
            <a:off x="556988" y="5383763"/>
            <a:ext cx="1839900" cy="1788600"/>
          </a:xfrm>
          <a:prstGeom prst="rect">
            <a:avLst/>
          </a:prstGeom>
          <a:noFill/>
          <a:ln cap="flat" cmpd="sng" w="38100">
            <a:solidFill>
              <a:srgbClr val="F1AF4B"/>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4" name="Google Shape;114;p26"/>
          <p:cNvSpPr/>
          <p:nvPr/>
        </p:nvSpPr>
        <p:spPr>
          <a:xfrm>
            <a:off x="556988" y="7364963"/>
            <a:ext cx="1839900" cy="1788600"/>
          </a:xfrm>
          <a:prstGeom prst="ellipse">
            <a:avLst/>
          </a:prstGeom>
          <a:noFill/>
          <a:ln cap="flat" cmpd="sng" w="3810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5" name="Google Shape;115;p26"/>
          <p:cNvSpPr txBox="1"/>
          <p:nvPr/>
        </p:nvSpPr>
        <p:spPr>
          <a:xfrm>
            <a:off x="2882150" y="3369763"/>
            <a:ext cx="4434900" cy="17886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What three important ideas or facts did you learn today?</a:t>
            </a:r>
            <a:endParaRPr b="1" sz="1200">
              <a:solidFill>
                <a:srgbClr val="000000"/>
              </a:solidFill>
              <a:latin typeface="Inter"/>
              <a:ea typeface="Inter"/>
              <a:cs typeface="Inter"/>
              <a:sym typeface="Inter"/>
            </a:endParaRPr>
          </a:p>
        </p:txBody>
      </p:sp>
      <p:sp>
        <p:nvSpPr>
          <p:cNvPr id="116" name="Google Shape;116;p26"/>
          <p:cNvSpPr txBox="1"/>
          <p:nvPr/>
        </p:nvSpPr>
        <p:spPr>
          <a:xfrm>
            <a:off x="2882150" y="5383763"/>
            <a:ext cx="4434900" cy="1788600"/>
          </a:xfrm>
          <a:prstGeom prst="rect">
            <a:avLst/>
          </a:prstGeom>
          <a:noFill/>
          <a:ln cap="flat" cmpd="sng" w="9525">
            <a:solidFill>
              <a:srgbClr val="F1AF4B"/>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What is something that squared with or confirmed your prior knowledge?</a:t>
            </a:r>
            <a:endParaRPr b="1" sz="1200">
              <a:solidFill>
                <a:srgbClr val="000000"/>
              </a:solidFill>
              <a:latin typeface="Inter"/>
              <a:ea typeface="Inter"/>
              <a:cs typeface="Inter"/>
              <a:sym typeface="Inter"/>
            </a:endParaRPr>
          </a:p>
        </p:txBody>
      </p:sp>
      <p:sp>
        <p:nvSpPr>
          <p:cNvPr id="117" name="Google Shape;117;p26"/>
          <p:cNvSpPr txBox="1"/>
          <p:nvPr/>
        </p:nvSpPr>
        <p:spPr>
          <a:xfrm>
            <a:off x="2882150" y="7364963"/>
            <a:ext cx="4434900" cy="17886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What is something that is still circling in your head?</a:t>
            </a:r>
            <a:endParaRPr b="1" sz="1200">
              <a:solidFill>
                <a:srgbClr val="000000"/>
              </a:solidFill>
              <a:latin typeface="Inter"/>
              <a:ea typeface="Inter"/>
              <a:cs typeface="Inter"/>
              <a:sym typeface="Inter"/>
            </a:endParaRPr>
          </a:p>
        </p:txBody>
      </p:sp>
      <p:sp>
        <p:nvSpPr>
          <p:cNvPr id="118" name="Google Shape;118;p26"/>
          <p:cNvSpPr txBox="1"/>
          <p:nvPr/>
        </p:nvSpPr>
        <p:spPr>
          <a:xfrm>
            <a:off x="730950" y="1724113"/>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What factors contributed to the increase in tension between Mexico and the United States?</a:t>
            </a:r>
            <a:endParaRPr i="1" sz="1700">
              <a:latin typeface="Inter"/>
              <a:ea typeface="Inter"/>
              <a:cs typeface="Inter"/>
              <a:sym typeface="Inter"/>
            </a:endParaRPr>
          </a:p>
        </p:txBody>
      </p:sp>
      <p:pic>
        <p:nvPicPr>
          <p:cNvPr id="119" name="Google Shape;119;p26"/>
          <p:cNvPicPr preferRelativeResize="0"/>
          <p:nvPr/>
        </p:nvPicPr>
        <p:blipFill>
          <a:blip r:embed="rId3">
            <a:alphaModFix/>
          </a:blip>
          <a:stretch>
            <a:fillRect/>
          </a:stretch>
        </p:blipFill>
        <p:spPr>
          <a:xfrm>
            <a:off x="402969" y="9497096"/>
            <a:ext cx="257457" cy="257457"/>
          </a:xfrm>
          <a:prstGeom prst="rect">
            <a:avLst/>
          </a:prstGeom>
          <a:noFill/>
          <a:ln>
            <a:noFill/>
          </a:ln>
        </p:spPr>
      </p:pic>
      <p:sp>
        <p:nvSpPr>
          <p:cNvPr id="120" name="Google Shape;120;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1" name="Google Shape;121;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2" name="Google Shape;122;p26"/>
          <p:cNvSpPr txBox="1"/>
          <p:nvPr/>
        </p:nvSpPr>
        <p:spPr>
          <a:xfrm>
            <a:off x="330000" y="12308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pic>
        <p:nvPicPr>
          <p:cNvPr id="123" name="Google Shape;123;p26"/>
          <p:cNvPicPr preferRelativeResize="0"/>
          <p:nvPr/>
        </p:nvPicPr>
        <p:blipFill>
          <a:blip r:embed="rId4">
            <a:alphaModFix/>
          </a:blip>
          <a:stretch>
            <a:fillRect/>
          </a:stretch>
        </p:blipFill>
        <p:spPr>
          <a:xfrm>
            <a:off x="216272" y="230997"/>
            <a:ext cx="1056536" cy="43811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