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9321F56-C22A-4758-9856-51633961617D}">
  <a:tblStyle styleId="{49321F56-C22A-4758-9856-5163396161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3.xml"/><Relationship Id="rId10" Type="http://schemas.openxmlformats.org/officeDocument/2006/relationships/slide" Target="slides/slide2.xml"/><Relationship Id="rId21" Type="http://schemas.openxmlformats.org/officeDocument/2006/relationships/font" Target="fonts/Inter-boldItalic.fntdata"/><Relationship Id="rId13" Type="http://schemas.openxmlformats.org/officeDocument/2006/relationships/slide" Target="slides/slide5.xml"/><Relationship Id="rId12" Type="http://schemas.openxmlformats.org/officeDocument/2006/relationships/slide" Target="slides/slide4.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f2c798136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f2c79813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5cd98041d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5cd98041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5f2c798136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5f2c798136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5f2c798136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5f2c79813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5f2c798136_0_1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5f2c798136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5f2c798136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5f2c798136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8U9vbZwFZL4" TargetMode="External"/><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8U9vbZwFZL4" TargetMode="External"/><Relationship Id="rId5" Type="http://schemas.openxmlformats.org/officeDocument/2006/relationships/hyperlink" Target="https://www.youtube.com/watch?v=8U9vbZwFZL4" TargetMode="External"/><Relationship Id="rId6" Type="http://schemas.openxmlformats.org/officeDocument/2006/relationships/image" Target="../media/image3.png"/><Relationship Id="rId7"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8U9vbZwFZL4" TargetMode="External"/><Relationship Id="rId6"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docs.google.com/presentation/d/131Twgj4eTJQ0H9GU5lUzDqIUd62vlPTeTxdAaSybpGQ/edit?usp=sharing" TargetMode="External"/><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Mexican-American War Video Questions</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49" name="Google Shape;149;p37"/>
          <p:cNvSpPr txBox="1"/>
          <p:nvPr/>
        </p:nvSpPr>
        <p:spPr>
          <a:xfrm>
            <a:off x="594300" y="731497"/>
            <a:ext cx="65838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Watch and listen to </a:t>
            </a:r>
            <a:r>
              <a:rPr lang="en" sz="1200" u="sng">
                <a:solidFill>
                  <a:schemeClr val="hlink"/>
                </a:solidFill>
                <a:latin typeface="Halant"/>
                <a:ea typeface="Halant"/>
                <a:cs typeface="Halant"/>
                <a:sym typeface="Halant"/>
                <a:hlinkClick r:id="rId5"/>
              </a:rPr>
              <a:t>the video</a:t>
            </a:r>
            <a:r>
              <a:rPr lang="en" sz="1200">
                <a:solidFill>
                  <a:schemeClr val="dk1"/>
                </a:solidFill>
                <a:latin typeface="Halant"/>
                <a:ea typeface="Halant"/>
                <a:cs typeface="Halant"/>
                <a:sym typeface="Halant"/>
              </a:rPr>
              <a:t>, or follow along with the transcript, and answer the guiding questions about the Mexican-American War. Then answer the discussion question associated with the map at the bottom of the handout.</a:t>
            </a:r>
            <a:endParaRPr sz="1200">
              <a:solidFill>
                <a:schemeClr val="dk1"/>
              </a:solidFill>
              <a:latin typeface="Halant"/>
              <a:ea typeface="Halant"/>
              <a:cs typeface="Halant"/>
              <a:sym typeface="Halant"/>
            </a:endParaRPr>
          </a:p>
        </p:txBody>
      </p:sp>
      <p:sp>
        <p:nvSpPr>
          <p:cNvPr id="150" name="Google Shape;150;p37"/>
          <p:cNvSpPr txBox="1"/>
          <p:nvPr/>
        </p:nvSpPr>
        <p:spPr>
          <a:xfrm>
            <a:off x="594300" y="1807300"/>
            <a:ext cx="6583800" cy="3650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president was especially eager to acquire more territory </a:t>
            </a:r>
            <a:r>
              <a:rPr lang="en" sz="1200">
                <a:solidFill>
                  <a:schemeClr val="dk1"/>
                </a:solidFill>
                <a:latin typeface="Inter"/>
                <a:ea typeface="Inter"/>
                <a:cs typeface="Inter"/>
                <a:sym typeface="Inter"/>
              </a:rPr>
              <a:t>in the</a:t>
            </a:r>
            <a:r>
              <a:rPr lang="en" sz="1200">
                <a:solidFill>
                  <a:schemeClr val="dk1"/>
                </a:solidFill>
                <a:latin typeface="Inter"/>
                <a:ea typeface="Inter"/>
                <a:cs typeface="Inter"/>
                <a:sym typeface="Inter"/>
              </a:rPr>
              <a:t> 1840s?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relations between Mexico and the United States strained during this time period?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Mexico unprepared for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United States gain in the Treaty of Guadalupe Hidalgo?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major impacts of the Mexican-American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51" name="Google Shape;151;p37"/>
          <p:cNvPicPr preferRelativeResize="0"/>
          <p:nvPr/>
        </p:nvPicPr>
        <p:blipFill>
          <a:blip r:embed="rId6">
            <a:alphaModFix/>
          </a:blip>
          <a:stretch>
            <a:fillRect/>
          </a:stretch>
        </p:blipFill>
        <p:spPr>
          <a:xfrm>
            <a:off x="594298" y="5674375"/>
            <a:ext cx="4144748" cy="2710224"/>
          </a:xfrm>
          <a:prstGeom prst="rect">
            <a:avLst/>
          </a:prstGeom>
          <a:noFill/>
          <a:ln cap="flat" cmpd="sng" w="9525">
            <a:solidFill>
              <a:schemeClr val="dk1"/>
            </a:solidFill>
            <a:prstDash val="solid"/>
            <a:round/>
            <a:headEnd len="sm" w="sm" type="none"/>
            <a:tailEnd len="sm" w="sm" type="none"/>
          </a:ln>
        </p:spPr>
      </p:pic>
      <p:sp>
        <p:nvSpPr>
          <p:cNvPr id="152" name="Google Shape;152;p37"/>
          <p:cNvSpPr txBox="1"/>
          <p:nvPr/>
        </p:nvSpPr>
        <p:spPr>
          <a:xfrm>
            <a:off x="594300" y="8384600"/>
            <a:ext cx="41448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Halant"/>
                <a:ea typeface="Halant"/>
                <a:cs typeface="Halant"/>
                <a:sym typeface="Halant"/>
              </a:rPr>
              <a:t>Source: E.W. A. Rowles, “United States at Beginning of Mexican-American War,” 1919, Library of Congress.</a:t>
            </a:r>
            <a:endParaRPr>
              <a:latin typeface="Halant"/>
              <a:ea typeface="Halant"/>
              <a:cs typeface="Halant"/>
              <a:sym typeface="Halant"/>
            </a:endParaRPr>
          </a:p>
        </p:txBody>
      </p:sp>
      <p:sp>
        <p:nvSpPr>
          <p:cNvPr id="153" name="Google Shape;153;p37"/>
          <p:cNvSpPr txBox="1"/>
          <p:nvPr/>
        </p:nvSpPr>
        <p:spPr>
          <a:xfrm>
            <a:off x="4880600" y="5674375"/>
            <a:ext cx="2493300" cy="3740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Discussion:</a:t>
            </a:r>
            <a:r>
              <a:rPr lang="en" sz="1100">
                <a:solidFill>
                  <a:schemeClr val="dk1"/>
                </a:solidFill>
                <a:latin typeface="Inter"/>
                <a:ea typeface="Inter"/>
                <a:cs typeface="Inter"/>
                <a:sym typeface="Inter"/>
              </a:rPr>
              <a:t> How did you think the Treaty of Guadalupe Hidalgo affected the lives of people in the Southwest region of the United States?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60" name="Google Shape;160;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1" name="Google Shape;161;p38"/>
          <p:cNvGraphicFramePr/>
          <p:nvPr/>
        </p:nvGraphicFramePr>
        <p:xfrm>
          <a:off x="315750" y="2050425"/>
          <a:ext cx="3000000" cy="3000000"/>
        </p:xfrm>
        <a:graphic>
          <a:graphicData uri="http://schemas.openxmlformats.org/drawingml/2006/table">
            <a:tbl>
              <a:tblPr>
                <a:noFill/>
                <a:tableStyleId>{49321F56-C22A-4758-9856-51633961617D}</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a:t>
                      </a:r>
                      <a:r>
                        <a:rPr b="1" lang="en" sz="1300" u="sng">
                          <a:solidFill>
                            <a:schemeClr val="hlink"/>
                          </a:solidFill>
                          <a:latin typeface="Halant"/>
                          <a:ea typeface="Halant"/>
                          <a:cs typeface="Halant"/>
                          <a:sym typeface="Halant"/>
                          <a:hlinkClick r:id="rId5"/>
                        </a:rPr>
                        <a:t> Transcript:</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200">
                          <a:solidFill>
                            <a:schemeClr val="dk1"/>
                          </a:solidFill>
                          <a:latin typeface="Inter"/>
                          <a:ea typeface="Inter"/>
                          <a:cs typeface="Inter"/>
                          <a:sym typeface="Inter"/>
                        </a:rPr>
                        <a:t>The American West conjures images of adventure, lawlessness, and opportunity. But what possessed us to go west in the first place? It all traces back to an important, but not very well-known, conflict in the mid-19th century called the Mexican-American War. In the 1840s, America was a pretty young country and it was hungry to expand. President James K. Polk was especially eager to acquire more territory. He believed in Manifest Destiny—that's the idea the United States had a duty to expand westward across the North American continent. There was a lot of incentive for American settlers to go west. They could spread religion, strike it rich in business, or just get a fresh start. Needless to say, America's neighbor Mexico wasn't thrilled about the westward expansion craze. Both countries were already on thin ice. Mexico was bitter about losing Texas to the U.S. after it won its independence in 1836. President Polk wanted California and New Mexico, too, and he offered Mexico $30 million to purchase them. But they refused to sell. But hang on, conquering the West was America's Manifest Destiny, right? So Polk wouldn't take no for an answer. He picked a fight, sending troops to occupy a disputed area of the Texas and Mexico border. And when American troops and the Mexican cavalry clashed, Polk seized the opportunity to declare war on Mexico on May 13th, 1846. Ultimately, Mexico was unprepared for war. It's internal politics were just a mess and its calvary couldn't measure up against the expertise of the U.S. military. After 2 years of fighting, Mexico was defeated. And in the Treaty of Guadalupe Hidalgo, it ceded a third of its territory to the US—areas that include modern-day Utah, California, Nevada, Arizona, and Texas. The Mexican-American War had a major impact because it resulted in one of the largest territorial expansions of the United States. It also launched the careers of a few generals you may have heard of. Future U.S. President Zachary Taylor and Civil War titans—Robert E. Lee and Ulysses S. Grant.</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8894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924289"/>
            <a:ext cx="822875" cy="822875"/>
          </a:xfrm>
          <a:prstGeom prst="rect">
            <a:avLst/>
          </a:prstGeom>
          <a:noFill/>
          <a:ln>
            <a:noFill/>
          </a:ln>
        </p:spPr>
      </p:pic>
      <p:sp>
        <p:nvSpPr>
          <p:cNvPr id="164" name="Google Shape;164;p3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What was the Mexican-American War?</a:t>
            </a:r>
            <a:endParaRPr sz="1900">
              <a:solidFill>
                <a:schemeClr val="dk1"/>
              </a:solidFill>
              <a:latin typeface="Halant"/>
              <a:ea typeface="Halant"/>
              <a:cs typeface="Halant"/>
              <a:sym typeface="Halant"/>
            </a:endParaRPr>
          </a:p>
        </p:txBody>
      </p:sp>
      <p:pic>
        <p:nvPicPr>
          <p:cNvPr id="165" name="Google Shape;165;p38"/>
          <p:cNvPicPr preferRelativeResize="0"/>
          <p:nvPr/>
        </p:nvPicPr>
        <p:blipFill>
          <a:blip r:embed="rId7">
            <a:alphaModFix/>
          </a:blip>
          <a:stretch>
            <a:fillRect/>
          </a:stretch>
        </p:blipFill>
        <p:spPr>
          <a:xfrm>
            <a:off x="226473" y="76726"/>
            <a:ext cx="1039795"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Gallery Walk: Treaty of Guadalupe Hidalgo</a:t>
            </a:r>
            <a:endParaRPr sz="1900">
              <a:solidFill>
                <a:schemeClr val="dk1"/>
              </a:solidFill>
              <a:latin typeface="Halant"/>
              <a:ea typeface="Halant"/>
              <a:cs typeface="Halant"/>
              <a:sym typeface="Halant"/>
            </a:endParaRPr>
          </a:p>
        </p:txBody>
      </p:sp>
      <p:pic>
        <p:nvPicPr>
          <p:cNvPr id="171" name="Google Shape;171;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4" name="Google Shape;174;p39"/>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175" name="Google Shape;175;p39"/>
          <p:cNvGraphicFramePr/>
          <p:nvPr/>
        </p:nvGraphicFramePr>
        <p:xfrm>
          <a:off x="338200" y="1226300"/>
          <a:ext cx="3000000" cy="3000000"/>
        </p:xfrm>
        <a:graphic>
          <a:graphicData uri="http://schemas.openxmlformats.org/drawingml/2006/table">
            <a:tbl>
              <a:tblPr>
                <a:noFill/>
                <a:tableStyleId>{49321F56-C22A-4758-9856-51633961617D}</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lang="en" sz="1200">
                          <a:latin typeface="Inter"/>
                          <a:ea typeface="Inter"/>
                          <a:cs typeface="Inter"/>
                          <a:sym typeface="Inter"/>
                        </a:rPr>
                        <a:t>Treaty of Guadalupe Hidalgo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Phillip B. Gonzales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r>
                        <a:rPr lang="en" sz="1200">
                          <a:latin typeface="Inter"/>
                          <a:ea typeface="Inter"/>
                          <a:cs typeface="Inter"/>
                          <a:sym typeface="Inter"/>
                        </a:rPr>
                        <a:t>“Map of the Gold Regions of California”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Mariano Guadalupe Vallejo</a:t>
                      </a:r>
                      <a:endParaRPr b="1"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176" name="Google Shape;176;p39"/>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4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Gallery Walk: Treaty of Guadalupe Hidalgo</a:t>
            </a:r>
            <a:endParaRPr sz="1900">
              <a:solidFill>
                <a:schemeClr val="dk1"/>
              </a:solidFill>
              <a:latin typeface="Halant"/>
              <a:ea typeface="Halant"/>
              <a:cs typeface="Halant"/>
              <a:sym typeface="Halant"/>
            </a:endParaRPr>
          </a:p>
        </p:txBody>
      </p:sp>
      <p:pic>
        <p:nvPicPr>
          <p:cNvPr id="182" name="Google Shape;182;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4" name="Google Shape;18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5" name="Google Shape;185;p40"/>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186" name="Google Shape;186;p40"/>
          <p:cNvGraphicFramePr/>
          <p:nvPr/>
        </p:nvGraphicFramePr>
        <p:xfrm>
          <a:off x="338200" y="1226300"/>
          <a:ext cx="3000000" cy="3000000"/>
        </p:xfrm>
        <a:graphic>
          <a:graphicData uri="http://schemas.openxmlformats.org/drawingml/2006/table">
            <a:tbl>
              <a:tblPr>
                <a:noFill/>
                <a:tableStyleId>{49321F56-C22A-4758-9856-51633961617D}</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a:t>
                      </a:r>
                      <a:r>
                        <a:rPr lang="en" sz="1300">
                          <a:solidFill>
                            <a:schemeClr val="dk1"/>
                          </a:solidFill>
                          <a:latin typeface="Inter"/>
                          <a:ea typeface="Inter"/>
                          <a:cs typeface="Inter"/>
                          <a:sym typeface="Inter"/>
                        </a:rPr>
                        <a:t>Kate Perdoni</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r>
                        <a:rPr lang="en" sz="1300">
                          <a:solidFill>
                            <a:schemeClr val="dk1"/>
                          </a:solidFill>
                          <a:latin typeface="Inter"/>
                          <a:ea typeface="Inter"/>
                          <a:cs typeface="Inter"/>
                          <a:sym typeface="Inter"/>
                        </a:rPr>
                        <a:t>Detail of “L.A. History: A Mexican Perspective”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Ned Blackhawk</a:t>
                      </a:r>
                      <a:r>
                        <a:rPr b="1" lang="en" sz="1200">
                          <a:latin typeface="Inter"/>
                          <a:ea typeface="Inter"/>
                          <a:cs typeface="Inter"/>
                          <a:sym typeface="Inter"/>
                        </a:rPr>
                        <a:t>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8: </a:t>
                      </a:r>
                      <a:r>
                        <a:rPr lang="en" sz="1200">
                          <a:latin typeface="Inter"/>
                          <a:ea typeface="Inter"/>
                          <a:cs typeface="Inter"/>
                          <a:sym typeface="Inter"/>
                        </a:rPr>
                        <a:t>David Treuer</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pic>
        <p:nvPicPr>
          <p:cNvPr id="187" name="Google Shape;187;p40"/>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sp>
        <p:nvSpPr>
          <p:cNvPr id="192" name="Google Shape;192;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Mexican-American War Video Questions (Exemplar)</a:t>
            </a:r>
            <a:endParaRPr sz="1900">
              <a:solidFill>
                <a:schemeClr val="dk1"/>
              </a:solidFill>
              <a:latin typeface="Halant"/>
              <a:ea typeface="Halant"/>
              <a:cs typeface="Halant"/>
              <a:sym typeface="Halant"/>
            </a:endParaRPr>
          </a:p>
        </p:txBody>
      </p:sp>
      <p:pic>
        <p:nvPicPr>
          <p:cNvPr id="193" name="Google Shape;193;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4" name="Google Shape;194;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5" name="Google Shape;195;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6" name="Google Shape;196;p41"/>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97" name="Google Shape;197;p41"/>
          <p:cNvSpPr txBox="1"/>
          <p:nvPr/>
        </p:nvSpPr>
        <p:spPr>
          <a:xfrm>
            <a:off x="594300" y="731497"/>
            <a:ext cx="65838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Watch and listen to </a:t>
            </a:r>
            <a:r>
              <a:rPr lang="en" sz="1200" u="sng">
                <a:solidFill>
                  <a:schemeClr val="hlink"/>
                </a:solidFill>
                <a:latin typeface="Halant"/>
                <a:ea typeface="Halant"/>
                <a:cs typeface="Halant"/>
                <a:sym typeface="Halant"/>
                <a:hlinkClick r:id="rId5"/>
              </a:rPr>
              <a:t>the video</a:t>
            </a:r>
            <a:r>
              <a:rPr lang="en" sz="1200">
                <a:solidFill>
                  <a:schemeClr val="dk1"/>
                </a:solidFill>
                <a:latin typeface="Halant"/>
                <a:ea typeface="Halant"/>
                <a:cs typeface="Halant"/>
                <a:sym typeface="Halant"/>
              </a:rPr>
              <a:t>, or follow along with the transcript, and answer the guiding questions about the Mexican-American War. Then answer the discussion question associated with the map at the bottom of the handout.</a:t>
            </a:r>
            <a:endParaRPr sz="1200">
              <a:solidFill>
                <a:schemeClr val="dk1"/>
              </a:solidFill>
              <a:latin typeface="Halant"/>
              <a:ea typeface="Halant"/>
              <a:cs typeface="Halant"/>
              <a:sym typeface="Halant"/>
            </a:endParaRPr>
          </a:p>
        </p:txBody>
      </p:sp>
      <p:sp>
        <p:nvSpPr>
          <p:cNvPr id="198" name="Google Shape;198;p41"/>
          <p:cNvSpPr txBox="1"/>
          <p:nvPr/>
        </p:nvSpPr>
        <p:spPr>
          <a:xfrm>
            <a:off x="594300" y="1807300"/>
            <a:ext cx="6583800" cy="3650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president was especially eager to acquire more territory in the 1840s?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President James Polk</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relations between Mexico and the United States strained during this time period?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Mexico was still bitter about the US annexing Texas and Polk was upset that Mexico turned down his offer to buy their land for $30 million.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Mexico unprepared for war?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Their internal politics were a mess, leaving the country unstable. It’s cavalry could not measure up to the expertise of the US military.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United States gain in the Treaty of Guadalupe Hidalgo?</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Modern day Utah, California, Nevada, Arizona, and Texas.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major impacts of the Mexican-American War?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war led to one of the largest territorial expansions of the United States and launched the careers of Zachary Taylor, Robert E. Lee, and Ulysses S. Grant, all of whom would play major roles as generals in upcoming conflicts.</a:t>
            </a:r>
            <a:endParaRPr b="1" sz="1200">
              <a:solidFill>
                <a:srgbClr val="E95C3D"/>
              </a:solidFill>
              <a:latin typeface="Inter"/>
              <a:ea typeface="Inter"/>
              <a:cs typeface="Inter"/>
              <a:sym typeface="Inter"/>
            </a:endParaRPr>
          </a:p>
        </p:txBody>
      </p:sp>
      <p:pic>
        <p:nvPicPr>
          <p:cNvPr id="199" name="Google Shape;199;p41"/>
          <p:cNvPicPr preferRelativeResize="0"/>
          <p:nvPr/>
        </p:nvPicPr>
        <p:blipFill>
          <a:blip r:embed="rId6">
            <a:alphaModFix/>
          </a:blip>
          <a:stretch>
            <a:fillRect/>
          </a:stretch>
        </p:blipFill>
        <p:spPr>
          <a:xfrm>
            <a:off x="594298" y="5674375"/>
            <a:ext cx="4144748" cy="2710224"/>
          </a:xfrm>
          <a:prstGeom prst="rect">
            <a:avLst/>
          </a:prstGeom>
          <a:noFill/>
          <a:ln cap="flat" cmpd="sng" w="9525">
            <a:solidFill>
              <a:schemeClr val="dk1"/>
            </a:solidFill>
            <a:prstDash val="solid"/>
            <a:round/>
            <a:headEnd len="sm" w="sm" type="none"/>
            <a:tailEnd len="sm" w="sm" type="none"/>
          </a:ln>
        </p:spPr>
      </p:pic>
      <p:sp>
        <p:nvSpPr>
          <p:cNvPr id="200" name="Google Shape;200;p41"/>
          <p:cNvSpPr txBox="1"/>
          <p:nvPr/>
        </p:nvSpPr>
        <p:spPr>
          <a:xfrm>
            <a:off x="594300" y="8384600"/>
            <a:ext cx="41448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Halant"/>
                <a:ea typeface="Halant"/>
                <a:cs typeface="Halant"/>
                <a:sym typeface="Halant"/>
              </a:rPr>
              <a:t>Source: E.W. A. Rowles, “United States at Beginning of Mexican-American War,” 1919, Library of Congress.</a:t>
            </a:r>
            <a:endParaRPr>
              <a:latin typeface="Halant"/>
              <a:ea typeface="Halant"/>
              <a:cs typeface="Halant"/>
              <a:sym typeface="Halant"/>
            </a:endParaRPr>
          </a:p>
        </p:txBody>
      </p:sp>
      <p:sp>
        <p:nvSpPr>
          <p:cNvPr id="201" name="Google Shape;201;p41"/>
          <p:cNvSpPr txBox="1"/>
          <p:nvPr/>
        </p:nvSpPr>
        <p:spPr>
          <a:xfrm>
            <a:off x="4880600" y="5674375"/>
            <a:ext cx="2493300" cy="350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Discussion:</a:t>
            </a:r>
            <a:r>
              <a:rPr lang="en" sz="1200">
                <a:solidFill>
                  <a:schemeClr val="dk1"/>
                </a:solidFill>
                <a:latin typeface="Inter"/>
                <a:ea typeface="Inter"/>
                <a:cs typeface="Inter"/>
                <a:sym typeface="Inter"/>
              </a:rPr>
              <a:t> How did you think the Treaty of Guadalupe Hidalgo affected the lives of people in the Southwest region of the United States?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Since the treaty allowed the United States to acquire much of Mexico’s northwestern land, I am sure many people were forced to decide on whether to remain in the newly acquired US territory or relocate to land within Mexico’s newly adjusted borders.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Treaty of Guadalupe Hidalgo (Exemplar)</a:t>
            </a:r>
            <a:endParaRPr sz="1700">
              <a:solidFill>
                <a:schemeClr val="dk1"/>
              </a:solidFill>
              <a:latin typeface="Halant"/>
              <a:ea typeface="Halant"/>
              <a:cs typeface="Halant"/>
              <a:sym typeface="Halant"/>
            </a:endParaRPr>
          </a:p>
        </p:txBody>
      </p:sp>
      <p:pic>
        <p:nvPicPr>
          <p:cNvPr id="207" name="Google Shape;207;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0" name="Google Shape;210;p42"/>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211" name="Google Shape;211;p42"/>
          <p:cNvGraphicFramePr/>
          <p:nvPr/>
        </p:nvGraphicFramePr>
        <p:xfrm>
          <a:off x="338200" y="1226300"/>
          <a:ext cx="3000000" cy="3000000"/>
        </p:xfrm>
        <a:graphic>
          <a:graphicData uri="http://schemas.openxmlformats.org/drawingml/2006/table">
            <a:tbl>
              <a:tblPr>
                <a:noFill/>
                <a:tableStyleId>{49321F56-C22A-4758-9856-51633961617D}</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lang="en" sz="1200">
                          <a:latin typeface="Inter"/>
                          <a:ea typeface="Inter"/>
                          <a:cs typeface="Inter"/>
                          <a:sym typeface="Inter"/>
                        </a:rPr>
                        <a:t>Treaty of Guadalupe Hidalgo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Promised citizenship choices and property rights for Mexicans in new U.S. territories. Promised equal rights and protection for remaining Mexicans as future U.S. citizens.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“Shall be free to continue where they now reside… retaining the property.”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Mexicans had legal protections on paper, but often lost land or felt pressure to assimilate.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Phillip B. Gonzales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Land grants promised in Treaty often not honored, leading to widespread land loss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surveyor general-system proved a dismal failure… land grants were confirmed to the wrong party.”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Due to bias and lack of support, many Mexican landowners lost their land unfairly.</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r>
                        <a:rPr lang="en" sz="1200">
                          <a:latin typeface="Inter"/>
                          <a:ea typeface="Inter"/>
                          <a:cs typeface="Inter"/>
                          <a:sym typeface="Inter"/>
                        </a:rPr>
                        <a:t>“Map of the Gold Regions of California”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Treaty fueled migration to California and economic exploitation post-annexation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1849 map advertised multiple migration routes to gold-rich California lands.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Treaty led to a land rush that displaced residents and fueled U.S. economic growth.</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Mariano Guadalupe Vallejo</a:t>
                      </a:r>
                      <a:endParaRPr b="1"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Mexican elites lost land and status; faced injustice under U.S. legal systems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“Legal thieves… took from us our lands and our houses… enthroned themselves in our homes.”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U.S. legal systems allowed settlers to strip land from Mexican Californians like Vallejo.</a:t>
                      </a:r>
                      <a:endParaRPr b="1" sz="1200">
                        <a:solidFill>
                          <a:srgbClr val="E95C3D"/>
                        </a:solidFill>
                        <a:latin typeface="Inter"/>
                        <a:ea typeface="Inter"/>
                        <a:cs typeface="Inter"/>
                        <a:sym typeface="Inter"/>
                      </a:endParaRPr>
                    </a:p>
                  </a:txBody>
                  <a:tcPr marT="91425" marB="91425" marR="91425" marL="91425"/>
                </a:tc>
              </a:tr>
            </a:tbl>
          </a:graphicData>
        </a:graphic>
      </p:graphicFrame>
      <p:pic>
        <p:nvPicPr>
          <p:cNvPr id="212" name="Google Shape;212;p42"/>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sp>
        <p:nvSpPr>
          <p:cNvPr id="217" name="Google Shape;217;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Treaty of Guadalupe Hidalgo (Exemplar)</a:t>
            </a:r>
            <a:endParaRPr sz="1700">
              <a:solidFill>
                <a:schemeClr val="dk1"/>
              </a:solidFill>
              <a:latin typeface="Halant"/>
              <a:ea typeface="Halant"/>
              <a:cs typeface="Halant"/>
              <a:sym typeface="Halant"/>
            </a:endParaRPr>
          </a:p>
        </p:txBody>
      </p:sp>
      <p:pic>
        <p:nvPicPr>
          <p:cNvPr id="218" name="Google Shape;218;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9" name="Google Shape;219;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0" name="Google Shape;220;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1" name="Google Shape;221;p43"/>
          <p:cNvSpPr txBox="1"/>
          <p:nvPr/>
        </p:nvSpPr>
        <p:spPr>
          <a:xfrm>
            <a:off x="594300" y="807697"/>
            <a:ext cx="6583800" cy="354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Use the Treaty of </a:t>
            </a:r>
            <a:r>
              <a:rPr lang="en" sz="1100" u="sng">
                <a:solidFill>
                  <a:schemeClr val="hlink"/>
                </a:solidFill>
                <a:latin typeface="Halant"/>
                <a:ea typeface="Halant"/>
                <a:cs typeface="Halant"/>
                <a:sym typeface="Halant"/>
                <a:hlinkClick r:id="rId4"/>
              </a:rPr>
              <a:t>Guadalupe Hidalgo Gallery Walk</a:t>
            </a:r>
            <a:r>
              <a:rPr lang="en" sz="1100">
                <a:solidFill>
                  <a:schemeClr val="dk1"/>
                </a:solidFill>
                <a:latin typeface="Halant"/>
                <a:ea typeface="Halant"/>
                <a:cs typeface="Halant"/>
                <a:sym typeface="Halant"/>
              </a:rPr>
              <a:t> to fill in the chart below.</a:t>
            </a:r>
            <a:endParaRPr sz="1100">
              <a:solidFill>
                <a:schemeClr val="dk1"/>
              </a:solidFill>
              <a:latin typeface="Halant"/>
              <a:ea typeface="Halant"/>
              <a:cs typeface="Halant"/>
              <a:sym typeface="Halant"/>
            </a:endParaRPr>
          </a:p>
        </p:txBody>
      </p:sp>
      <p:graphicFrame>
        <p:nvGraphicFramePr>
          <p:cNvPr id="222" name="Google Shape;222;p43"/>
          <p:cNvGraphicFramePr/>
          <p:nvPr/>
        </p:nvGraphicFramePr>
        <p:xfrm>
          <a:off x="338200" y="1226300"/>
          <a:ext cx="3000000" cy="3000000"/>
        </p:xfrm>
        <a:graphic>
          <a:graphicData uri="http://schemas.openxmlformats.org/drawingml/2006/table">
            <a:tbl>
              <a:tblPr>
                <a:noFill/>
                <a:tableStyleId>{49321F56-C22A-4758-9856-51633961617D}</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List effects of the Treaty revealed by the 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Cite evidence which shows the Treaty’s impact on inhabitants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Describe the impact of your citation in your own words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Source 5: </a:t>
                      </a:r>
                      <a:r>
                        <a:rPr lang="en" sz="1300">
                          <a:solidFill>
                            <a:schemeClr val="dk1"/>
                          </a:solidFill>
                          <a:latin typeface="Inter"/>
                          <a:ea typeface="Inter"/>
                          <a:cs typeface="Inter"/>
                          <a:sym typeface="Inter"/>
                        </a:rPr>
                        <a:t>Kate Perdoni</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Loss of land brought cultural loss and emotional trauma to descendants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“By taking the land… you take away the history, the language, the stories, the legends.”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Land loss impacted entire communities’ culture, language, and sense of identity.</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r>
                        <a:rPr lang="en" sz="1300">
                          <a:solidFill>
                            <a:schemeClr val="dk1"/>
                          </a:solidFill>
                          <a:latin typeface="Inter"/>
                          <a:ea typeface="Inter"/>
                          <a:cs typeface="Inter"/>
                          <a:sym typeface="Inter"/>
                        </a:rPr>
                        <a:t>Detail of “L.A. History: A Mexican Perspective”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Historical erasure of Mexican contributions and injustices in post-Treaty California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Mural scenes show omitted stories of Mexican struggle and U.S. land seizure.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Carrasco’s mural reveals the often-overlooked suffering of Mexican Americans post-Treaty.</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Ned Blackhawk</a:t>
                      </a:r>
                      <a:r>
                        <a:rPr b="1" lang="en" sz="1200">
                          <a:latin typeface="Inter"/>
                          <a:ea typeface="Inter"/>
                          <a:cs typeface="Inter"/>
                          <a:sym typeface="Inter"/>
                        </a:rPr>
                        <a:t>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Expansion displaced Native peoples and altered Indigenous power dynamics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“Utes… suffered military defeats, but used negotiation… to retain access to their homelands.”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Blackhawk highlights how Manifest Destiny harmed Indigenous communities even after treaties.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8: </a:t>
                      </a:r>
                      <a:r>
                        <a:rPr lang="en" sz="1200">
                          <a:latin typeface="Inter"/>
                          <a:ea typeface="Inter"/>
                          <a:cs typeface="Inter"/>
                          <a:sym typeface="Inter"/>
                        </a:rPr>
                        <a:t>David Treuer</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Genocidal policies towards Indigenous peoples followed U.S. territorial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“Militia… hunt down and kill Indians… reimbursed for ammunition used.”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Treuer shows how the Treaty marked the beginning of state-sponsored violence against Native people.</a:t>
                      </a:r>
                      <a:endParaRPr b="1" sz="1200">
                        <a:solidFill>
                          <a:srgbClr val="E95C3D"/>
                        </a:solidFill>
                        <a:latin typeface="Inter"/>
                        <a:ea typeface="Inter"/>
                        <a:cs typeface="Inter"/>
                        <a:sym typeface="Inter"/>
                      </a:endParaRPr>
                    </a:p>
                  </a:txBody>
                  <a:tcPr marT="91425" marB="91425" marR="91425" marL="91425"/>
                </a:tc>
              </a:tr>
            </a:tbl>
          </a:graphicData>
        </a:graphic>
      </p:graphicFrame>
      <p:pic>
        <p:nvPicPr>
          <p:cNvPr id="223" name="Google Shape;223;p43"/>
          <p:cNvPicPr preferRelativeResize="0"/>
          <p:nvPr/>
        </p:nvPicPr>
        <p:blipFill>
          <a:blip r:embed="rId5">
            <a:alphaModFix/>
          </a:blip>
          <a:stretch>
            <a:fillRect/>
          </a:stretch>
        </p:blipFill>
        <p:spPr>
          <a:xfrm>
            <a:off x="226473" y="76726"/>
            <a:ext cx="103979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