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5"/>
  </p:sldMasterIdLst>
  <p:notesMasterIdLst>
    <p:notesMasterId r:id="rId6"/>
  </p:notesMasterIdLst>
  <p:sldIdLst>
    <p:sldId id="256" r:id="rId7"/>
    <p:sldId id="257" r:id="rId8"/>
    <p:sldId id="258" r:id="rId9"/>
  </p:sldIdLst>
  <p:sldSz cy="7772400" cx="10058400"/>
  <p:notesSz cx="6858000" cy="9144000"/>
  <p:embeddedFontLst>
    <p:embeddedFont>
      <p:font typeface="Inter"/>
      <p:regular r:id="rId10"/>
      <p:bold r:id="rId11"/>
      <p:italic r:id="rId12"/>
      <p:boldItalic r:id="rId13"/>
    </p:embeddedFont>
    <p:embeddedFont>
      <p:font typeface="Plus Jakarta Sans Medium"/>
      <p:regular r:id="rId14"/>
      <p:bold r:id="rId15"/>
      <p:italic r:id="rId16"/>
      <p:boldItalic r:id="rId17"/>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448">
          <p15:clr>
            <a:srgbClr val="A4A3A4"/>
          </p15:clr>
        </p15:guide>
        <p15:guide id="2" pos="316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ACBA2402-00A3-4380-834E-CD133672FE53}">
  <a:tblStyle styleId="{ACBA2402-00A3-4380-834E-CD133672FE53}"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448" orient="horz"/>
        <p:guide pos="3168"/>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font" Target="fonts/Inter-bold.fntdata"/><Relationship Id="rId10" Type="http://schemas.openxmlformats.org/officeDocument/2006/relationships/font" Target="fonts/Inter-regular.fntdata"/><Relationship Id="rId13" Type="http://schemas.openxmlformats.org/officeDocument/2006/relationships/font" Target="fonts/Inter-boldItalic.fntdata"/><Relationship Id="rId12" Type="http://schemas.openxmlformats.org/officeDocument/2006/relationships/font" Target="fonts/Inter-italic.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15" Type="http://schemas.openxmlformats.org/officeDocument/2006/relationships/font" Target="fonts/PlusJakartaSansMedium-bold.fntdata"/><Relationship Id="rId14" Type="http://schemas.openxmlformats.org/officeDocument/2006/relationships/font" Target="fonts/PlusJakartaSansMedium-regular.fntdata"/><Relationship Id="rId17" Type="http://schemas.openxmlformats.org/officeDocument/2006/relationships/font" Target="fonts/PlusJakartaSansMedium-boldItalic.fntdata"/><Relationship Id="rId16" Type="http://schemas.openxmlformats.org/officeDocument/2006/relationships/font" Target="fonts/PlusJakartaSansMedium-italic.fntdata"/><Relationship Id="rId5" Type="http://schemas.openxmlformats.org/officeDocument/2006/relationships/slideMaster" Target="slideMasters/slideMaster1.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3043551cf01_0_0: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3043551cf01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tyra</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1" name="Shape 61"/>
        <p:cNvGrpSpPr/>
        <p:nvPr/>
      </p:nvGrpSpPr>
      <p:grpSpPr>
        <a:xfrm>
          <a:off x="0" y="0"/>
          <a:ext cx="0" cy="0"/>
          <a:chOff x="0" y="0"/>
          <a:chExt cx="0" cy="0"/>
        </a:xfrm>
      </p:grpSpPr>
      <p:sp>
        <p:nvSpPr>
          <p:cNvPr id="62" name="Google Shape;62;g3043551cf01_0_11: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63" name="Google Shape;63;g3043551cf01_0_1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tyra</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2" name="Shape 72"/>
        <p:cNvGrpSpPr/>
        <p:nvPr/>
      </p:nvGrpSpPr>
      <p:grpSpPr>
        <a:xfrm>
          <a:off x="0" y="0"/>
          <a:ext cx="0" cy="0"/>
          <a:chOff x="0" y="0"/>
          <a:chExt cx="0" cy="0"/>
        </a:xfrm>
      </p:grpSpPr>
      <p:sp>
        <p:nvSpPr>
          <p:cNvPr id="73" name="Google Shape;73;g351cd2e0297_0_0: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74" name="Google Shape;74;g351cd2e0297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tyra</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42879" y="1125136"/>
            <a:ext cx="9372900" cy="31017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1" name="Google Shape;11;p2"/>
          <p:cNvSpPr txBox="1"/>
          <p:nvPr>
            <p:ph idx="1" type="subTitle"/>
          </p:nvPr>
        </p:nvSpPr>
        <p:spPr>
          <a:xfrm>
            <a:off x="342870" y="4282678"/>
            <a:ext cx="9372900" cy="11979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2" name="Google Shape;12;p2"/>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42870" y="1671478"/>
            <a:ext cx="9372900" cy="29670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46" name="Google Shape;46;p11"/>
          <p:cNvSpPr txBox="1"/>
          <p:nvPr>
            <p:ph idx="1" type="body"/>
          </p:nvPr>
        </p:nvSpPr>
        <p:spPr>
          <a:xfrm>
            <a:off x="342870" y="4763362"/>
            <a:ext cx="9372900" cy="19656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47" name="Google Shape;47;p11"/>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42870" y="3250173"/>
            <a:ext cx="9372900" cy="12720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5" name="Google Shape;15;p3"/>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8" name="Google Shape;18;p4"/>
          <p:cNvSpPr txBox="1"/>
          <p:nvPr>
            <p:ph idx="1" type="body"/>
          </p:nvPr>
        </p:nvSpPr>
        <p:spPr>
          <a:xfrm>
            <a:off x="342870" y="1741518"/>
            <a:ext cx="9372900" cy="51627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9" name="Google Shape;19;p4"/>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2" name="Google Shape;22;p5"/>
          <p:cNvSpPr txBox="1"/>
          <p:nvPr>
            <p:ph idx="1" type="body"/>
          </p:nvPr>
        </p:nvSpPr>
        <p:spPr>
          <a:xfrm>
            <a:off x="342870" y="1741518"/>
            <a:ext cx="4399800" cy="51627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3" name="Google Shape;23;p5"/>
          <p:cNvSpPr txBox="1"/>
          <p:nvPr>
            <p:ph idx="2" type="body"/>
          </p:nvPr>
        </p:nvSpPr>
        <p:spPr>
          <a:xfrm>
            <a:off x="5315640" y="1741518"/>
            <a:ext cx="4399800" cy="51627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4" name="Google Shape;24;p5"/>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7" name="Google Shape;27;p6"/>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42870" y="839573"/>
            <a:ext cx="3088800" cy="1141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30" name="Google Shape;30;p7"/>
          <p:cNvSpPr txBox="1"/>
          <p:nvPr>
            <p:ph idx="1" type="body"/>
          </p:nvPr>
        </p:nvSpPr>
        <p:spPr>
          <a:xfrm>
            <a:off x="342870" y="2099840"/>
            <a:ext cx="3088800" cy="4804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31" name="Google Shape;31;p7"/>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539275" y="680227"/>
            <a:ext cx="7004400" cy="6181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34" name="Google Shape;34;p8"/>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5029200" y="-189"/>
            <a:ext cx="5029200" cy="7772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92050" y="1863464"/>
            <a:ext cx="4449600" cy="22398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38" name="Google Shape;38;p9"/>
          <p:cNvSpPr txBox="1"/>
          <p:nvPr>
            <p:ph idx="1" type="subTitle"/>
          </p:nvPr>
        </p:nvSpPr>
        <p:spPr>
          <a:xfrm>
            <a:off x="292050" y="4235758"/>
            <a:ext cx="4449600" cy="1866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39" name="Google Shape;39;p9"/>
          <p:cNvSpPr txBox="1"/>
          <p:nvPr>
            <p:ph idx="2" type="body"/>
          </p:nvPr>
        </p:nvSpPr>
        <p:spPr>
          <a:xfrm>
            <a:off x="5433450" y="1094158"/>
            <a:ext cx="4221000" cy="55839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40" name="Google Shape;40;p9"/>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42870" y="6392869"/>
            <a:ext cx="6598800" cy="9144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43" name="Google Shape;43;p10"/>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42870" y="672482"/>
            <a:ext cx="9372900" cy="8655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7" name="Google Shape;7;p1"/>
          <p:cNvSpPr txBox="1"/>
          <p:nvPr>
            <p:ph idx="1" type="body"/>
          </p:nvPr>
        </p:nvSpPr>
        <p:spPr>
          <a:xfrm>
            <a:off x="342870" y="1741518"/>
            <a:ext cx="9372900" cy="51627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8" name="Google Shape;8;p1"/>
          <p:cNvSpPr txBox="1"/>
          <p:nvPr>
            <p:ph idx="12" type="sldNum"/>
          </p:nvPr>
        </p:nvSpPr>
        <p:spPr>
          <a:xfrm>
            <a:off x="9319704" y="7046639"/>
            <a:ext cx="603300" cy="5949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2.png"/><Relationship Id="rId4" Type="http://schemas.openxmlformats.org/officeDocument/2006/relationships/image" Target="../media/image1.png"/><Relationship Id="rId11" Type="http://schemas.openxmlformats.org/officeDocument/2006/relationships/hyperlink" Target="https://docs.google.com/presentation/d/1QhDWOzfQHseF71l_2KjvhtdmPV5qKjXRYfANE4FfOVM/view" TargetMode="External"/><Relationship Id="rId10" Type="http://schemas.openxmlformats.org/officeDocument/2006/relationships/hyperlink" Target="https://docs.google.com/presentation/d/1hGYvgsqbXTpvNOkEbyhqfAS6gcTQQ65LyRkV2SQtJ_k/view" TargetMode="External"/><Relationship Id="rId9" Type="http://schemas.openxmlformats.org/officeDocument/2006/relationships/hyperlink" Target="https://docs.google.com/presentation/d/1Rk5XPC5d_4ABckSylJCk_vk2RR5hKvv7snMGheB4klM/view" TargetMode="External"/><Relationship Id="rId5" Type="http://schemas.openxmlformats.org/officeDocument/2006/relationships/hyperlink" Target="https://docs.google.com/presentation/d/1hGYvgsqbXTpvNOkEbyhqfAS6gcTQQ65LyRkV2SQtJ_k/view" TargetMode="External"/><Relationship Id="rId6" Type="http://schemas.openxmlformats.org/officeDocument/2006/relationships/hyperlink" Target="https://docs.google.com/presentation/d/1FriZZA6IMufli1wZAYKgYX4t3XH_DOEz_3dEzEtvyL8/view" TargetMode="External"/><Relationship Id="rId7" Type="http://schemas.openxmlformats.org/officeDocument/2006/relationships/hyperlink" Target="https://docs.google.com/presentation/d/1DqT1Ey-xyW-9DNGxfArhuXziDAhdwyT0893URh_GUek/view" TargetMode="External"/><Relationship Id="rId8" Type="http://schemas.openxmlformats.org/officeDocument/2006/relationships/hyperlink" Target="https://docs.google.com/presentation/d/13gUj38sePHfsHN5dPISDQbjx16OodFMoMbCyCOV6WTo/view"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2.png"/><Relationship Id="rId4" Type="http://schemas.openxmlformats.org/officeDocument/2006/relationships/image" Target="../media/image1.png"/><Relationship Id="rId5" Type="http://schemas.openxmlformats.org/officeDocument/2006/relationships/hyperlink" Target="https://docs.google.com/presentation/d/1FriZZA6IMufli1wZAYKgYX4t3XH_DOEz_3dEzEtvyL8/view"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2.png"/><Relationship Id="rId4" Type="http://schemas.openxmlformats.org/officeDocument/2006/relationships/image" Target="../media/image1.png"/><Relationship Id="rId5" Type="http://schemas.openxmlformats.org/officeDocument/2006/relationships/hyperlink" Target="https://docs.google.com/presentation/d/1DqT1Ey-xyW-9DNGxfArhuXziDAhdwyT0893URh_GUek/view" TargetMode="Externa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3" name="Shape 53"/>
        <p:cNvGrpSpPr/>
        <p:nvPr/>
      </p:nvGrpSpPr>
      <p:grpSpPr>
        <a:xfrm>
          <a:off x="0" y="0"/>
          <a:ext cx="0" cy="0"/>
          <a:chOff x="0" y="0"/>
          <a:chExt cx="0" cy="0"/>
        </a:xfrm>
      </p:grpSpPr>
      <p:pic>
        <p:nvPicPr>
          <p:cNvPr id="54" name="Google Shape;54;p13"/>
          <p:cNvPicPr preferRelativeResize="0"/>
          <p:nvPr/>
        </p:nvPicPr>
        <p:blipFill>
          <a:blip r:embed="rId3">
            <a:alphaModFix/>
          </a:blip>
          <a:stretch>
            <a:fillRect/>
          </a:stretch>
        </p:blipFill>
        <p:spPr>
          <a:xfrm>
            <a:off x="493763" y="7223664"/>
            <a:ext cx="333180" cy="333180"/>
          </a:xfrm>
          <a:prstGeom prst="rect">
            <a:avLst/>
          </a:prstGeom>
          <a:noFill/>
          <a:ln>
            <a:noFill/>
          </a:ln>
        </p:spPr>
      </p:pic>
      <p:pic>
        <p:nvPicPr>
          <p:cNvPr id="55" name="Google Shape;55;p13"/>
          <p:cNvPicPr preferRelativeResize="0"/>
          <p:nvPr/>
        </p:nvPicPr>
        <p:blipFill>
          <a:blip r:embed="rId4">
            <a:alphaModFix/>
          </a:blip>
          <a:stretch>
            <a:fillRect/>
          </a:stretch>
        </p:blipFill>
        <p:spPr>
          <a:xfrm>
            <a:off x="279881" y="178497"/>
            <a:ext cx="816414" cy="338543"/>
          </a:xfrm>
          <a:prstGeom prst="rect">
            <a:avLst/>
          </a:prstGeom>
          <a:noFill/>
          <a:ln>
            <a:noFill/>
          </a:ln>
        </p:spPr>
      </p:pic>
      <p:sp>
        <p:nvSpPr>
          <p:cNvPr id="56" name="Google Shape;56;p13"/>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57" name="Google Shape;57;p13"/>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58" name="Google Shape;58;p13"/>
          <p:cNvGraphicFramePr/>
          <p:nvPr/>
        </p:nvGraphicFramePr>
        <p:xfrm>
          <a:off x="355863" y="658325"/>
          <a:ext cx="3000000" cy="3000000"/>
        </p:xfrm>
        <a:graphic>
          <a:graphicData uri="http://schemas.openxmlformats.org/drawingml/2006/table">
            <a:tbl>
              <a:tblPr>
                <a:noFill/>
                <a:tableStyleId>{ACBA2402-00A3-4380-834E-CD133672FE53}</a:tableStyleId>
              </a:tblPr>
              <a:tblGrid>
                <a:gridCol w="1633350"/>
                <a:gridCol w="4045800"/>
                <a:gridCol w="3669725"/>
              </a:tblGrid>
              <a:tr h="249325">
                <a:tc>
                  <a:txBody>
                    <a:bodyPr/>
                    <a:lstStyle/>
                    <a:p>
                      <a:pPr indent="0" lvl="0" marL="0" rtl="0" algn="l">
                        <a:spcBef>
                          <a:spcPts val="0"/>
                        </a:spcBef>
                        <a:spcAft>
                          <a:spcPts val="0"/>
                        </a:spcAft>
                        <a:buNone/>
                      </a:pPr>
                      <a:r>
                        <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b="1" lang="en" sz="1300">
                          <a:latin typeface="Inter"/>
                          <a:ea typeface="Inter"/>
                          <a:cs typeface="Inter"/>
                          <a:sym typeface="Inter"/>
                        </a:rPr>
                        <a:t>LESSON 5: Context for Territorial Acquisitions</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359050">
                <a:tc>
                  <a:txBody>
                    <a:bodyPr/>
                    <a:lstStyle/>
                    <a:p>
                      <a:pPr indent="0" lvl="0" marL="0" rtl="0" algn="l">
                        <a:spcBef>
                          <a:spcPts val="0"/>
                        </a:spcBef>
                        <a:spcAft>
                          <a:spcPts val="0"/>
                        </a:spcAft>
                        <a:buNone/>
                      </a:pPr>
                      <a:r>
                        <a:rPr b="1" lang="en" sz="1300">
                          <a:latin typeface="Inter"/>
                          <a:ea typeface="Inter"/>
                          <a:cs typeface="Inter"/>
                          <a:sym typeface="Inter"/>
                        </a:rPr>
                        <a:t>SUPPORTING QUESTION</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How did Manifest Destiny influence the different methods used to acquire new territory?</a:t>
                      </a:r>
                      <a:endParaRPr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chemeClr val="lt1"/>
                    </a:solidFill>
                  </a:tcPr>
                </a:tc>
                <a:tc hMerge="1"/>
              </a:tr>
              <a:tr h="359050">
                <a:tc>
                  <a:txBody>
                    <a:bodyPr/>
                    <a:lstStyle/>
                    <a:p>
                      <a:pPr indent="0" lvl="0" marL="0" rtl="0" algn="l">
                        <a:spcBef>
                          <a:spcPts val="0"/>
                        </a:spcBef>
                        <a:spcAft>
                          <a:spcPts val="0"/>
                        </a:spcAft>
                        <a:buNone/>
                      </a:pPr>
                      <a:r>
                        <a:rPr b="1" lang="en" sz="1300">
                          <a:latin typeface="Inter"/>
                          <a:ea typeface="Inter"/>
                          <a:cs typeface="Inter"/>
                          <a:sym typeface="Inter"/>
                        </a:rPr>
                        <a:t>FOCUS SKILL(S)</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Contextualization</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Causation</a:t>
                      </a:r>
                      <a:endParaRPr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chemeClr val="lt1"/>
                    </a:solidFill>
                  </a:tcPr>
                </a:tc>
                <a:tc hMerge="1"/>
              </a:tr>
              <a:tr h="837850">
                <a:tc>
                  <a:txBody>
                    <a:bodyPr/>
                    <a:lstStyle/>
                    <a:p>
                      <a:pPr indent="0" lvl="0" marL="0" rtl="0" algn="l">
                        <a:spcBef>
                          <a:spcPts val="0"/>
                        </a:spcBef>
                        <a:spcAft>
                          <a:spcPts val="0"/>
                        </a:spcAft>
                        <a:buNone/>
                      </a:pPr>
                      <a:r>
                        <a:rPr b="1" lang="en" sz="1300">
                          <a:latin typeface="Inter"/>
                          <a:ea typeface="Inter"/>
                          <a:cs typeface="Inter"/>
                          <a:sym typeface="Inter"/>
                        </a:rPr>
                        <a:t>MATERIALS</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tcPr>
                </a:tc>
                <a:tc>
                  <a:txBody>
                    <a:bodyPr/>
                    <a:lstStyle/>
                    <a:p>
                      <a:pPr indent="0" lvl="0" marL="0" rtl="0" algn="ctr">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TEACHER</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u="sng">
                          <a:solidFill>
                            <a:schemeClr val="hlink"/>
                          </a:solidFill>
                          <a:latin typeface="Inter"/>
                          <a:ea typeface="Inter"/>
                          <a:cs typeface="Inter"/>
                          <a:sym typeface="Inter"/>
                          <a:hlinkClick r:id="rId5"/>
                        </a:rPr>
                        <a:t>Do Firsts + Exemplars</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u="sng">
                          <a:solidFill>
                            <a:schemeClr val="hlink"/>
                          </a:solidFill>
                          <a:latin typeface="Inter"/>
                          <a:ea typeface="Inter"/>
                          <a:cs typeface="Inter"/>
                          <a:sym typeface="Inter"/>
                          <a:hlinkClick r:id="rId6"/>
                        </a:rPr>
                        <a:t>Context for Territorial Acquisitions Student Worksheet + Exemplars</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u="sng">
                          <a:solidFill>
                            <a:schemeClr val="hlink"/>
                          </a:solidFill>
                          <a:latin typeface="Inter"/>
                          <a:ea typeface="Inter"/>
                          <a:cs typeface="Inter"/>
                          <a:sym typeface="Inter"/>
                          <a:hlinkClick r:id="rId7"/>
                        </a:rPr>
                        <a:t>Exit Tickets + Exemplars</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chemeClr val="lt1"/>
                    </a:solidFill>
                  </a:tcPr>
                </a:tc>
                <a:tc>
                  <a:txBody>
                    <a:bodyPr/>
                    <a:lstStyle/>
                    <a:p>
                      <a:pPr indent="0" lvl="0" marL="0" rtl="0" algn="ctr">
                        <a:spcBef>
                          <a:spcPts val="0"/>
                        </a:spcBef>
                        <a:spcAft>
                          <a:spcPts val="0"/>
                        </a:spcAft>
                        <a:buNone/>
                      </a:pPr>
                      <a:r>
                        <a:rPr lang="en" sz="1200">
                          <a:latin typeface="Inter"/>
                          <a:ea typeface="Inter"/>
                          <a:cs typeface="Inter"/>
                          <a:sym typeface="Inter"/>
                        </a:rPr>
                        <a:t>STUDENT</a:t>
                      </a:r>
                      <a:endParaRPr sz="1200">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8"/>
                        </a:rPr>
                        <a:t>Do First Options</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Access to Inquiry Journal (Already handed out in Lesson 1)</a:t>
                      </a:r>
                      <a:endParaRPr sz="1200">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9"/>
                        </a:rPr>
                        <a:t>Printed Student Handouts</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chemeClr val="lt1"/>
                    </a:solidFill>
                  </a:tcPr>
                </a:tc>
              </a:tr>
              <a:tr h="359050">
                <a:tc rowSpan="2">
                  <a:txBody>
                    <a:bodyPr/>
                    <a:lstStyle/>
                    <a:p>
                      <a:pPr indent="0" lvl="0" marL="0" rtl="0" algn="l">
                        <a:spcBef>
                          <a:spcPts val="0"/>
                        </a:spcBef>
                        <a:spcAft>
                          <a:spcPts val="0"/>
                        </a:spcAft>
                        <a:buNone/>
                      </a:pPr>
                      <a:r>
                        <a:rPr b="1" lang="en" sz="1300">
                          <a:latin typeface="Inter"/>
                          <a:ea typeface="Inter"/>
                          <a:cs typeface="Inter"/>
                          <a:sym typeface="Inter"/>
                        </a:rPr>
                        <a:t>DO FIRST</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Option 1- Frayer: Acquisition</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Option 2- Prediction</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chemeClr val="lt1"/>
                    </a:solidFill>
                  </a:tcPr>
                </a:tc>
                <a:tc hMerge="1"/>
              </a:tr>
              <a:tr h="718150">
                <a:tc vMerge="1"/>
                <a:tc>
                  <a:txBody>
                    <a:bodyPr/>
                    <a:lstStyle/>
                    <a:p>
                      <a:pPr indent="0" lvl="0" marL="0" rtl="0" algn="ctr">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TEACHER ACTIONS</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Select </a:t>
                      </a:r>
                      <a:r>
                        <a:rPr lang="en" sz="1200" u="sng">
                          <a:solidFill>
                            <a:schemeClr val="hlink"/>
                          </a:solidFill>
                          <a:latin typeface="Inter"/>
                          <a:ea typeface="Inter"/>
                          <a:cs typeface="Inter"/>
                          <a:sym typeface="Inter"/>
                          <a:hlinkClick r:id="rId10"/>
                        </a:rPr>
                        <a:t>“Do First”</a:t>
                      </a:r>
                      <a:r>
                        <a:rPr lang="en" sz="1200">
                          <a:solidFill>
                            <a:schemeClr val="dk1"/>
                          </a:solidFill>
                          <a:latin typeface="Inter"/>
                          <a:ea typeface="Inter"/>
                          <a:cs typeface="Inter"/>
                          <a:sym typeface="Inter"/>
                        </a:rPr>
                        <a:t> option</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Play “Song of the Unit” or alternative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Provide students with visual, online, or print access to “Do First”</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STUDENT ACTIONS</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Complete “Do First” either online or by hand.</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248425">
                <a:tc rowSpan="2">
                  <a:txBody>
                    <a:bodyPr/>
                    <a:lstStyle/>
                    <a:p>
                      <a:pPr indent="0" lvl="0" marL="0" rtl="0" algn="l">
                        <a:spcBef>
                          <a:spcPts val="0"/>
                        </a:spcBef>
                        <a:spcAft>
                          <a:spcPts val="0"/>
                        </a:spcAft>
                        <a:buNone/>
                      </a:pPr>
                      <a:r>
                        <a:rPr b="1" lang="en" sz="1300">
                          <a:latin typeface="Inter"/>
                          <a:ea typeface="Inter"/>
                          <a:cs typeface="Inter"/>
                          <a:sym typeface="Inter"/>
                        </a:rPr>
                        <a:t>ACTIVITY 1 - LAUNCH</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rgbClr val="000000"/>
                        </a:buClr>
                        <a:buSzPts val="1100"/>
                        <a:buFont typeface="Arial"/>
                        <a:buNone/>
                      </a:pPr>
                      <a:r>
                        <a:rPr lang="en" sz="1200">
                          <a:solidFill>
                            <a:srgbClr val="000000"/>
                          </a:solidFill>
                          <a:latin typeface="Inter"/>
                          <a:ea typeface="Inter"/>
                          <a:cs typeface="Inter"/>
                          <a:sym typeface="Inter"/>
                        </a:rPr>
                        <a:t>Provide students time to preview the Topic </a:t>
                      </a:r>
                      <a:r>
                        <a:rPr lang="en" sz="1200">
                          <a:latin typeface="Inter"/>
                          <a:ea typeface="Inter"/>
                          <a:cs typeface="Inter"/>
                          <a:sym typeface="Inter"/>
                        </a:rPr>
                        <a:t>2</a:t>
                      </a:r>
                      <a:r>
                        <a:rPr lang="en" sz="1200">
                          <a:solidFill>
                            <a:srgbClr val="000000"/>
                          </a:solidFill>
                          <a:latin typeface="Inter"/>
                          <a:ea typeface="Inter"/>
                          <a:cs typeface="Inter"/>
                          <a:sym typeface="Inter"/>
                        </a:rPr>
                        <a:t> supporting questions within the </a:t>
                      </a:r>
                      <a:r>
                        <a:rPr lang="en" sz="1200" u="sng">
                          <a:solidFill>
                            <a:schemeClr val="hlink"/>
                          </a:solidFill>
                          <a:latin typeface="Inter"/>
                          <a:ea typeface="Inter"/>
                          <a:cs typeface="Inter"/>
                          <a:sym typeface="Inter"/>
                          <a:hlinkClick r:id="rId11"/>
                        </a:rPr>
                        <a:t>Unit 8 Inquiry Journal</a:t>
                      </a:r>
                      <a:r>
                        <a:rPr lang="en" sz="1200">
                          <a:latin typeface="Inter"/>
                          <a:ea typeface="Inter"/>
                          <a:cs typeface="Inter"/>
                          <a:sym typeface="Inter"/>
                        </a:rPr>
                        <a:t>.</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478750">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Guide students to page </a:t>
                      </a:r>
                      <a:r>
                        <a:rPr lang="en" sz="1200">
                          <a:latin typeface="Inter"/>
                          <a:ea typeface="Inter"/>
                          <a:cs typeface="Inter"/>
                          <a:sym typeface="Inter"/>
                        </a:rPr>
                        <a:t>3</a:t>
                      </a:r>
                      <a:r>
                        <a:rPr lang="en" sz="1200">
                          <a:solidFill>
                            <a:srgbClr val="000000"/>
                          </a:solidFill>
                          <a:latin typeface="Inter"/>
                          <a:ea typeface="Inter"/>
                          <a:cs typeface="Inter"/>
                          <a:sym typeface="Inter"/>
                        </a:rPr>
                        <a:t>: Unit </a:t>
                      </a:r>
                      <a:r>
                        <a:rPr lang="en" sz="1200">
                          <a:latin typeface="Inter"/>
                          <a:ea typeface="Inter"/>
                          <a:cs typeface="Inter"/>
                          <a:sym typeface="Inter"/>
                        </a:rPr>
                        <a:t>8</a:t>
                      </a:r>
                      <a:r>
                        <a:rPr lang="en" sz="1200">
                          <a:solidFill>
                            <a:srgbClr val="000000"/>
                          </a:solidFill>
                          <a:latin typeface="Inter"/>
                          <a:ea typeface="Inter"/>
                          <a:cs typeface="Inter"/>
                          <a:sym typeface="Inter"/>
                        </a:rPr>
                        <a:t> - Topic </a:t>
                      </a:r>
                      <a:r>
                        <a:rPr lang="en" sz="1200">
                          <a:latin typeface="Inter"/>
                          <a:ea typeface="Inter"/>
                          <a:cs typeface="Inter"/>
                          <a:sym typeface="Inter"/>
                        </a:rPr>
                        <a:t>2</a:t>
                      </a:r>
                      <a:r>
                        <a:rPr lang="en" sz="1200">
                          <a:solidFill>
                            <a:srgbClr val="000000"/>
                          </a:solidFill>
                          <a:latin typeface="Inter"/>
                          <a:ea typeface="Inter"/>
                          <a:cs typeface="Inter"/>
                          <a:sym typeface="Inter"/>
                        </a:rPr>
                        <a:t> Supporting Questions </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Fill out the “K” and “W” for each of the supporting questions for Unit </a:t>
                      </a:r>
                      <a:r>
                        <a:rPr lang="en" sz="1200">
                          <a:latin typeface="Inter"/>
                          <a:ea typeface="Inter"/>
                          <a:cs typeface="Inter"/>
                          <a:sym typeface="Inter"/>
                        </a:rPr>
                        <a:t>8 </a:t>
                      </a:r>
                      <a:r>
                        <a:rPr lang="en" sz="1200">
                          <a:solidFill>
                            <a:srgbClr val="000000"/>
                          </a:solidFill>
                          <a:latin typeface="Inter"/>
                          <a:ea typeface="Inter"/>
                          <a:cs typeface="Inter"/>
                          <a:sym typeface="Inter"/>
                        </a:rPr>
                        <a:t>- Topic </a:t>
                      </a:r>
                      <a:r>
                        <a:rPr lang="en" sz="1200">
                          <a:latin typeface="Inter"/>
                          <a:ea typeface="Inter"/>
                          <a:cs typeface="Inter"/>
                          <a:sym typeface="Inter"/>
                        </a:rPr>
                        <a:t>2</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59" name="Google Shape;59;p13"/>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900"/>
              <a:buFont typeface="Arial"/>
              <a:buNone/>
            </a:pPr>
            <a:r>
              <a:rPr lang="en" sz="1800">
                <a:solidFill>
                  <a:schemeClr val="dk1"/>
                </a:solidFill>
                <a:latin typeface="Plus Jakarta Sans Medium"/>
                <a:ea typeface="Plus Jakarta Sans Medium"/>
                <a:cs typeface="Plus Jakarta Sans Medium"/>
                <a:sym typeface="Plus Jakarta Sans Medium"/>
              </a:rPr>
              <a:t>         Sectional Tension 1820-1860</a:t>
            </a:r>
            <a:r>
              <a:rPr lang="en" sz="1800">
                <a:solidFill>
                  <a:schemeClr val="dk1"/>
                </a:solidFill>
                <a:latin typeface="Plus Jakarta Sans Medium"/>
                <a:ea typeface="Plus Jakarta Sans Medium"/>
                <a:cs typeface="Plus Jakarta Sans Medium"/>
                <a:sym typeface="Plus Jakarta Sans Medium"/>
              </a:rPr>
              <a:t>: Daily Lesson Plan</a:t>
            </a:r>
            <a:r>
              <a:rPr lang="en" sz="1800">
                <a:solidFill>
                  <a:schemeClr val="dk1"/>
                </a:solidFill>
                <a:latin typeface="Plus Jakarta Sans Medium"/>
                <a:ea typeface="Plus Jakarta Sans Medium"/>
                <a:cs typeface="Plus Jakarta Sans Medium"/>
                <a:sym typeface="Plus Jakarta Sans Medium"/>
              </a:rPr>
              <a:t> (60 Minutes)</a:t>
            </a:r>
            <a:endParaRPr sz="2100">
              <a:solidFill>
                <a:schemeClr val="dk1"/>
              </a:solidFill>
              <a:latin typeface="Plus Jakarta Sans Medium"/>
              <a:ea typeface="Plus Jakarta Sans Medium"/>
              <a:cs typeface="Plus Jakarta Sans Medium"/>
              <a:sym typeface="Plus Jakarta Sans Medium"/>
            </a:endParaRPr>
          </a:p>
        </p:txBody>
      </p:sp>
      <p:pic>
        <p:nvPicPr>
          <p:cNvPr id="60" name="Google Shape;60;p13"/>
          <p:cNvPicPr preferRelativeResize="0"/>
          <p:nvPr/>
        </p:nvPicPr>
        <p:blipFill>
          <a:blip r:embed="rId4">
            <a:alphaModFix/>
          </a:blip>
          <a:stretch>
            <a:fillRect/>
          </a:stretch>
        </p:blipFill>
        <p:spPr>
          <a:xfrm>
            <a:off x="279881" y="89249"/>
            <a:ext cx="816414" cy="338543"/>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64" name="Shape 64"/>
        <p:cNvGrpSpPr/>
        <p:nvPr/>
      </p:nvGrpSpPr>
      <p:grpSpPr>
        <a:xfrm>
          <a:off x="0" y="0"/>
          <a:ext cx="0" cy="0"/>
          <a:chOff x="0" y="0"/>
          <a:chExt cx="0" cy="0"/>
        </a:xfrm>
      </p:grpSpPr>
      <p:pic>
        <p:nvPicPr>
          <p:cNvPr id="65" name="Google Shape;65;p14"/>
          <p:cNvPicPr preferRelativeResize="0"/>
          <p:nvPr/>
        </p:nvPicPr>
        <p:blipFill>
          <a:blip r:embed="rId3">
            <a:alphaModFix/>
          </a:blip>
          <a:stretch>
            <a:fillRect/>
          </a:stretch>
        </p:blipFill>
        <p:spPr>
          <a:xfrm>
            <a:off x="493763" y="7223664"/>
            <a:ext cx="333180" cy="333180"/>
          </a:xfrm>
          <a:prstGeom prst="rect">
            <a:avLst/>
          </a:prstGeom>
          <a:noFill/>
          <a:ln>
            <a:noFill/>
          </a:ln>
        </p:spPr>
      </p:pic>
      <p:pic>
        <p:nvPicPr>
          <p:cNvPr id="66" name="Google Shape;66;p14"/>
          <p:cNvPicPr preferRelativeResize="0"/>
          <p:nvPr/>
        </p:nvPicPr>
        <p:blipFill>
          <a:blip r:embed="rId4">
            <a:alphaModFix/>
          </a:blip>
          <a:stretch>
            <a:fillRect/>
          </a:stretch>
        </p:blipFill>
        <p:spPr>
          <a:xfrm>
            <a:off x="279881" y="178497"/>
            <a:ext cx="816414" cy="338543"/>
          </a:xfrm>
          <a:prstGeom prst="rect">
            <a:avLst/>
          </a:prstGeom>
          <a:noFill/>
          <a:ln>
            <a:noFill/>
          </a:ln>
        </p:spPr>
      </p:pic>
      <p:sp>
        <p:nvSpPr>
          <p:cNvPr id="67" name="Google Shape;67;p14"/>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68" name="Google Shape;68;p14"/>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69" name="Google Shape;69;p14"/>
          <p:cNvGraphicFramePr/>
          <p:nvPr/>
        </p:nvGraphicFramePr>
        <p:xfrm>
          <a:off x="279838" y="658325"/>
          <a:ext cx="3000000" cy="3000000"/>
        </p:xfrm>
        <a:graphic>
          <a:graphicData uri="http://schemas.openxmlformats.org/drawingml/2006/table">
            <a:tbl>
              <a:tblPr>
                <a:noFill/>
                <a:tableStyleId>{ACBA2402-00A3-4380-834E-CD133672FE53}</a:tableStyleId>
              </a:tblPr>
              <a:tblGrid>
                <a:gridCol w="1673200"/>
                <a:gridCol w="4057350"/>
                <a:gridCol w="3702950"/>
              </a:tblGrid>
              <a:tr h="151625">
                <a:tc>
                  <a:txBody>
                    <a:bodyPr/>
                    <a:lstStyle/>
                    <a:p>
                      <a:pPr indent="0" lvl="0" marL="0" rtl="0" algn="l">
                        <a:spcBef>
                          <a:spcPts val="0"/>
                        </a:spcBef>
                        <a:spcAft>
                          <a:spcPts val="0"/>
                        </a:spcAft>
                        <a:buNone/>
                      </a:pPr>
                      <a:r>
                        <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b="1" lang="en" sz="1300">
                          <a:solidFill>
                            <a:schemeClr val="dk1"/>
                          </a:solidFill>
                          <a:latin typeface="Inter"/>
                          <a:ea typeface="Inter"/>
                          <a:cs typeface="Inter"/>
                          <a:sym typeface="Inter"/>
                        </a:rPr>
                        <a:t>LESSON 5: Context for Territorial Acquisitions </a:t>
                      </a:r>
                      <a:r>
                        <a:rPr b="1" lang="en" sz="1300">
                          <a:latin typeface="Inter"/>
                          <a:ea typeface="Inter"/>
                          <a:cs typeface="Inter"/>
                          <a:sym typeface="Inter"/>
                        </a:rPr>
                        <a:t>- Continued</a:t>
                      </a:r>
                      <a:endParaRPr b="1"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328875">
                <a:tc rowSpan="2">
                  <a:txBody>
                    <a:bodyPr/>
                    <a:lstStyle/>
                    <a:p>
                      <a:pPr indent="0" lvl="0" marL="0" rtl="0" algn="l">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ACTIVITY 2 - PRACTICE</a:t>
                      </a:r>
                      <a:endParaRPr b="1">
                        <a:solidFill>
                          <a:schemeClr val="dk1"/>
                        </a:solidFill>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rgbClr val="000000"/>
                        </a:buClr>
                        <a:buSzPts val="1100"/>
                        <a:buFont typeface="Arial"/>
                        <a:buNone/>
                      </a:pPr>
                      <a:r>
                        <a:rPr lang="en" sz="1200">
                          <a:solidFill>
                            <a:srgbClr val="000000"/>
                          </a:solidFill>
                          <a:latin typeface="Inter"/>
                          <a:ea typeface="Inter"/>
                          <a:cs typeface="Inter"/>
                          <a:sym typeface="Inter"/>
                        </a:rPr>
                        <a:t>Allow students an opportunity to gain historical background for </a:t>
                      </a:r>
                      <a:r>
                        <a:rPr lang="en" sz="1200">
                          <a:latin typeface="Inter"/>
                          <a:ea typeface="Inter"/>
                          <a:cs typeface="Inter"/>
                          <a:sym typeface="Inter"/>
                        </a:rPr>
                        <a:t>territorial acquisitions leading up to the Mexican-American War</a:t>
                      </a:r>
                      <a:r>
                        <a:rPr lang="en" sz="1200">
                          <a:solidFill>
                            <a:srgbClr val="000000"/>
                          </a:solidFill>
                          <a:latin typeface="Inter"/>
                          <a:ea typeface="Inter"/>
                          <a:cs typeface="Inter"/>
                          <a:sym typeface="Inter"/>
                        </a:rPr>
                        <a:t> with the “What is the Context?</a:t>
                      </a:r>
                      <a:r>
                        <a:rPr lang="en" sz="1200">
                          <a:latin typeface="Inter"/>
                          <a:ea typeface="Inter"/>
                          <a:cs typeface="Inter"/>
                          <a:sym typeface="Inter"/>
                        </a:rPr>
                        <a:t>”</a:t>
                      </a:r>
                      <a:r>
                        <a:rPr lang="en" sz="1200">
                          <a:solidFill>
                            <a:srgbClr val="000000"/>
                          </a:solidFill>
                          <a:latin typeface="Inter"/>
                          <a:ea typeface="Inter"/>
                          <a:cs typeface="Inter"/>
                          <a:sym typeface="Inter"/>
                        </a:rPr>
                        <a:t> - </a:t>
                      </a:r>
                      <a:r>
                        <a:rPr lang="en" sz="1200">
                          <a:latin typeface="Inter"/>
                          <a:ea typeface="Inter"/>
                          <a:cs typeface="Inter"/>
                          <a:sym typeface="Inter"/>
                        </a:rPr>
                        <a:t>Territorial Acquisitions</a:t>
                      </a:r>
                      <a:r>
                        <a:rPr lang="en" sz="1200">
                          <a:solidFill>
                            <a:srgbClr val="000000"/>
                          </a:solidFill>
                          <a:latin typeface="Inter"/>
                          <a:ea typeface="Inter"/>
                          <a:cs typeface="Inter"/>
                          <a:sym typeface="Inter"/>
                        </a:rPr>
                        <a:t> reading (page 1 of </a:t>
                      </a:r>
                      <a:r>
                        <a:rPr lang="en" sz="1200" u="sng">
                          <a:solidFill>
                            <a:schemeClr val="hlink"/>
                          </a:solidFill>
                          <a:latin typeface="Inter"/>
                          <a:ea typeface="Inter"/>
                          <a:cs typeface="Inter"/>
                          <a:sym typeface="Inter"/>
                          <a:hlinkClick r:id="rId5"/>
                        </a:rPr>
                        <a:t>student worksheet</a:t>
                      </a:r>
                      <a:r>
                        <a:rPr lang="en" sz="1200">
                          <a:solidFill>
                            <a:srgbClr val="000000"/>
                          </a:solidFill>
                          <a:latin typeface="Inter"/>
                          <a:ea typeface="Inter"/>
                          <a:cs typeface="Inter"/>
                          <a:sym typeface="Inter"/>
                        </a:rPr>
                        <a:t>). Students will answer check for understanding questions as they read. This reading can be done as a class, individually, or in groups.</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441700">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228600" lvl="0" marL="304800" rtl="0" algn="l">
                        <a:spcBef>
                          <a:spcPts val="0"/>
                        </a:spcBef>
                        <a:spcAft>
                          <a:spcPts val="0"/>
                        </a:spcAft>
                        <a:buClr>
                          <a:srgbClr val="000000"/>
                        </a:buClr>
                        <a:buSzPts val="1200"/>
                        <a:buFont typeface="Inter"/>
                        <a:buAutoNum type="arabicPeriod"/>
                      </a:pPr>
                      <a:r>
                        <a:rPr lang="en" sz="1200">
                          <a:latin typeface="Inter"/>
                          <a:ea typeface="Inter"/>
                          <a:cs typeface="Inter"/>
                          <a:sym typeface="Inter"/>
                        </a:rPr>
                        <a:t>Hand out student worksheet</a:t>
                      </a:r>
                      <a:endParaRPr sz="1200">
                        <a:solidFill>
                          <a:srgbClr val="000000"/>
                        </a:solidFill>
                        <a:latin typeface="Inter"/>
                        <a:ea typeface="Inter"/>
                        <a:cs typeface="Inter"/>
                        <a:sym typeface="Inter"/>
                      </a:endParaRPr>
                    </a:p>
                    <a:p>
                      <a:pPr indent="-228600" lvl="0" marL="304800" rtl="0" algn="l">
                        <a:spcBef>
                          <a:spcPts val="0"/>
                        </a:spcBef>
                        <a:spcAft>
                          <a:spcPts val="0"/>
                        </a:spcAft>
                        <a:buClr>
                          <a:srgbClr val="000000"/>
                        </a:buClr>
                        <a:buSzPts val="1200"/>
                        <a:buFont typeface="Inter"/>
                        <a:buAutoNum type="arabicPeriod"/>
                      </a:pPr>
                      <a:r>
                        <a:rPr lang="en" sz="1200">
                          <a:latin typeface="Inter"/>
                          <a:ea typeface="Inter"/>
                          <a:cs typeface="Inter"/>
                          <a:sym typeface="Inter"/>
                        </a:rPr>
                        <a:t>Conduct reading collectively, in small groups, or individually</a:t>
                      </a:r>
                      <a:endParaRPr sz="1200">
                        <a:solidFill>
                          <a:srgbClr val="000000"/>
                        </a:solidFill>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228600" lvl="0" marL="3048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Read and answer the accompanying questions for the contextualization reading</a:t>
                      </a:r>
                      <a:endParaRPr sz="1200">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441700">
                <a:tc rowSpan="2">
                  <a:txBody>
                    <a:bodyPr/>
                    <a:lstStyle/>
                    <a:p>
                      <a:pPr indent="0" lvl="0" marL="0" rtl="0" algn="l">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ACTIVITY 3 - </a:t>
                      </a:r>
                      <a:r>
                        <a:rPr b="1" lang="en" sz="1300">
                          <a:solidFill>
                            <a:schemeClr val="dk1"/>
                          </a:solidFill>
                          <a:latin typeface="Inter"/>
                          <a:ea typeface="Inter"/>
                          <a:cs typeface="Inter"/>
                          <a:sym typeface="Inter"/>
                        </a:rPr>
                        <a:t>EXHIBIT</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rgbClr val="000000"/>
                        </a:buClr>
                        <a:buSzPts val="1100"/>
                        <a:buFont typeface="Arial"/>
                        <a:buNone/>
                      </a:pPr>
                      <a:r>
                        <a:rPr lang="en" sz="1200">
                          <a:solidFill>
                            <a:srgbClr val="000000"/>
                          </a:solidFill>
                          <a:latin typeface="Inter"/>
                          <a:ea typeface="Inter"/>
                          <a:cs typeface="Inter"/>
                          <a:sym typeface="Inter"/>
                        </a:rPr>
                        <a:t>With the </a:t>
                      </a:r>
                      <a:r>
                        <a:rPr lang="en" sz="1200">
                          <a:latin typeface="Inter"/>
                          <a:ea typeface="Inter"/>
                          <a:cs typeface="Inter"/>
                          <a:sym typeface="Inter"/>
                        </a:rPr>
                        <a:t>primary</a:t>
                      </a:r>
                      <a:r>
                        <a:rPr lang="en" sz="1200">
                          <a:solidFill>
                            <a:srgbClr val="000000"/>
                          </a:solidFill>
                          <a:latin typeface="Inter"/>
                          <a:ea typeface="Inter"/>
                          <a:cs typeface="Inter"/>
                          <a:sym typeface="Inter"/>
                        </a:rPr>
                        <a:t> source “</a:t>
                      </a:r>
                      <a:r>
                        <a:rPr lang="en" sz="1200">
                          <a:latin typeface="Inter"/>
                          <a:ea typeface="Inter"/>
                          <a:cs typeface="Inter"/>
                          <a:sym typeface="Inter"/>
                        </a:rPr>
                        <a:t>First Annual Message to Congress</a:t>
                      </a:r>
                      <a:r>
                        <a:rPr lang="en" sz="1200">
                          <a:solidFill>
                            <a:srgbClr val="000000"/>
                          </a:solidFill>
                          <a:latin typeface="Inter"/>
                          <a:ea typeface="Inter"/>
                          <a:cs typeface="Inter"/>
                          <a:sym typeface="Inter"/>
                        </a:rPr>
                        <a:t>,” by James Polk (page 2 of student worksheet) students will practice source analysis with the THINKS Document Analysis worksheet.</a:t>
                      </a:r>
                      <a:endParaRPr sz="1200">
                        <a:solidFill>
                          <a:srgbClr val="000000"/>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sz="1200">
                        <a:solidFill>
                          <a:srgbClr val="000000"/>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rPr lang="en" sz="1000">
                          <a:solidFill>
                            <a:srgbClr val="000000"/>
                          </a:solidFill>
                          <a:latin typeface="Inter"/>
                          <a:ea typeface="Inter"/>
                          <a:cs typeface="Inter"/>
                          <a:sym typeface="Inter"/>
                        </a:rPr>
                        <a:t>†This can also be done on the Thinking Nation platform.</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FFFFFF"/>
                    </a:solidFill>
                  </a:tcPr>
                </a:tc>
                <a:tc hMerge="1"/>
              </a:tr>
              <a:tr h="484875">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Direct students to page 2 and 3 or the Thinking Nation Platform</a:t>
                      </a:r>
                      <a:endParaRPr sz="1200">
                        <a:solidFill>
                          <a:srgbClr val="000000"/>
                        </a:solidFill>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Provide student support through guided questions and reading the source aloud</a:t>
                      </a:r>
                      <a:endParaRPr sz="1200">
                        <a:solidFill>
                          <a:srgbClr val="000000"/>
                        </a:solidFill>
                        <a:latin typeface="Inter"/>
                        <a:ea typeface="Inter"/>
                        <a:cs typeface="Inter"/>
                        <a:sym typeface="Inter"/>
                      </a:endParaRPr>
                    </a:p>
                    <a:p>
                      <a:pPr indent="-304800" lvl="0" marL="457200" rtl="0" algn="l">
                        <a:spcBef>
                          <a:spcPts val="0"/>
                        </a:spcBef>
                        <a:spcAft>
                          <a:spcPts val="0"/>
                        </a:spcAft>
                        <a:buSzPts val="1200"/>
                        <a:buFont typeface="Inter"/>
                        <a:buAutoNum type="arabicPeriod"/>
                      </a:pPr>
                      <a:r>
                        <a:rPr lang="en" sz="1200">
                          <a:latin typeface="Inter"/>
                          <a:ea typeface="Inter"/>
                          <a:cs typeface="Inter"/>
                          <a:sym typeface="Inter"/>
                        </a:rPr>
                        <a:t>Consider following the following THINKS protocol: </a:t>
                      </a:r>
                      <a:endParaRPr sz="1200">
                        <a:latin typeface="Inter"/>
                        <a:ea typeface="Inter"/>
                        <a:cs typeface="Inter"/>
                        <a:sym typeface="Inter"/>
                      </a:endParaRPr>
                    </a:p>
                    <a:p>
                      <a:pPr indent="-304800" lvl="0" marL="457200" rtl="0" algn="l">
                        <a:spcBef>
                          <a:spcPts val="0"/>
                        </a:spcBef>
                        <a:spcAft>
                          <a:spcPts val="0"/>
                        </a:spcAft>
                        <a:buSzPts val="1200"/>
                        <a:buFont typeface="Inter"/>
                        <a:buChar char="●"/>
                      </a:pPr>
                      <a:r>
                        <a:rPr lang="en" sz="1200">
                          <a:solidFill>
                            <a:srgbClr val="231F20"/>
                          </a:solidFill>
                          <a:latin typeface="Inter"/>
                          <a:ea typeface="Inter"/>
                          <a:cs typeface="Inter"/>
                          <a:sym typeface="Inter"/>
                        </a:rPr>
                        <a:t>Before reading, what does the Source Information tell us? (T,H,K) What other information would we need to be able to answer these questions?</a:t>
                      </a:r>
                      <a:endParaRPr sz="1200">
                        <a:solidFill>
                          <a:srgbClr val="231F20"/>
                        </a:solidFill>
                        <a:latin typeface="Inter"/>
                        <a:ea typeface="Inter"/>
                        <a:cs typeface="Inter"/>
                        <a:sym typeface="Inter"/>
                      </a:endParaRPr>
                    </a:p>
                    <a:p>
                      <a:pPr indent="-304800" lvl="0" marL="457200" rtl="0" algn="l">
                        <a:spcBef>
                          <a:spcPts val="0"/>
                        </a:spcBef>
                        <a:spcAft>
                          <a:spcPts val="0"/>
                        </a:spcAft>
                        <a:buClr>
                          <a:srgbClr val="231F20"/>
                        </a:buClr>
                        <a:buSzPts val="1200"/>
                        <a:buFont typeface="Inter"/>
                        <a:buChar char="●"/>
                      </a:pPr>
                      <a:r>
                        <a:rPr lang="en" sz="1200">
                          <a:solidFill>
                            <a:srgbClr val="231F20"/>
                          </a:solidFill>
                          <a:latin typeface="Inter"/>
                          <a:ea typeface="Inter"/>
                          <a:cs typeface="Inter"/>
                          <a:sym typeface="Inter"/>
                        </a:rPr>
                        <a:t>After the first reading, what is the main idea of the document? (I,K,S) What parts were confusing or unclear? (N)</a:t>
                      </a:r>
                      <a:endParaRPr sz="1200">
                        <a:solidFill>
                          <a:srgbClr val="231F20"/>
                        </a:solidFill>
                        <a:latin typeface="Inter"/>
                        <a:ea typeface="Inter"/>
                        <a:cs typeface="Inter"/>
                        <a:sym typeface="Inter"/>
                      </a:endParaRPr>
                    </a:p>
                    <a:p>
                      <a:pPr indent="-304800" lvl="0" marL="457200" rtl="0" algn="l">
                        <a:spcBef>
                          <a:spcPts val="0"/>
                        </a:spcBef>
                        <a:spcAft>
                          <a:spcPts val="0"/>
                        </a:spcAft>
                        <a:buClr>
                          <a:srgbClr val="231F20"/>
                        </a:buClr>
                        <a:buSzPts val="1200"/>
                        <a:buFont typeface="Inter"/>
                        <a:buChar char="●"/>
                      </a:pPr>
                      <a:r>
                        <a:rPr lang="en" sz="1200">
                          <a:solidFill>
                            <a:srgbClr val="231F20"/>
                          </a:solidFill>
                          <a:latin typeface="Inter"/>
                          <a:ea typeface="Inter"/>
                          <a:cs typeface="Inter"/>
                          <a:sym typeface="Inter"/>
                        </a:rPr>
                        <a:t>After the second reading, did any new information or ideas stand out or become clearer? (T,H,I,N,K) How does this document help us to study the past? (S)</a:t>
                      </a:r>
                      <a:endParaRPr sz="1200">
                        <a:solidFill>
                          <a:srgbClr val="231F2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FFFFFF"/>
                    </a:solidFill>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Read Polk</a:t>
                      </a:r>
                      <a:r>
                        <a:rPr lang="en" sz="1200">
                          <a:latin typeface="Inter"/>
                          <a:ea typeface="Inter"/>
                          <a:cs typeface="Inter"/>
                          <a:sym typeface="Inter"/>
                        </a:rPr>
                        <a:t>’s </a:t>
                      </a:r>
                      <a:r>
                        <a:rPr lang="en" sz="1200">
                          <a:solidFill>
                            <a:srgbClr val="000000"/>
                          </a:solidFill>
                          <a:latin typeface="Inter"/>
                          <a:ea typeface="Inter"/>
                          <a:cs typeface="Inter"/>
                          <a:sym typeface="Inter"/>
                        </a:rPr>
                        <a:t>“</a:t>
                      </a:r>
                      <a:r>
                        <a:rPr lang="en" sz="1200">
                          <a:latin typeface="Inter"/>
                          <a:ea typeface="Inter"/>
                          <a:cs typeface="Inter"/>
                          <a:sym typeface="Inter"/>
                        </a:rPr>
                        <a:t>First Annual Message to Congress</a:t>
                      </a:r>
                      <a:r>
                        <a:rPr lang="en" sz="1200">
                          <a:solidFill>
                            <a:srgbClr val="000000"/>
                          </a:solidFill>
                          <a:latin typeface="Inter"/>
                          <a:ea typeface="Inter"/>
                          <a:cs typeface="Inter"/>
                          <a:sym typeface="Inter"/>
                        </a:rPr>
                        <a:t>”</a:t>
                      </a:r>
                      <a:endParaRPr sz="1200">
                        <a:solidFill>
                          <a:srgbClr val="000000"/>
                        </a:solidFill>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Ask clarifying questions if needed</a:t>
                      </a:r>
                      <a:endParaRPr sz="1200">
                        <a:solidFill>
                          <a:srgbClr val="000000"/>
                        </a:solidFill>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Answer questions on THINKS worksheet</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FFFFFF"/>
                    </a:solidFill>
                  </a:tcPr>
                </a:tc>
              </a:tr>
            </a:tbl>
          </a:graphicData>
        </a:graphic>
      </p:graphicFrame>
      <p:sp>
        <p:nvSpPr>
          <p:cNvPr id="70" name="Google Shape;70;p14"/>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900"/>
              <a:buFont typeface="Arial"/>
              <a:buNone/>
            </a:pPr>
            <a:r>
              <a:rPr lang="en" sz="1800">
                <a:solidFill>
                  <a:schemeClr val="dk1"/>
                </a:solidFill>
                <a:latin typeface="Plus Jakarta Sans Medium"/>
                <a:ea typeface="Plus Jakarta Sans Medium"/>
                <a:cs typeface="Plus Jakarta Sans Medium"/>
                <a:sym typeface="Plus Jakarta Sans Medium"/>
              </a:rPr>
              <a:t>         Sectional Tension 1820-1860: Daily Lesson Plan  (60 Minutes)</a:t>
            </a:r>
            <a:endParaRPr sz="1800">
              <a:solidFill>
                <a:schemeClr val="dk1"/>
              </a:solidFill>
              <a:latin typeface="Plus Jakarta Sans Medium"/>
              <a:ea typeface="Plus Jakarta Sans Medium"/>
              <a:cs typeface="Plus Jakarta Sans Medium"/>
              <a:sym typeface="Plus Jakarta Sans Medium"/>
            </a:endParaRPr>
          </a:p>
        </p:txBody>
      </p:sp>
      <p:pic>
        <p:nvPicPr>
          <p:cNvPr id="71" name="Google Shape;71;p14"/>
          <p:cNvPicPr preferRelativeResize="0"/>
          <p:nvPr/>
        </p:nvPicPr>
        <p:blipFill>
          <a:blip r:embed="rId4">
            <a:alphaModFix/>
          </a:blip>
          <a:stretch>
            <a:fillRect/>
          </a:stretch>
        </p:blipFill>
        <p:spPr>
          <a:xfrm>
            <a:off x="279881" y="89249"/>
            <a:ext cx="816414" cy="338543"/>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75" name="Shape 75"/>
        <p:cNvGrpSpPr/>
        <p:nvPr/>
      </p:nvGrpSpPr>
      <p:grpSpPr>
        <a:xfrm>
          <a:off x="0" y="0"/>
          <a:ext cx="0" cy="0"/>
          <a:chOff x="0" y="0"/>
          <a:chExt cx="0" cy="0"/>
        </a:xfrm>
      </p:grpSpPr>
      <p:pic>
        <p:nvPicPr>
          <p:cNvPr id="76" name="Google Shape;76;p15"/>
          <p:cNvPicPr preferRelativeResize="0"/>
          <p:nvPr/>
        </p:nvPicPr>
        <p:blipFill>
          <a:blip r:embed="rId3">
            <a:alphaModFix/>
          </a:blip>
          <a:stretch>
            <a:fillRect/>
          </a:stretch>
        </p:blipFill>
        <p:spPr>
          <a:xfrm>
            <a:off x="493763" y="7223664"/>
            <a:ext cx="333180" cy="333180"/>
          </a:xfrm>
          <a:prstGeom prst="rect">
            <a:avLst/>
          </a:prstGeom>
          <a:noFill/>
          <a:ln>
            <a:noFill/>
          </a:ln>
        </p:spPr>
      </p:pic>
      <p:pic>
        <p:nvPicPr>
          <p:cNvPr id="77" name="Google Shape;77;p15"/>
          <p:cNvPicPr preferRelativeResize="0"/>
          <p:nvPr/>
        </p:nvPicPr>
        <p:blipFill>
          <a:blip r:embed="rId4">
            <a:alphaModFix/>
          </a:blip>
          <a:stretch>
            <a:fillRect/>
          </a:stretch>
        </p:blipFill>
        <p:spPr>
          <a:xfrm>
            <a:off x="279881" y="178497"/>
            <a:ext cx="816414" cy="338543"/>
          </a:xfrm>
          <a:prstGeom prst="rect">
            <a:avLst/>
          </a:prstGeom>
          <a:noFill/>
          <a:ln>
            <a:noFill/>
          </a:ln>
        </p:spPr>
      </p:pic>
      <p:sp>
        <p:nvSpPr>
          <p:cNvPr id="78" name="Google Shape;78;p15"/>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79" name="Google Shape;79;p15"/>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80" name="Google Shape;80;p15"/>
          <p:cNvGraphicFramePr/>
          <p:nvPr/>
        </p:nvGraphicFramePr>
        <p:xfrm>
          <a:off x="279838" y="582125"/>
          <a:ext cx="3000000" cy="3000000"/>
        </p:xfrm>
        <a:graphic>
          <a:graphicData uri="http://schemas.openxmlformats.org/drawingml/2006/table">
            <a:tbl>
              <a:tblPr>
                <a:noFill/>
                <a:tableStyleId>{ACBA2402-00A3-4380-834E-CD133672FE53}</a:tableStyleId>
              </a:tblPr>
              <a:tblGrid>
                <a:gridCol w="1673200"/>
                <a:gridCol w="4057350"/>
                <a:gridCol w="3702950"/>
              </a:tblGrid>
              <a:tr h="151625">
                <a:tc>
                  <a:txBody>
                    <a:bodyPr/>
                    <a:lstStyle/>
                    <a:p>
                      <a:pPr indent="0" lvl="0" marL="0" rtl="0" algn="l">
                        <a:spcBef>
                          <a:spcPts val="0"/>
                        </a:spcBef>
                        <a:spcAft>
                          <a:spcPts val="0"/>
                        </a:spcAft>
                        <a:buNone/>
                      </a:pPr>
                      <a:r>
                        <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b="1" lang="en" sz="1300">
                          <a:solidFill>
                            <a:schemeClr val="dk1"/>
                          </a:solidFill>
                          <a:latin typeface="Inter"/>
                          <a:ea typeface="Inter"/>
                          <a:cs typeface="Inter"/>
                          <a:sym typeface="Inter"/>
                        </a:rPr>
                        <a:t>LESSON 5: Context for Territorial Acquisitions</a:t>
                      </a:r>
                      <a:r>
                        <a:rPr b="1" lang="en" sz="1300">
                          <a:solidFill>
                            <a:schemeClr val="dk1"/>
                          </a:solidFill>
                          <a:latin typeface="Inter"/>
                          <a:ea typeface="Inter"/>
                          <a:cs typeface="Inter"/>
                          <a:sym typeface="Inter"/>
                        </a:rPr>
                        <a:t> </a:t>
                      </a:r>
                      <a:r>
                        <a:rPr b="1" lang="en" sz="1300">
                          <a:latin typeface="Inter"/>
                          <a:ea typeface="Inter"/>
                          <a:cs typeface="Inter"/>
                          <a:sym typeface="Inter"/>
                        </a:rPr>
                        <a:t>- Continued</a:t>
                      </a:r>
                      <a:endParaRPr b="1"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328875">
                <a:tc rowSpan="2">
                  <a:txBody>
                    <a:bodyPr/>
                    <a:lstStyle/>
                    <a:p>
                      <a:pPr indent="0" lvl="0" marL="0" rtl="0" algn="l">
                        <a:spcBef>
                          <a:spcPts val="0"/>
                        </a:spcBef>
                        <a:spcAft>
                          <a:spcPts val="0"/>
                        </a:spcAft>
                        <a:buNone/>
                      </a:pPr>
                      <a:r>
                        <a:rPr b="1" lang="en" sz="1300">
                          <a:solidFill>
                            <a:schemeClr val="dk1"/>
                          </a:solidFill>
                          <a:latin typeface="Inter"/>
                          <a:ea typeface="Inter"/>
                          <a:cs typeface="Inter"/>
                          <a:sym typeface="Inter"/>
                        </a:rPr>
                        <a:t>CONCLUSION</a:t>
                      </a:r>
                      <a:endParaRPr b="1" sz="1300">
                        <a:solidFill>
                          <a:schemeClr val="dk1"/>
                        </a:solidFill>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Students will complete an </a:t>
                      </a:r>
                      <a:r>
                        <a:rPr lang="en" sz="1200" u="sng">
                          <a:solidFill>
                            <a:schemeClr val="hlink"/>
                          </a:solidFill>
                          <a:latin typeface="Inter"/>
                          <a:ea typeface="Inter"/>
                          <a:cs typeface="Inter"/>
                          <a:sym typeface="Inter"/>
                          <a:hlinkClick r:id="rId5"/>
                        </a:rPr>
                        <a:t>“Exit Ticket”</a:t>
                      </a:r>
                      <a:r>
                        <a:rPr lang="en" sz="1200">
                          <a:solidFill>
                            <a:schemeClr val="dk1"/>
                          </a:solidFill>
                          <a:latin typeface="Inter"/>
                          <a:ea typeface="Inter"/>
                          <a:cs typeface="Inter"/>
                          <a:sym typeface="Inter"/>
                        </a:rPr>
                        <a:t> in which they reflect on their learnings from the day using the DOK question generation approach. Students should develop questions that will reinforce the supporting question and link to their prediction to best set up the next lessons in Topic 2.</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chemeClr val="lt1"/>
                    </a:solidFill>
                  </a:tcPr>
                </a:tc>
                <a:tc hMerge="1"/>
              </a:tr>
              <a:tr h="328875">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latin typeface="Inter"/>
                          <a:ea typeface="Inter"/>
                          <a:cs typeface="Inter"/>
                          <a:sym typeface="Inter"/>
                        </a:rPr>
                        <a:t>Hand out Exit Ticket</a:t>
                      </a:r>
                      <a:endParaRPr sz="1200">
                        <a:latin typeface="Inter"/>
                        <a:ea typeface="Inter"/>
                        <a:cs typeface="Inter"/>
                        <a:sym typeface="Inter"/>
                      </a:endParaRPr>
                    </a:p>
                    <a:p>
                      <a:pPr indent="-304800" lvl="0" marL="457200" rtl="0" algn="l">
                        <a:lnSpc>
                          <a:spcPct val="100000"/>
                        </a:lnSpc>
                        <a:spcBef>
                          <a:spcPts val="0"/>
                        </a:spcBef>
                        <a:spcAft>
                          <a:spcPts val="0"/>
                        </a:spcAft>
                        <a:buSzPts val="1200"/>
                        <a:buFont typeface="Inter"/>
                        <a:buAutoNum type="arabicPeriod"/>
                      </a:pPr>
                      <a:r>
                        <a:rPr lang="en" sz="1200">
                          <a:latin typeface="Inter"/>
                          <a:ea typeface="Inter"/>
                          <a:cs typeface="Inter"/>
                          <a:sym typeface="Inter"/>
                        </a:rPr>
                        <a:t>Review DOK levels</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latin typeface="Inter"/>
                          <a:ea typeface="Inter"/>
                          <a:cs typeface="Inter"/>
                          <a:sym typeface="Inter"/>
                        </a:rPr>
                        <a:t>Create DOK questions </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328875">
                <a:tc>
                  <a:txBody>
                    <a:bodyPr/>
                    <a:lstStyle/>
                    <a:p>
                      <a:pPr indent="0" lvl="0" marL="0" rtl="0" algn="l">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STANDARD(S)</a:t>
                      </a:r>
                      <a:endParaRPr b="1" sz="1300">
                        <a:solidFill>
                          <a:schemeClr val="dk1"/>
                        </a:solidFill>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lang="en" sz="1200">
                          <a:solidFill>
                            <a:schemeClr val="dk1"/>
                          </a:solidFill>
                          <a:latin typeface="Inter"/>
                          <a:ea typeface="Inter"/>
                          <a:cs typeface="Inter"/>
                          <a:sym typeface="Inter"/>
                        </a:rPr>
                        <a:t>7.48 Assess the extent to which perspectives toward American territorial expansion, including Manifest Destiny and Indigenous resistance, changed over time, including an understanding that the removal of Indigenous Nations was not inevitable.</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7.49 Compare and evaluate the different ways in which the United States acquired territory from 1800 to 1860, including an evaluation of the Louisiana Purchase.</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7.50 Evaluate the reasons different individuals, including Federalists, Abolitionists and Democratic-Republicans, supported and opposed American territorial expansion.</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7.52 Compare and evaluate the actions taken and rationales provided by the United States government to acquire western or Indigenous territory in the 1800s, with particular attention given to the policies and campaigns of President Andrew Jackson and the consequences such actions had on the land and people.</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7.54 Evaluate the causes and consequences of the Mexican-American War, with specific attention to the impact of the war and the Treaty of Guadalupe-Hidalgo.</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chemeClr val="lt1"/>
                    </a:solidFill>
                  </a:tcPr>
                </a:tc>
                <a:tc hMerge="1"/>
              </a:tr>
            </a:tbl>
          </a:graphicData>
        </a:graphic>
      </p:graphicFrame>
      <p:sp>
        <p:nvSpPr>
          <p:cNvPr id="81" name="Google Shape;81;p15"/>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900"/>
              <a:buFont typeface="Arial"/>
              <a:buNone/>
            </a:pPr>
            <a:r>
              <a:rPr lang="en" sz="1800">
                <a:solidFill>
                  <a:schemeClr val="dk1"/>
                </a:solidFill>
                <a:latin typeface="Plus Jakarta Sans Medium"/>
                <a:ea typeface="Plus Jakarta Sans Medium"/>
                <a:cs typeface="Plus Jakarta Sans Medium"/>
                <a:sym typeface="Plus Jakarta Sans Medium"/>
              </a:rPr>
              <a:t>         </a:t>
            </a:r>
            <a:r>
              <a:rPr lang="en" sz="1800">
                <a:solidFill>
                  <a:schemeClr val="dk1"/>
                </a:solidFill>
                <a:latin typeface="Plus Jakarta Sans Medium"/>
                <a:ea typeface="Plus Jakarta Sans Medium"/>
                <a:cs typeface="Plus Jakarta Sans Medium"/>
                <a:sym typeface="Plus Jakarta Sans Medium"/>
              </a:rPr>
              <a:t>Sectional Tension 1820-1860: Daily Lesson Plan</a:t>
            </a:r>
            <a:r>
              <a:rPr lang="en" sz="1800">
                <a:solidFill>
                  <a:schemeClr val="dk1"/>
                </a:solidFill>
                <a:latin typeface="Plus Jakarta Sans Medium"/>
                <a:ea typeface="Plus Jakarta Sans Medium"/>
                <a:cs typeface="Plus Jakarta Sans Medium"/>
                <a:sym typeface="Plus Jakarta Sans Medium"/>
              </a:rPr>
              <a:t> (60 Minutes)</a:t>
            </a:r>
            <a:endParaRPr sz="1800">
              <a:solidFill>
                <a:schemeClr val="dk1"/>
              </a:solidFill>
              <a:latin typeface="Plus Jakarta Sans Medium"/>
              <a:ea typeface="Plus Jakarta Sans Medium"/>
              <a:cs typeface="Plus Jakarta Sans Medium"/>
              <a:sym typeface="Plus Jakarta Sans Medium"/>
            </a:endParaRPr>
          </a:p>
        </p:txBody>
      </p:sp>
      <p:pic>
        <p:nvPicPr>
          <p:cNvPr id="82" name="Google Shape;82;p15"/>
          <p:cNvPicPr preferRelativeResize="0"/>
          <p:nvPr/>
        </p:nvPicPr>
        <p:blipFill>
          <a:blip r:embed="rId4">
            <a:alphaModFix/>
          </a:blip>
          <a:stretch>
            <a:fillRect/>
          </a:stretch>
        </p:blipFill>
        <p:spPr>
          <a:xfrm>
            <a:off x="279881" y="89249"/>
            <a:ext cx="816414" cy="338543"/>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