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Lst>
  <p:sldSz cy="10058400" cx="7772400"/>
  <p:notesSz cx="6858000" cy="9144000"/>
  <p:embeddedFontLst>
    <p:embeddedFont>
      <p:font typeface="Halant"/>
      <p:regular r:id="rId9"/>
      <p:bold r:id="rId10"/>
    </p:embeddedFont>
    <p:embeddedFont>
      <p:font typeface="Inter"/>
      <p:regular r:id="rId11"/>
      <p:bold r:id="rId12"/>
      <p:italic r:id="rId13"/>
      <p:boldItalic r:id="rId14"/>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747775"/>
          </p15:clr>
        </p15:guide>
        <p15:guide id="2" pos="244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font" Target="fonts/Halant-bold.fntdata"/><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font" Target="fonts/Halant-regular.fntdata"/><Relationship Id="rId14" Type="http://schemas.openxmlformats.org/officeDocument/2006/relationships/font" Target="fonts/Inter-boldItalic.fntdata"/><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80" y="685800"/>
            <a:ext cx="2649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2d5a63bc12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2d5a63bc12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3" name="Shape 63"/>
        <p:cNvGrpSpPr/>
        <p:nvPr/>
      </p:nvGrpSpPr>
      <p:grpSpPr>
        <a:xfrm>
          <a:off x="0" y="0"/>
          <a:ext cx="0" cy="0"/>
          <a:chOff x="0" y="0"/>
          <a:chExt cx="0" cy="0"/>
        </a:xfrm>
      </p:grpSpPr>
      <p:sp>
        <p:nvSpPr>
          <p:cNvPr id="64" name="Google Shape;64;g331218bfabf_0_12: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65" name="Google Shape;65;g331218bfabf_0_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6" name="Shape 76"/>
        <p:cNvGrpSpPr/>
        <p:nvPr/>
      </p:nvGrpSpPr>
      <p:grpSpPr>
        <a:xfrm>
          <a:off x="0" y="0"/>
          <a:ext cx="0" cy="0"/>
          <a:chOff x="0" y="0"/>
          <a:chExt cx="0" cy="0"/>
        </a:xfrm>
      </p:grpSpPr>
      <p:sp>
        <p:nvSpPr>
          <p:cNvPr id="77" name="Google Shape;77;g32d5a63bc12_0_7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78" name="Google Shape;78;g32d5a63bc12_0_7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8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7999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199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7201589" y="9119180"/>
            <a:ext cx="466500" cy="7698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2.png"/><Relationship Id="rId4"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2.png"/><Relationship Id="rId4"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2.png"/><Relationship Id="rId4"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sp>
        <p:nvSpPr>
          <p:cNvPr id="54" name="Google Shape;54;p13"/>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Digital Museum Exhibit Visits</a:t>
            </a:r>
            <a:endParaRPr sz="1900">
              <a:solidFill>
                <a:schemeClr val="dk1"/>
              </a:solidFill>
              <a:latin typeface="Halant"/>
              <a:ea typeface="Halant"/>
              <a:cs typeface="Halant"/>
              <a:sym typeface="Halant"/>
            </a:endParaRPr>
          </a:p>
        </p:txBody>
      </p:sp>
      <p:pic>
        <p:nvPicPr>
          <p:cNvPr id="55" name="Google Shape;55;p13"/>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56" name="Google Shape;56;p13"/>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58" name="Google Shape;58;p13"/>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59" name="Google Shape;59;p13"/>
          <p:cNvSpPr txBox="1"/>
          <p:nvPr/>
        </p:nvSpPr>
        <p:spPr>
          <a:xfrm>
            <a:off x="594300" y="807694"/>
            <a:ext cx="6583800" cy="14775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You will “visit” two digital museums of your peers who worked on a theme different from yours. While you look through the rooms, fill out the worksheet.</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Visited Museum Theme:      </a:t>
            </a:r>
            <a:endParaRPr sz="1200">
              <a:solidFill>
                <a:schemeClr val="dk1"/>
              </a:solidFill>
              <a:latin typeface="Inter"/>
              <a:ea typeface="Inter"/>
              <a:cs typeface="Inter"/>
              <a:sym typeface="Inter"/>
            </a:endParaRPr>
          </a:p>
        </p:txBody>
      </p:sp>
      <p:cxnSp>
        <p:nvCxnSpPr>
          <p:cNvPr id="60" name="Google Shape;60;p13"/>
          <p:cNvCxnSpPr>
            <a:endCxn id="57" idx="0"/>
          </p:cNvCxnSpPr>
          <p:nvPr/>
        </p:nvCxnSpPr>
        <p:spPr>
          <a:xfrm>
            <a:off x="3860438" y="2476074"/>
            <a:ext cx="25800" cy="6996000"/>
          </a:xfrm>
          <a:prstGeom prst="straightConnector1">
            <a:avLst/>
          </a:prstGeom>
          <a:noFill/>
          <a:ln cap="flat" cmpd="sng" w="9525">
            <a:solidFill>
              <a:schemeClr val="dk1"/>
            </a:solidFill>
            <a:prstDash val="solid"/>
            <a:round/>
            <a:headEnd len="med" w="med" type="none"/>
            <a:tailEnd len="med" w="med" type="none"/>
          </a:ln>
        </p:spPr>
      </p:cxnSp>
      <p:sp>
        <p:nvSpPr>
          <p:cNvPr id="61" name="Google Shape;61;p13"/>
          <p:cNvSpPr txBox="1"/>
          <p:nvPr/>
        </p:nvSpPr>
        <p:spPr>
          <a:xfrm>
            <a:off x="615200" y="2414625"/>
            <a:ext cx="3137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Reflection Questions: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image or quote resonated with you the most in the museum? Why?</a:t>
            </a: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additional examples/ evidence would fit well into this museum from the unit? Explain. (Include at least 2 examples.)</a:t>
            </a: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p:txBody>
      </p:sp>
      <p:sp>
        <p:nvSpPr>
          <p:cNvPr id="62" name="Google Shape;62;p13"/>
          <p:cNvSpPr txBox="1"/>
          <p:nvPr/>
        </p:nvSpPr>
        <p:spPr>
          <a:xfrm>
            <a:off x="4044200" y="2414625"/>
            <a:ext cx="3137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Answer two questions from the four rooms: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______:</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_____:</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6" name="Shape 66"/>
        <p:cNvGrpSpPr/>
        <p:nvPr/>
      </p:nvGrpSpPr>
      <p:grpSpPr>
        <a:xfrm>
          <a:off x="0" y="0"/>
          <a:ext cx="0" cy="0"/>
          <a:chOff x="0" y="0"/>
          <a:chExt cx="0" cy="0"/>
        </a:xfrm>
      </p:grpSpPr>
      <p:sp>
        <p:nvSpPr>
          <p:cNvPr id="67" name="Google Shape;67;p14"/>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Digital Museum Exhibit Visits</a:t>
            </a:r>
            <a:endParaRPr sz="1900">
              <a:solidFill>
                <a:schemeClr val="dk1"/>
              </a:solidFill>
              <a:latin typeface="Halant"/>
              <a:ea typeface="Halant"/>
              <a:cs typeface="Halant"/>
              <a:sym typeface="Halant"/>
            </a:endParaRPr>
          </a:p>
        </p:txBody>
      </p:sp>
      <p:pic>
        <p:nvPicPr>
          <p:cNvPr id="68" name="Google Shape;68;p14"/>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69" name="Google Shape;69;p14"/>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0" name="Google Shape;70;p14"/>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71" name="Google Shape;71;p14"/>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72" name="Google Shape;72;p14"/>
          <p:cNvSpPr txBox="1"/>
          <p:nvPr/>
        </p:nvSpPr>
        <p:spPr>
          <a:xfrm>
            <a:off x="594300" y="807694"/>
            <a:ext cx="6583800" cy="14775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You will “visit” two digital museums of your peers who worked on a theme different from yours. While you look through the rooms, fill out the worksheet.</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Visited Museum Theme:      </a:t>
            </a:r>
            <a:endParaRPr sz="1200">
              <a:solidFill>
                <a:schemeClr val="dk1"/>
              </a:solidFill>
              <a:latin typeface="Inter"/>
              <a:ea typeface="Inter"/>
              <a:cs typeface="Inter"/>
              <a:sym typeface="Inter"/>
            </a:endParaRPr>
          </a:p>
        </p:txBody>
      </p:sp>
      <p:cxnSp>
        <p:nvCxnSpPr>
          <p:cNvPr id="73" name="Google Shape;73;p14"/>
          <p:cNvCxnSpPr>
            <a:endCxn id="70" idx="0"/>
          </p:cNvCxnSpPr>
          <p:nvPr/>
        </p:nvCxnSpPr>
        <p:spPr>
          <a:xfrm>
            <a:off x="3860438" y="2476074"/>
            <a:ext cx="25800" cy="6996000"/>
          </a:xfrm>
          <a:prstGeom prst="straightConnector1">
            <a:avLst/>
          </a:prstGeom>
          <a:noFill/>
          <a:ln cap="flat" cmpd="sng" w="9525">
            <a:solidFill>
              <a:schemeClr val="dk1"/>
            </a:solidFill>
            <a:prstDash val="solid"/>
            <a:round/>
            <a:headEnd len="med" w="med" type="none"/>
            <a:tailEnd len="med" w="med" type="none"/>
          </a:ln>
        </p:spPr>
      </p:cxnSp>
      <p:sp>
        <p:nvSpPr>
          <p:cNvPr id="74" name="Google Shape;74;p14"/>
          <p:cNvSpPr txBox="1"/>
          <p:nvPr/>
        </p:nvSpPr>
        <p:spPr>
          <a:xfrm>
            <a:off x="615200" y="2414625"/>
            <a:ext cx="3137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Reflection Questions: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image or quote resonated with you the most in the museum? Why?</a:t>
            </a: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additional examples/ evidence would fit well into this museum from the unit? Explain. (Include at least 2 examples.)</a:t>
            </a: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p:txBody>
      </p:sp>
      <p:sp>
        <p:nvSpPr>
          <p:cNvPr id="75" name="Google Shape;75;p14"/>
          <p:cNvSpPr txBox="1"/>
          <p:nvPr/>
        </p:nvSpPr>
        <p:spPr>
          <a:xfrm>
            <a:off x="4044200" y="2414625"/>
            <a:ext cx="3137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Answer two questions from the four rooms: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______:</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_____:</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9" name="Shape 79"/>
        <p:cNvGrpSpPr/>
        <p:nvPr/>
      </p:nvGrpSpPr>
      <p:grpSpPr>
        <a:xfrm>
          <a:off x="0" y="0"/>
          <a:ext cx="0" cy="0"/>
          <a:chOff x="0" y="0"/>
          <a:chExt cx="0" cy="0"/>
        </a:xfrm>
      </p:grpSpPr>
      <p:sp>
        <p:nvSpPr>
          <p:cNvPr id="80" name="Google Shape;80;p15"/>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Digital Museum Exhibit Visits (Exemplar)</a:t>
            </a:r>
            <a:endParaRPr sz="1900">
              <a:solidFill>
                <a:schemeClr val="dk1"/>
              </a:solidFill>
              <a:latin typeface="Halant"/>
              <a:ea typeface="Halant"/>
              <a:cs typeface="Halant"/>
              <a:sym typeface="Halant"/>
            </a:endParaRPr>
          </a:p>
        </p:txBody>
      </p:sp>
      <p:pic>
        <p:nvPicPr>
          <p:cNvPr id="81" name="Google Shape;81;p15"/>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82" name="Google Shape;82;p15"/>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83" name="Google Shape;83;p15"/>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84" name="Google Shape;84;p15"/>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85" name="Google Shape;85;p15"/>
          <p:cNvSpPr txBox="1"/>
          <p:nvPr/>
        </p:nvSpPr>
        <p:spPr>
          <a:xfrm>
            <a:off x="594300" y="807694"/>
            <a:ext cx="6583800" cy="14775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You will “visit” two digital museums of your peers who worked on a theme different from yours. While you look through the rooms, fill out the worksheet.</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Visited Museum Theme: </a:t>
            </a:r>
            <a:r>
              <a:rPr b="1" lang="en" sz="1200">
                <a:solidFill>
                  <a:srgbClr val="E95C3D"/>
                </a:solidFill>
                <a:latin typeface="Inter"/>
                <a:ea typeface="Inter"/>
                <a:cs typeface="Inter"/>
                <a:sym typeface="Inter"/>
              </a:rPr>
              <a:t>Role of Women</a:t>
            </a:r>
            <a:r>
              <a:rPr lang="en" sz="1200">
                <a:solidFill>
                  <a:schemeClr val="dk1"/>
                </a:solidFill>
                <a:latin typeface="Inter"/>
                <a:ea typeface="Inter"/>
                <a:cs typeface="Inter"/>
                <a:sym typeface="Inter"/>
              </a:rPr>
              <a:t>     </a:t>
            </a:r>
            <a:endParaRPr sz="1200">
              <a:solidFill>
                <a:schemeClr val="dk1"/>
              </a:solidFill>
              <a:latin typeface="Inter"/>
              <a:ea typeface="Inter"/>
              <a:cs typeface="Inter"/>
              <a:sym typeface="Inter"/>
            </a:endParaRPr>
          </a:p>
        </p:txBody>
      </p:sp>
      <p:cxnSp>
        <p:nvCxnSpPr>
          <p:cNvPr id="86" name="Google Shape;86;p15"/>
          <p:cNvCxnSpPr>
            <a:endCxn id="83" idx="0"/>
          </p:cNvCxnSpPr>
          <p:nvPr/>
        </p:nvCxnSpPr>
        <p:spPr>
          <a:xfrm>
            <a:off x="3860438" y="2476074"/>
            <a:ext cx="25800" cy="6996000"/>
          </a:xfrm>
          <a:prstGeom prst="straightConnector1">
            <a:avLst/>
          </a:prstGeom>
          <a:noFill/>
          <a:ln cap="flat" cmpd="sng" w="9525">
            <a:solidFill>
              <a:schemeClr val="dk1"/>
            </a:solidFill>
            <a:prstDash val="solid"/>
            <a:round/>
            <a:headEnd len="med" w="med" type="none"/>
            <a:tailEnd len="med" w="med" type="none"/>
          </a:ln>
        </p:spPr>
      </p:cxnSp>
      <p:sp>
        <p:nvSpPr>
          <p:cNvPr id="87" name="Google Shape;87;p15"/>
          <p:cNvSpPr txBox="1"/>
          <p:nvPr/>
        </p:nvSpPr>
        <p:spPr>
          <a:xfrm>
            <a:off x="423200" y="2414625"/>
            <a:ext cx="3329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Reflection Questions: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2"/>
              </a:buClr>
              <a:buSzPts val="1200"/>
              <a:buFont typeface="Inter"/>
              <a:buAutoNum type="arabicPeriod"/>
            </a:pPr>
            <a:r>
              <a:rPr lang="en" sz="1200">
                <a:solidFill>
                  <a:schemeClr val="dk1"/>
                </a:solidFill>
                <a:latin typeface="Inter"/>
                <a:ea typeface="Inter"/>
                <a:cs typeface="Inter"/>
                <a:sym typeface="Inter"/>
              </a:rPr>
              <a:t>What image or quote resonated with you the most in the museum? Why?</a:t>
            </a:r>
            <a:br>
              <a:rPr lang="en" sz="1200">
                <a:solidFill>
                  <a:schemeClr val="dk2"/>
                </a:solidFill>
                <a:latin typeface="Inter"/>
                <a:ea typeface="Inter"/>
                <a:cs typeface="Inter"/>
                <a:sym typeface="Inter"/>
              </a:rPr>
            </a:br>
            <a:r>
              <a:rPr b="1" lang="en" sz="1200">
                <a:solidFill>
                  <a:srgbClr val="E95C3D"/>
                </a:solidFill>
                <a:latin typeface="Inter"/>
                <a:ea typeface="Inter"/>
                <a:cs typeface="Inter"/>
                <a:sym typeface="Inter"/>
              </a:rPr>
              <a:t>The image of Irma Grese and her description as being the </a:t>
            </a:r>
            <a:r>
              <a:rPr b="1" lang="en" sz="1200">
                <a:solidFill>
                  <a:srgbClr val="E95C3D"/>
                </a:solidFill>
                <a:latin typeface="Inter"/>
                <a:ea typeface="Inter"/>
                <a:cs typeface="Inter"/>
                <a:sym typeface="Inter"/>
              </a:rPr>
              <a:t>epitome</a:t>
            </a:r>
            <a:r>
              <a:rPr b="1" lang="en" sz="1200">
                <a:solidFill>
                  <a:srgbClr val="E95C3D"/>
                </a:solidFill>
                <a:latin typeface="Inter"/>
                <a:ea typeface="Inter"/>
                <a:cs typeface="Inter"/>
                <a:sym typeface="Inter"/>
              </a:rPr>
              <a:t> of Aryan racial ideals and femininity while simultaneously being so brutal and violent to prisoners in the camps really stuck with me because it reinforced how women were just as capable of horrific crimes and that society creates a narrative of women in a specific light that makes it harder to comprehend how they could do such terrible things.</a:t>
            </a:r>
            <a:endParaRPr sz="1200">
              <a:solidFill>
                <a:schemeClr val="dk2"/>
              </a:solidFill>
              <a:latin typeface="Inter"/>
              <a:ea typeface="Inter"/>
              <a:cs typeface="Inter"/>
              <a:sym typeface="Inter"/>
            </a:endParaRPr>
          </a:p>
          <a:p>
            <a:pPr indent="-304800" lvl="0" marL="457200" rtl="0" algn="l">
              <a:spcBef>
                <a:spcPts val="0"/>
              </a:spcBef>
              <a:spcAft>
                <a:spcPts val="0"/>
              </a:spcAft>
              <a:buClr>
                <a:schemeClr val="dk2"/>
              </a:buClr>
              <a:buSzPts val="1200"/>
              <a:buFont typeface="Inter"/>
              <a:buAutoNum type="arabicPeriod"/>
            </a:pPr>
            <a:r>
              <a:rPr lang="en" sz="1200">
                <a:solidFill>
                  <a:schemeClr val="dk1"/>
                </a:solidFill>
                <a:latin typeface="Inter"/>
                <a:ea typeface="Inter"/>
                <a:cs typeface="Inter"/>
                <a:sym typeface="Inter"/>
              </a:rPr>
              <a:t>What additional examples/ evidence would fit well into this museum from the unit? Explain. (Include at least 2 examples.)</a:t>
            </a:r>
            <a:br>
              <a:rPr lang="en" sz="1200">
                <a:solidFill>
                  <a:schemeClr val="dk2"/>
                </a:solidFill>
                <a:latin typeface="Inter"/>
                <a:ea typeface="Inter"/>
                <a:cs typeface="Inter"/>
                <a:sym typeface="Inter"/>
              </a:rPr>
            </a:br>
            <a:r>
              <a:rPr b="1" lang="en" sz="1200">
                <a:solidFill>
                  <a:srgbClr val="E95C3D"/>
                </a:solidFill>
                <a:latin typeface="Inter"/>
                <a:ea typeface="Inter"/>
                <a:cs typeface="Inter"/>
                <a:sym typeface="Inter"/>
              </a:rPr>
              <a:t>- Could include evidence from the reading by Wendy Lower about women in bureaucratic positions color coding those who were “unfit” and were being sent to death, as well as women’s roles in the selection process.</a:t>
            </a:r>
            <a:br>
              <a:rPr b="1" lang="en" sz="1200">
                <a:solidFill>
                  <a:srgbClr val="E95C3D"/>
                </a:solidFill>
                <a:latin typeface="Inter"/>
                <a:ea typeface="Inter"/>
                <a:cs typeface="Inter"/>
                <a:sym typeface="Inter"/>
              </a:rPr>
            </a:br>
            <a:r>
              <a:rPr b="1" lang="en" sz="1200">
                <a:solidFill>
                  <a:srgbClr val="E95C3D"/>
                </a:solidFill>
                <a:latin typeface="Inter"/>
                <a:ea typeface="Inter"/>
                <a:cs typeface="Inter"/>
                <a:sym typeface="Inter"/>
              </a:rPr>
              <a:t>-Could include more information about women working in factories during the war and how it was only temporary- instead of being a permanent shift, most women were unable to continue working in traditionally male jobs post WWI when the soldiers returned home.</a:t>
            </a:r>
            <a:br>
              <a:rPr lang="en" sz="1200">
                <a:solidFill>
                  <a:schemeClr val="dk2"/>
                </a:solidFill>
                <a:latin typeface="Inter"/>
                <a:ea typeface="Inter"/>
                <a:cs typeface="Inter"/>
                <a:sym typeface="Inter"/>
              </a:rPr>
            </a:br>
            <a:br>
              <a:rPr lang="en" sz="1200">
                <a:solidFill>
                  <a:schemeClr val="dk2"/>
                </a:solidFill>
                <a:latin typeface="Inter"/>
                <a:ea typeface="Inter"/>
                <a:cs typeface="Inter"/>
                <a:sym typeface="Inter"/>
              </a:rPr>
            </a:br>
            <a:br>
              <a:rPr lang="en" sz="1200">
                <a:solidFill>
                  <a:schemeClr val="dk2"/>
                </a:solidFill>
                <a:latin typeface="Inter"/>
                <a:ea typeface="Inter"/>
                <a:cs typeface="Inter"/>
                <a:sym typeface="Inter"/>
              </a:rPr>
            </a:br>
            <a:br>
              <a:rPr lang="en" sz="1200">
                <a:solidFill>
                  <a:schemeClr val="dk2"/>
                </a:solidFill>
                <a:latin typeface="Inter"/>
                <a:ea typeface="Inter"/>
                <a:cs typeface="Inter"/>
                <a:sym typeface="Inter"/>
              </a:rPr>
            </a:br>
            <a:br>
              <a:rPr lang="en" sz="1200">
                <a:solidFill>
                  <a:schemeClr val="dk2"/>
                </a:solidFill>
                <a:latin typeface="Inter"/>
                <a:ea typeface="Inter"/>
                <a:cs typeface="Inter"/>
                <a:sym typeface="Inter"/>
              </a:rPr>
            </a:br>
            <a:br>
              <a:rPr lang="en" sz="1200">
                <a:solidFill>
                  <a:schemeClr val="dk2"/>
                </a:solidFill>
                <a:latin typeface="Inter"/>
                <a:ea typeface="Inter"/>
                <a:cs typeface="Inter"/>
                <a:sym typeface="Inter"/>
              </a:rPr>
            </a:br>
            <a:br>
              <a:rPr lang="en" sz="1200">
                <a:solidFill>
                  <a:schemeClr val="dk2"/>
                </a:solidFill>
                <a:latin typeface="Inter"/>
                <a:ea typeface="Inter"/>
                <a:cs typeface="Inter"/>
                <a:sym typeface="Inter"/>
              </a:rPr>
            </a:br>
            <a:endParaRPr sz="1200">
              <a:solidFill>
                <a:schemeClr val="dk2"/>
              </a:solidFill>
              <a:latin typeface="Inter"/>
              <a:ea typeface="Inter"/>
              <a:cs typeface="Inter"/>
              <a:sym typeface="Inter"/>
            </a:endParaRPr>
          </a:p>
          <a:p>
            <a:pPr indent="0" lvl="0" marL="0" rtl="0" algn="l">
              <a:spcBef>
                <a:spcPts val="0"/>
              </a:spcBef>
              <a:spcAft>
                <a:spcPts val="0"/>
              </a:spcAft>
              <a:buNone/>
            </a:pPr>
            <a:r>
              <a:t/>
            </a:r>
            <a:endParaRPr sz="1200">
              <a:solidFill>
                <a:schemeClr val="dk2"/>
              </a:solidFill>
              <a:latin typeface="Inter"/>
              <a:ea typeface="Inter"/>
              <a:cs typeface="Inter"/>
              <a:sym typeface="Inter"/>
            </a:endParaRPr>
          </a:p>
        </p:txBody>
      </p:sp>
      <p:sp>
        <p:nvSpPr>
          <p:cNvPr id="88" name="Google Shape;88;p15"/>
          <p:cNvSpPr txBox="1"/>
          <p:nvPr/>
        </p:nvSpPr>
        <p:spPr>
          <a:xfrm>
            <a:off x="4044200" y="2414625"/>
            <a:ext cx="3329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Answer two questions from the four rooms: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1:</a:t>
            </a:r>
            <a:r>
              <a:rPr b="1" lang="en" sz="1200">
                <a:solidFill>
                  <a:srgbClr val="E95C3D"/>
                </a:solidFill>
                <a:latin typeface="Inter"/>
                <a:ea typeface="Inter"/>
                <a:cs typeface="Inter"/>
                <a:sym typeface="Inter"/>
              </a:rPr>
              <a:t>Women were involved in positions that had previously been held by men, particularly working in factories that produced shells and munitions for the war efforts. However, they were also invaluable on the front lines, as nurses but also as Navy Yeomen and even telephone operators &amp; translators. Total war meant that all resources and people were utilized, and this is reflected in the use of women in multiple facets of the war, not simply on the home front.</a:t>
            </a:r>
            <a:endParaRPr sz="1200">
              <a:solidFill>
                <a:schemeClr val="dk2"/>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2:</a:t>
            </a:r>
            <a:r>
              <a:rPr b="1" lang="en" sz="1200">
                <a:solidFill>
                  <a:srgbClr val="E95C3D"/>
                </a:solidFill>
                <a:latin typeface="Inter"/>
                <a:ea typeface="Inter"/>
                <a:cs typeface="Inter"/>
                <a:sym typeface="Inter"/>
              </a:rPr>
              <a:t>In some ways, women’s roles were reshaped during the interwar period. The fight for female suffrage raged in many western countries, and women were successful in getting the right to vote in numerous states, including the US and UK, during this time. However, this was a difficult fight, and not all women nor or all states </a:t>
            </a:r>
            <a:r>
              <a:rPr b="1" lang="en" sz="1200">
                <a:solidFill>
                  <a:srgbClr val="E95C3D"/>
                </a:solidFill>
                <a:latin typeface="Inter"/>
                <a:ea typeface="Inter"/>
                <a:cs typeface="Inter"/>
                <a:sym typeface="Inter"/>
              </a:rPr>
              <a:t>granted</a:t>
            </a:r>
            <a:r>
              <a:rPr b="1" lang="en" sz="1200">
                <a:solidFill>
                  <a:srgbClr val="E95C3D"/>
                </a:solidFill>
                <a:latin typeface="Inter"/>
                <a:ea typeface="Inter"/>
                <a:cs typeface="Inter"/>
                <a:sym typeface="Inter"/>
              </a:rPr>
              <a:t> women the right to vote, even in western states. Women even had to fight other women who didn’t believe in female suffrage. At the same time, women in totalitarian regimes, especially Nazi Germany, were being pushed back into traditional roles as mothers and wives in connection to the Nazi goal of expanding the Aryan race. In Germany women won the right to vote in 1918, and many women even voted for the Nazi Party; however, once dictatorship was established, no one was voting.</a:t>
            </a:r>
            <a:endParaRPr sz="1200">
              <a:solidFill>
                <a:schemeClr val="dk2"/>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