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 id="259" r:id="rId10"/>
  </p:sldIdLst>
  <p:sldSz cy="10058400" cx="7772400"/>
  <p:notesSz cx="6858000" cy="9144000"/>
  <p:embeddedFontLst>
    <p:embeddedFont>
      <p:font typeface="Halant"/>
      <p:regular r:id="rId11"/>
      <p:bold r:id="rId12"/>
    </p:embeddedFont>
    <p:embeddedFont>
      <p:font typeface="Inter"/>
      <p:regular r:id="rId13"/>
      <p:bold r:id="rId14"/>
      <p:italic r:id="rId15"/>
      <p:boldItalic r:id="rId16"/>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BC48475B-7829-4CD6-896D-78C4B5ABE5DE}">
  <a:tblStyle styleId="{BC48475B-7829-4CD6-896D-78C4B5ABE5DE}"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Halant-regular.fntdata"/><Relationship Id="rId10" Type="http://schemas.openxmlformats.org/officeDocument/2006/relationships/slide" Target="slides/slide4.xml"/><Relationship Id="rId13" Type="http://schemas.openxmlformats.org/officeDocument/2006/relationships/font" Target="fonts/Inter-regular.fntdata"/><Relationship Id="rId12" Type="http://schemas.openxmlformats.org/officeDocument/2006/relationships/font" Target="fonts/Halant-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Inter-italic.fntdata"/><Relationship Id="rId14" Type="http://schemas.openxmlformats.org/officeDocument/2006/relationships/font" Target="fonts/Inter-bold.fntdata"/><Relationship Id="rId16" Type="http://schemas.openxmlformats.org/officeDocument/2006/relationships/font" Target="fonts/Inter-bold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0"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2cf49a440c_0_56: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2cf49a440c_0_5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36ae9dcbc87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36ae9dcbc87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3" name="Shape 73"/>
        <p:cNvGrpSpPr/>
        <p:nvPr/>
      </p:nvGrpSpPr>
      <p:grpSpPr>
        <a:xfrm>
          <a:off x="0" y="0"/>
          <a:ext cx="0" cy="0"/>
          <a:chOff x="0" y="0"/>
          <a:chExt cx="0" cy="0"/>
        </a:xfrm>
      </p:grpSpPr>
      <p:sp>
        <p:nvSpPr>
          <p:cNvPr id="74" name="Google Shape;74;g36ae9dcbc87_0_81: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75" name="Google Shape;75;g36ae9dcbc87_0_8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6" name="Shape 86"/>
        <p:cNvGrpSpPr/>
        <p:nvPr/>
      </p:nvGrpSpPr>
      <p:grpSpPr>
        <a:xfrm>
          <a:off x="0" y="0"/>
          <a:ext cx="0" cy="0"/>
          <a:chOff x="0" y="0"/>
          <a:chExt cx="0" cy="0"/>
        </a:xfrm>
      </p:grpSpPr>
      <p:sp>
        <p:nvSpPr>
          <p:cNvPr id="87" name="Google Shape;87;g36ae9dcbc87_0_24: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88" name="Google Shape;88;g36ae9dcbc87_0_2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8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7999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199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1" Type="http://schemas.openxmlformats.org/officeDocument/2006/relationships/hyperlink" Target="https://openwa.pressbooks.pub/worldhistoryto500ce/chapter/art-of-the-stone-age-2/" TargetMode="External"/><Relationship Id="rId10" Type="http://schemas.openxmlformats.org/officeDocument/2006/relationships/hyperlink" Target="https://www.namuseum.gr/en/collection/syllogi-neolithikon-archaiotiton/" TargetMode="External"/><Relationship Id="rId13" Type="http://schemas.openxmlformats.org/officeDocument/2006/relationships/hyperlink" Target="https://www.gettyimages.com/photos/neolithic-art" TargetMode="External"/><Relationship Id="rId12" Type="http://schemas.openxmlformats.org/officeDocument/2006/relationships/hyperlink" Target="https://smarthistory.org/prehistoric-art-landing/neolithic-landing/" TargetMode="External"/><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4.png"/><Relationship Id="rId4" Type="http://schemas.openxmlformats.org/officeDocument/2006/relationships/image" Target="../media/image1.png"/><Relationship Id="rId9" Type="http://schemas.openxmlformats.org/officeDocument/2006/relationships/hyperlink" Target="https://www.alamy.com/stock-photo/paleolithic-age.html?sortBy=relevant" TargetMode="External"/><Relationship Id="rId14" Type="http://schemas.openxmlformats.org/officeDocument/2006/relationships/hyperlink" Target="https://www.alamy.com/stock-photo/neolithic-artifacts.html" TargetMode="External"/><Relationship Id="rId5" Type="http://schemas.openxmlformats.org/officeDocument/2006/relationships/hyperlink" Target="https://humanorigins.si.edu/evidence/behavior/stone-tools/early-stone-age-tools" TargetMode="External"/><Relationship Id="rId6" Type="http://schemas.openxmlformats.org/officeDocument/2006/relationships/hyperlink" Target="https://www.nhm.ac.uk/discover/human-evolution.html" TargetMode="External"/><Relationship Id="rId7" Type="http://schemas.openxmlformats.org/officeDocument/2006/relationships/hyperlink" Target="https://www.worldhistory.org/collection/240/paleolithic-art/" TargetMode="External"/><Relationship Id="rId8" Type="http://schemas.openxmlformats.org/officeDocument/2006/relationships/hyperlink" Target="https://www.gettyimages.com/photos/paleolithic"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4.png"/><Relationship Id="rId4"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4.png"/><Relationship Id="rId4"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4.png"/><Relationship Id="rId4"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sp>
        <p:nvSpPr>
          <p:cNvPr id="54" name="Google Shape;54;p13"/>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Digital Museum Exhibit Instructions</a:t>
            </a:r>
            <a:endParaRPr sz="1900">
              <a:solidFill>
                <a:schemeClr val="dk1"/>
              </a:solidFill>
              <a:latin typeface="Halant"/>
              <a:ea typeface="Halant"/>
              <a:cs typeface="Halant"/>
              <a:sym typeface="Halant"/>
            </a:endParaRPr>
          </a:p>
        </p:txBody>
      </p:sp>
      <p:pic>
        <p:nvPicPr>
          <p:cNvPr id="55" name="Google Shape;55;p13"/>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56" name="Google Shape;56;p13"/>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58" name="Google Shape;58;p13"/>
          <p:cNvPicPr preferRelativeResize="0"/>
          <p:nvPr/>
        </p:nvPicPr>
        <p:blipFill>
          <a:blip r:embed="rId4">
            <a:alphaModFix/>
          </a:blip>
          <a:stretch>
            <a:fillRect/>
          </a:stretch>
        </p:blipFill>
        <p:spPr>
          <a:xfrm>
            <a:off x="226481" y="76722"/>
            <a:ext cx="816414" cy="338543"/>
          </a:xfrm>
          <a:prstGeom prst="rect">
            <a:avLst/>
          </a:prstGeom>
          <a:noFill/>
          <a:ln>
            <a:noFill/>
          </a:ln>
        </p:spPr>
      </p:pic>
      <p:graphicFrame>
        <p:nvGraphicFramePr>
          <p:cNvPr id="59" name="Google Shape;59;p13"/>
          <p:cNvGraphicFramePr/>
          <p:nvPr/>
        </p:nvGraphicFramePr>
        <p:xfrm>
          <a:off x="351750" y="828550"/>
          <a:ext cx="3000000" cy="3000000"/>
        </p:xfrm>
        <a:graphic>
          <a:graphicData uri="http://schemas.openxmlformats.org/drawingml/2006/table">
            <a:tbl>
              <a:tblPr>
                <a:noFill/>
                <a:tableStyleId>{BC48475B-7829-4CD6-896D-78C4B5ABE5DE}</a:tableStyleId>
              </a:tblPr>
              <a:tblGrid>
                <a:gridCol w="3534500"/>
                <a:gridCol w="3534500"/>
              </a:tblGrid>
              <a:tr h="573925">
                <a:tc grid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Halant"/>
                          <a:ea typeface="Halant"/>
                          <a:cs typeface="Halant"/>
                          <a:sym typeface="Halant"/>
                        </a:rPr>
                        <a:t>Instructions: </a:t>
                      </a:r>
                      <a:r>
                        <a:rPr lang="en" sz="1300">
                          <a:solidFill>
                            <a:schemeClr val="dk1"/>
                          </a:solidFill>
                          <a:latin typeface="Halant"/>
                          <a:ea typeface="Halant"/>
                          <a:cs typeface="Halant"/>
                          <a:sym typeface="Halant"/>
                        </a:rPr>
                        <a:t>Choose a theme that you want to focus on for your museum exhibit. The exhibit will have two  rooms, one for each topic: Evidence of the First Humans and The Neolithic Revolution</a:t>
                      </a:r>
                      <a:endParaRPr sz="1500"/>
                    </a:p>
                  </a:txBody>
                  <a:tcPr marT="91425" marB="91425" marR="91425" marL="91425">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T cap="flat" cmpd="sng" w="9525">
                      <a:solidFill>
                        <a:srgbClr val="9E9E9E">
                          <a:alpha val="0"/>
                        </a:srgbClr>
                      </a:solidFill>
                      <a:prstDash val="solid"/>
                      <a:round/>
                      <a:headEnd len="sm" w="sm" type="none"/>
                      <a:tailEnd len="sm" w="sm" type="none"/>
                    </a:lnT>
                  </a:tcPr>
                </a:tc>
                <a:tc hMerge="1"/>
              </a:tr>
              <a:tr h="1865300">
                <a:tc>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Potential Themes: </a:t>
                      </a:r>
                      <a:endParaRPr b="1"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Story of Human Evolution</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Human Survival &amp; Adaptation</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Role of Technology</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Community &amp; Social Life</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Cultural Expression and Beliefs</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Change and Continuity</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Other (Get teacher permission)</a:t>
                      </a:r>
                      <a:endParaRPr sz="13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Room Requirements</a:t>
                      </a:r>
                      <a:endParaRPr b="1"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A short and engaging title</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2 panels focusing on a specific event/ person/ idea from the topic with:</a:t>
                      </a:r>
                      <a:endParaRPr sz="1300">
                        <a:solidFill>
                          <a:schemeClr val="dk1"/>
                        </a:solidFill>
                        <a:latin typeface="Inter"/>
                        <a:ea typeface="Inter"/>
                        <a:cs typeface="Inter"/>
                        <a:sym typeface="Inter"/>
                      </a:endParaRPr>
                    </a:p>
                    <a:p>
                      <a:pPr indent="-311150" lvl="0" marL="74295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A title </a:t>
                      </a:r>
                      <a:endParaRPr sz="1300">
                        <a:solidFill>
                          <a:schemeClr val="dk1"/>
                        </a:solidFill>
                        <a:latin typeface="Inter"/>
                        <a:ea typeface="Inter"/>
                        <a:cs typeface="Inter"/>
                        <a:sym typeface="Inter"/>
                      </a:endParaRPr>
                    </a:p>
                    <a:p>
                      <a:pPr indent="-311150" lvl="0" marL="74295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2 images &amp; captions</a:t>
                      </a:r>
                      <a:endParaRPr sz="1300">
                        <a:solidFill>
                          <a:schemeClr val="dk1"/>
                        </a:solidFill>
                        <a:latin typeface="Inter"/>
                        <a:ea typeface="Inter"/>
                        <a:cs typeface="Inter"/>
                        <a:sym typeface="Inter"/>
                      </a:endParaRPr>
                    </a:p>
                    <a:p>
                      <a:pPr indent="-311150" lvl="0" marL="74295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A short summary</a:t>
                      </a:r>
                      <a:endParaRPr sz="1300">
                        <a:solidFill>
                          <a:schemeClr val="dk1"/>
                        </a:solidFill>
                        <a:latin typeface="Inter"/>
                        <a:ea typeface="Inter"/>
                        <a:cs typeface="Inter"/>
                        <a:sym typeface="Inter"/>
                      </a:endParaRPr>
                    </a:p>
                    <a:p>
                      <a:pPr indent="-311150" lvl="0" marL="74295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A quote from a primary and/or secondary source</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A question to engage the audience with the panel and inspire reflection</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latin typeface="Inter"/>
                        <a:ea typeface="Inter"/>
                        <a:cs typeface="Inter"/>
                        <a:sym typeface="Inter"/>
                      </a:endParaRPr>
                    </a:p>
                  </a:txBody>
                  <a:tcPr marT="91425" marB="91425" marR="91425" marL="91425"/>
                </a:tc>
              </a:tr>
              <a:tr h="573925">
                <a:tc grid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Halant"/>
                          <a:ea typeface="Halant"/>
                          <a:cs typeface="Halant"/>
                          <a:sym typeface="Halant"/>
                        </a:rPr>
                        <a:t>Research: </a:t>
                      </a:r>
                      <a:r>
                        <a:rPr lang="en" sz="1300">
                          <a:solidFill>
                            <a:schemeClr val="dk1"/>
                          </a:solidFill>
                          <a:latin typeface="Halant"/>
                          <a:ea typeface="Halant"/>
                          <a:cs typeface="Halant"/>
                          <a:sym typeface="Halant"/>
                        </a:rPr>
                        <a:t>Use the resources and materials from the lessons in the unit to help guide your research and compilation of information for your museum. Additionally, use the following resources to help you:</a:t>
                      </a:r>
                      <a:endParaRPr sz="1500">
                        <a:latin typeface="Halant"/>
                        <a:ea typeface="Halant"/>
                        <a:cs typeface="Halant"/>
                        <a:sym typeface="Halant"/>
                      </a:endParaRPr>
                    </a:p>
                  </a:txBody>
                  <a:tcPr marT="91425" marB="91425" marR="91425" marL="91425">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tcPr>
                </a:tc>
                <a:tc hMerge="1"/>
              </a:tr>
              <a:tr h="1291350">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Topic 1: </a:t>
                      </a:r>
                      <a:r>
                        <a:rPr b="1" lang="en" sz="1300">
                          <a:solidFill>
                            <a:schemeClr val="dk1"/>
                          </a:solidFill>
                          <a:latin typeface="Inter"/>
                          <a:ea typeface="Inter"/>
                          <a:cs typeface="Inter"/>
                          <a:sym typeface="Inter"/>
                        </a:rPr>
                        <a:t>Evidence of the First Humans</a:t>
                      </a:r>
                      <a:endParaRPr b="1" sz="1300">
                        <a:solidFill>
                          <a:schemeClr val="dk1"/>
                        </a:solidFill>
                        <a:latin typeface="Inter"/>
                        <a:ea typeface="Inter"/>
                        <a:cs typeface="Inter"/>
                        <a:sym typeface="Inter"/>
                      </a:endParaRPr>
                    </a:p>
                    <a:p>
                      <a:pPr indent="-311150" lvl="0" marL="457200" rtl="0" algn="l">
                        <a:spcBef>
                          <a:spcPts val="1000"/>
                        </a:spcBef>
                        <a:spcAft>
                          <a:spcPts val="0"/>
                        </a:spcAft>
                        <a:buSzPts val="1300"/>
                        <a:buFont typeface="Inter"/>
                        <a:buAutoNum type="arabicPeriod"/>
                      </a:pPr>
                      <a:r>
                        <a:rPr lang="en" sz="1300" u="sng">
                          <a:solidFill>
                            <a:schemeClr val="hlink"/>
                          </a:solidFill>
                          <a:latin typeface="Inter"/>
                          <a:ea typeface="Inter"/>
                          <a:cs typeface="Inter"/>
                          <a:sym typeface="Inter"/>
                          <a:hlinkClick r:id="rId5"/>
                        </a:rPr>
                        <a:t>Smithsonian National Museum of Natural History – Human Origins Program</a:t>
                      </a:r>
                      <a:endParaRPr sz="1300">
                        <a:latin typeface="Inter"/>
                        <a:ea typeface="Inter"/>
                        <a:cs typeface="Inter"/>
                        <a:sym typeface="Inter"/>
                      </a:endParaRPr>
                    </a:p>
                    <a:p>
                      <a:pPr indent="-311150" lvl="0" marL="457200" rtl="0" algn="l">
                        <a:spcBef>
                          <a:spcPts val="1000"/>
                        </a:spcBef>
                        <a:spcAft>
                          <a:spcPts val="0"/>
                        </a:spcAft>
                        <a:buSzPts val="1300"/>
                        <a:buFont typeface="Inter"/>
                        <a:buAutoNum type="arabicPeriod"/>
                      </a:pPr>
                      <a:r>
                        <a:rPr lang="en" sz="1300" u="sng">
                          <a:solidFill>
                            <a:schemeClr val="hlink"/>
                          </a:solidFill>
                          <a:latin typeface="Inter"/>
                          <a:ea typeface="Inter"/>
                          <a:cs typeface="Inter"/>
                          <a:sym typeface="Inter"/>
                          <a:hlinkClick r:id="rId6"/>
                        </a:rPr>
                        <a:t>The Natural History Museum, London – Human Evolution</a:t>
                      </a:r>
                      <a:endParaRPr sz="1300">
                        <a:latin typeface="Inter"/>
                        <a:ea typeface="Inter"/>
                        <a:cs typeface="Inter"/>
                        <a:sym typeface="Inter"/>
                      </a:endParaRPr>
                    </a:p>
                    <a:p>
                      <a:pPr indent="-311150" lvl="0" marL="457200" rtl="0" algn="l">
                        <a:spcBef>
                          <a:spcPts val="1000"/>
                        </a:spcBef>
                        <a:spcAft>
                          <a:spcPts val="0"/>
                        </a:spcAft>
                        <a:buSzPts val="1300"/>
                        <a:buFont typeface="Inter"/>
                        <a:buAutoNum type="arabicPeriod"/>
                      </a:pPr>
                      <a:r>
                        <a:rPr lang="en" sz="1300" u="sng">
                          <a:solidFill>
                            <a:schemeClr val="hlink"/>
                          </a:solidFill>
                          <a:latin typeface="Inter"/>
                          <a:ea typeface="Inter"/>
                          <a:cs typeface="Inter"/>
                          <a:sym typeface="Inter"/>
                          <a:hlinkClick r:id="rId7"/>
                        </a:rPr>
                        <a:t>World History Encyclopedia – Paleolithic Art Collection</a:t>
                      </a:r>
                      <a:endParaRPr sz="1300">
                        <a:latin typeface="Inter"/>
                        <a:ea typeface="Inter"/>
                        <a:cs typeface="Inter"/>
                        <a:sym typeface="Inter"/>
                      </a:endParaRPr>
                    </a:p>
                    <a:p>
                      <a:pPr indent="-311150" lvl="0" marL="457200" rtl="0" algn="l">
                        <a:spcBef>
                          <a:spcPts val="1000"/>
                        </a:spcBef>
                        <a:spcAft>
                          <a:spcPts val="0"/>
                        </a:spcAft>
                        <a:buSzPts val="1300"/>
                        <a:buFont typeface="Inter"/>
                        <a:buAutoNum type="arabicPeriod"/>
                      </a:pPr>
                      <a:r>
                        <a:rPr lang="en" sz="1300" u="sng">
                          <a:solidFill>
                            <a:schemeClr val="hlink"/>
                          </a:solidFill>
                          <a:latin typeface="Inter"/>
                          <a:ea typeface="Inter"/>
                          <a:cs typeface="Inter"/>
                          <a:sym typeface="Inter"/>
                          <a:hlinkClick r:id="rId8"/>
                        </a:rPr>
                        <a:t>Getty Images – Paleolithic Stock Photos</a:t>
                      </a:r>
                      <a:endParaRPr sz="1300">
                        <a:latin typeface="Inter"/>
                        <a:ea typeface="Inter"/>
                        <a:cs typeface="Inter"/>
                        <a:sym typeface="Inter"/>
                      </a:endParaRPr>
                    </a:p>
                    <a:p>
                      <a:pPr indent="-311150" lvl="0" marL="457200" rtl="0" algn="l">
                        <a:spcBef>
                          <a:spcPts val="1000"/>
                        </a:spcBef>
                        <a:spcAft>
                          <a:spcPts val="0"/>
                        </a:spcAft>
                        <a:buSzPts val="1300"/>
                        <a:buFont typeface="Inter"/>
                        <a:buAutoNum type="arabicPeriod"/>
                      </a:pPr>
                      <a:r>
                        <a:rPr lang="en" sz="1300" u="sng">
                          <a:solidFill>
                            <a:schemeClr val="hlink"/>
                          </a:solidFill>
                          <a:latin typeface="Inter"/>
                          <a:ea typeface="Inter"/>
                          <a:cs typeface="Inter"/>
                          <a:sym typeface="Inter"/>
                          <a:hlinkClick r:id="rId9"/>
                        </a:rPr>
                        <a:t>Alamy – Paleolithic Age Stock Photography</a:t>
                      </a:r>
                      <a:endParaRPr sz="1300">
                        <a:latin typeface="Inter"/>
                        <a:ea typeface="Inter"/>
                        <a:cs typeface="Inter"/>
                        <a:sym typeface="Inter"/>
                      </a:endParaRPr>
                    </a:p>
                    <a:p>
                      <a:pPr indent="0" lvl="0" marL="0" rtl="0" algn="l">
                        <a:spcBef>
                          <a:spcPts val="1000"/>
                        </a:spcBef>
                        <a:spcAft>
                          <a:spcPts val="0"/>
                        </a:spcAft>
                        <a:buNone/>
                      </a:pPr>
                      <a:r>
                        <a:t/>
                      </a:r>
                      <a:endParaRPr sz="1200">
                        <a:solidFill>
                          <a:schemeClr val="dk1"/>
                        </a:solidFill>
                        <a:latin typeface="Inter"/>
                        <a:ea typeface="Inter"/>
                        <a:cs typeface="Inter"/>
                        <a:sym typeface="Inter"/>
                      </a:endParaRPr>
                    </a:p>
                    <a:p>
                      <a:pPr indent="0" lvl="0" marL="0" rtl="0" algn="l">
                        <a:spcBef>
                          <a:spcPts val="1000"/>
                        </a:spcBef>
                        <a:spcAft>
                          <a:spcPts val="1000"/>
                        </a:spcAft>
                        <a:buNone/>
                      </a:pPr>
                      <a:r>
                        <a:t/>
                      </a:r>
                      <a:endParaRPr/>
                    </a:p>
                  </a:txBody>
                  <a:tcPr marT="91425" marB="91425" marR="91425" marL="91425"/>
                </a:tc>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Topic 2: The Neolithic Revolution</a:t>
                      </a:r>
                      <a:endParaRPr b="1" sz="1300">
                        <a:solidFill>
                          <a:schemeClr val="dk1"/>
                        </a:solidFill>
                        <a:latin typeface="Inter"/>
                        <a:ea typeface="Inter"/>
                        <a:cs typeface="Inter"/>
                        <a:sym typeface="Inter"/>
                      </a:endParaRPr>
                    </a:p>
                    <a:p>
                      <a:pPr indent="-311150" lvl="0" marL="457200" rtl="0" algn="l">
                        <a:spcBef>
                          <a:spcPts val="1000"/>
                        </a:spcBef>
                        <a:spcAft>
                          <a:spcPts val="0"/>
                        </a:spcAft>
                        <a:buClr>
                          <a:schemeClr val="dk1"/>
                        </a:buClr>
                        <a:buSzPts val="1300"/>
                        <a:buFont typeface="Inter"/>
                        <a:buAutoNum type="arabicPeriod"/>
                      </a:pPr>
                      <a:r>
                        <a:rPr lang="en" sz="1300" u="sng">
                          <a:solidFill>
                            <a:schemeClr val="hlink"/>
                          </a:solidFill>
                          <a:latin typeface="Inter"/>
                          <a:ea typeface="Inter"/>
                          <a:cs typeface="Inter"/>
                          <a:sym typeface="Inter"/>
                          <a:hlinkClick r:id="rId10"/>
                        </a:rPr>
                        <a:t>National Archaeological Museum – Neolithic Collection</a:t>
                      </a:r>
                      <a:endParaRPr sz="1300">
                        <a:solidFill>
                          <a:schemeClr val="dk1"/>
                        </a:solidFill>
                        <a:latin typeface="Inter"/>
                        <a:ea typeface="Inter"/>
                        <a:cs typeface="Inter"/>
                        <a:sym typeface="Inter"/>
                      </a:endParaRPr>
                    </a:p>
                    <a:p>
                      <a:pPr indent="-311150" lvl="0" marL="457200" rtl="0" algn="l">
                        <a:spcBef>
                          <a:spcPts val="1000"/>
                        </a:spcBef>
                        <a:spcAft>
                          <a:spcPts val="0"/>
                        </a:spcAft>
                        <a:buClr>
                          <a:schemeClr val="dk1"/>
                        </a:buClr>
                        <a:buSzPts val="1300"/>
                        <a:buFont typeface="Inter"/>
                        <a:buAutoNum type="arabicPeriod"/>
                      </a:pPr>
                      <a:r>
                        <a:rPr lang="en" sz="1300" u="sng">
                          <a:solidFill>
                            <a:schemeClr val="hlink"/>
                          </a:solidFill>
                          <a:highlight>
                            <a:srgbClr val="F6F6F6"/>
                          </a:highlight>
                          <a:latin typeface="Inter"/>
                          <a:ea typeface="Inter"/>
                          <a:cs typeface="Inter"/>
                          <a:sym typeface="Inter"/>
                          <a:hlinkClick r:id="rId11"/>
                        </a:rPr>
                        <a:t>Primary Sources: Neolithic Art and Architecture</a:t>
                      </a:r>
                      <a:r>
                        <a:rPr lang="en" sz="1300">
                          <a:solidFill>
                            <a:srgbClr val="222222"/>
                          </a:solidFill>
                          <a:highlight>
                            <a:srgbClr val="F6F6F6"/>
                          </a:highlight>
                          <a:latin typeface="Inter"/>
                          <a:ea typeface="Inter"/>
                          <a:cs typeface="Inter"/>
                          <a:sym typeface="Inter"/>
                        </a:rPr>
                        <a:t> </a:t>
                      </a:r>
                      <a:endParaRPr sz="1300">
                        <a:solidFill>
                          <a:schemeClr val="dk1"/>
                        </a:solidFill>
                        <a:latin typeface="Inter"/>
                        <a:ea typeface="Inter"/>
                        <a:cs typeface="Inter"/>
                        <a:sym typeface="Inter"/>
                      </a:endParaRPr>
                    </a:p>
                    <a:p>
                      <a:pPr indent="-311150" lvl="0" marL="457200" rtl="0" algn="l">
                        <a:spcBef>
                          <a:spcPts val="1000"/>
                        </a:spcBef>
                        <a:spcAft>
                          <a:spcPts val="0"/>
                        </a:spcAft>
                        <a:buClr>
                          <a:schemeClr val="dk1"/>
                        </a:buClr>
                        <a:buSzPts val="1300"/>
                        <a:buFont typeface="Inter"/>
                        <a:buAutoNum type="arabicPeriod"/>
                      </a:pPr>
                      <a:r>
                        <a:rPr lang="en" sz="1300" u="sng">
                          <a:solidFill>
                            <a:schemeClr val="hlink"/>
                          </a:solidFill>
                          <a:latin typeface="Inter"/>
                          <a:ea typeface="Inter"/>
                          <a:cs typeface="Inter"/>
                          <a:sym typeface="Inter"/>
                          <a:hlinkClick r:id="rId12"/>
                        </a:rPr>
                        <a:t>World History Encyclopedia – Neolithic Art</a:t>
                      </a:r>
                      <a:endParaRPr sz="1300">
                        <a:solidFill>
                          <a:schemeClr val="dk1"/>
                        </a:solidFill>
                        <a:latin typeface="Inter"/>
                        <a:ea typeface="Inter"/>
                        <a:cs typeface="Inter"/>
                        <a:sym typeface="Inter"/>
                      </a:endParaRPr>
                    </a:p>
                    <a:p>
                      <a:pPr indent="-311150" lvl="0" marL="457200" rtl="0" algn="l">
                        <a:spcBef>
                          <a:spcPts val="1000"/>
                        </a:spcBef>
                        <a:spcAft>
                          <a:spcPts val="0"/>
                        </a:spcAft>
                        <a:buClr>
                          <a:schemeClr val="dk1"/>
                        </a:buClr>
                        <a:buSzPts val="1300"/>
                        <a:buFont typeface="Inter"/>
                        <a:buAutoNum type="arabicPeriod"/>
                      </a:pPr>
                      <a:r>
                        <a:rPr lang="en" sz="1300" u="sng">
                          <a:solidFill>
                            <a:schemeClr val="hlink"/>
                          </a:solidFill>
                          <a:latin typeface="Inter"/>
                          <a:ea typeface="Inter"/>
                          <a:cs typeface="Inter"/>
                          <a:sym typeface="Inter"/>
                          <a:hlinkClick r:id="rId13"/>
                        </a:rPr>
                        <a:t>Getty Images – Neolithic Art Stock Photos</a:t>
                      </a:r>
                      <a:endParaRPr sz="1300">
                        <a:solidFill>
                          <a:schemeClr val="dk1"/>
                        </a:solidFill>
                        <a:latin typeface="Inter"/>
                        <a:ea typeface="Inter"/>
                        <a:cs typeface="Inter"/>
                        <a:sym typeface="Inter"/>
                      </a:endParaRPr>
                    </a:p>
                    <a:p>
                      <a:pPr indent="-311150" lvl="0" marL="457200" rtl="0" algn="l">
                        <a:spcBef>
                          <a:spcPts val="1000"/>
                        </a:spcBef>
                        <a:spcAft>
                          <a:spcPts val="1000"/>
                        </a:spcAft>
                        <a:buClr>
                          <a:schemeClr val="dk1"/>
                        </a:buClr>
                        <a:buSzPts val="1300"/>
                        <a:buFont typeface="Inter"/>
                        <a:buAutoNum type="arabicPeriod"/>
                      </a:pPr>
                      <a:r>
                        <a:rPr lang="en" sz="1300" u="sng">
                          <a:solidFill>
                            <a:schemeClr val="hlink"/>
                          </a:solidFill>
                          <a:latin typeface="Inter"/>
                          <a:ea typeface="Inter"/>
                          <a:cs typeface="Inter"/>
                          <a:sym typeface="Inter"/>
                          <a:hlinkClick r:id="rId14"/>
                        </a:rPr>
                        <a:t>Alamy – Neolithic Artifacts Stock Photography</a:t>
                      </a:r>
                      <a:endParaRPr sz="1300">
                        <a:solidFill>
                          <a:schemeClr val="dk1"/>
                        </a:solidFill>
                        <a:latin typeface="Inter"/>
                        <a:ea typeface="Inter"/>
                        <a:cs typeface="Inter"/>
                        <a:sym typeface="Inter"/>
                      </a:endParaRPr>
                    </a:p>
                  </a:txBody>
                  <a:tcPr marT="91425" marB="91425" marR="91425" marL="91425"/>
                </a:tc>
              </a:tr>
              <a:tr h="2582750">
                <a:tc vMerge="1"/>
                <a:tc vMerge="1"/>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3" name="Shape 63"/>
        <p:cNvGrpSpPr/>
        <p:nvPr/>
      </p:nvGrpSpPr>
      <p:grpSpPr>
        <a:xfrm>
          <a:off x="0" y="0"/>
          <a:ext cx="0" cy="0"/>
          <a:chOff x="0" y="0"/>
          <a:chExt cx="0" cy="0"/>
        </a:xfrm>
      </p:grpSpPr>
      <p:sp>
        <p:nvSpPr>
          <p:cNvPr id="64" name="Google Shape;64;p14"/>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Digital Museum Exhibit Visits</a:t>
            </a:r>
            <a:endParaRPr sz="1900">
              <a:solidFill>
                <a:schemeClr val="dk1"/>
              </a:solidFill>
              <a:latin typeface="Halant"/>
              <a:ea typeface="Halant"/>
              <a:cs typeface="Halant"/>
              <a:sym typeface="Halant"/>
            </a:endParaRPr>
          </a:p>
        </p:txBody>
      </p:sp>
      <p:pic>
        <p:nvPicPr>
          <p:cNvPr id="65" name="Google Shape;65;p14"/>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66" name="Google Shape;66;p14"/>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7" name="Google Shape;67;p14"/>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68" name="Google Shape;68;p14"/>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69" name="Google Shape;69;p14"/>
          <p:cNvSpPr txBox="1"/>
          <p:nvPr/>
        </p:nvSpPr>
        <p:spPr>
          <a:xfrm>
            <a:off x="594300" y="807694"/>
            <a:ext cx="6583800" cy="14775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You will “visit” two digital museums of your peers who worked on a theme different from yours. While you look through the rooms, fill out the worksheet.</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Visited Museum Title:      </a:t>
            </a:r>
            <a:endParaRPr sz="1200">
              <a:solidFill>
                <a:schemeClr val="dk1"/>
              </a:solidFill>
              <a:latin typeface="Inter"/>
              <a:ea typeface="Inter"/>
              <a:cs typeface="Inter"/>
              <a:sym typeface="Inter"/>
            </a:endParaRPr>
          </a:p>
        </p:txBody>
      </p:sp>
      <p:cxnSp>
        <p:nvCxnSpPr>
          <p:cNvPr id="70" name="Google Shape;70;p14"/>
          <p:cNvCxnSpPr>
            <a:endCxn id="67" idx="0"/>
          </p:cNvCxnSpPr>
          <p:nvPr/>
        </p:nvCxnSpPr>
        <p:spPr>
          <a:xfrm>
            <a:off x="3860438" y="2476074"/>
            <a:ext cx="25800" cy="6996000"/>
          </a:xfrm>
          <a:prstGeom prst="straightConnector1">
            <a:avLst/>
          </a:prstGeom>
          <a:noFill/>
          <a:ln cap="flat" cmpd="sng" w="9525">
            <a:solidFill>
              <a:schemeClr val="dk1"/>
            </a:solidFill>
            <a:prstDash val="solid"/>
            <a:round/>
            <a:headEnd len="med" w="med" type="none"/>
            <a:tailEnd len="med" w="med" type="none"/>
          </a:ln>
        </p:spPr>
      </p:cxnSp>
      <p:sp>
        <p:nvSpPr>
          <p:cNvPr id="71" name="Google Shape;71;p14"/>
          <p:cNvSpPr txBox="1"/>
          <p:nvPr/>
        </p:nvSpPr>
        <p:spPr>
          <a:xfrm>
            <a:off x="615200" y="2414625"/>
            <a:ext cx="3137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Reflection Questions: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image or quote resonated with you the most in the museum? Why?</a:t>
            </a: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additional examples/ evidence would fit well into this museum from the unit? Explain. (Include at least 2 examples.)</a:t>
            </a: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p:txBody>
      </p:sp>
      <p:sp>
        <p:nvSpPr>
          <p:cNvPr id="72" name="Google Shape;72;p14"/>
          <p:cNvSpPr txBox="1"/>
          <p:nvPr/>
        </p:nvSpPr>
        <p:spPr>
          <a:xfrm>
            <a:off x="4044200" y="2414625"/>
            <a:ext cx="3137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Answer the questions from the rooms: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1:</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2:</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6" name="Shape 76"/>
        <p:cNvGrpSpPr/>
        <p:nvPr/>
      </p:nvGrpSpPr>
      <p:grpSpPr>
        <a:xfrm>
          <a:off x="0" y="0"/>
          <a:ext cx="0" cy="0"/>
          <a:chOff x="0" y="0"/>
          <a:chExt cx="0" cy="0"/>
        </a:xfrm>
      </p:grpSpPr>
      <p:sp>
        <p:nvSpPr>
          <p:cNvPr id="77" name="Google Shape;77;p15"/>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Digital Museum Exhibit Visits</a:t>
            </a:r>
            <a:endParaRPr sz="1900">
              <a:solidFill>
                <a:schemeClr val="dk1"/>
              </a:solidFill>
              <a:latin typeface="Halant"/>
              <a:ea typeface="Halant"/>
              <a:cs typeface="Halant"/>
              <a:sym typeface="Halant"/>
            </a:endParaRPr>
          </a:p>
        </p:txBody>
      </p:sp>
      <p:pic>
        <p:nvPicPr>
          <p:cNvPr id="78" name="Google Shape;78;p15"/>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79" name="Google Shape;79;p15"/>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80" name="Google Shape;80;p15"/>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81" name="Google Shape;81;p15"/>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82" name="Google Shape;82;p15"/>
          <p:cNvSpPr txBox="1"/>
          <p:nvPr/>
        </p:nvSpPr>
        <p:spPr>
          <a:xfrm>
            <a:off x="594300" y="807694"/>
            <a:ext cx="6583800" cy="14775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You will “visit” two digital museums of your peers who worked on a theme different from yours. While you look through the rooms, fill out the worksheet.</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Visited Museum Title:      </a:t>
            </a:r>
            <a:endParaRPr sz="1200">
              <a:solidFill>
                <a:schemeClr val="dk1"/>
              </a:solidFill>
              <a:latin typeface="Inter"/>
              <a:ea typeface="Inter"/>
              <a:cs typeface="Inter"/>
              <a:sym typeface="Inter"/>
            </a:endParaRPr>
          </a:p>
        </p:txBody>
      </p:sp>
      <p:cxnSp>
        <p:nvCxnSpPr>
          <p:cNvPr id="83" name="Google Shape;83;p15"/>
          <p:cNvCxnSpPr>
            <a:endCxn id="80" idx="0"/>
          </p:cNvCxnSpPr>
          <p:nvPr/>
        </p:nvCxnSpPr>
        <p:spPr>
          <a:xfrm>
            <a:off x="3860438" y="2476074"/>
            <a:ext cx="25800" cy="6996000"/>
          </a:xfrm>
          <a:prstGeom prst="straightConnector1">
            <a:avLst/>
          </a:prstGeom>
          <a:noFill/>
          <a:ln cap="flat" cmpd="sng" w="9525">
            <a:solidFill>
              <a:schemeClr val="dk1"/>
            </a:solidFill>
            <a:prstDash val="solid"/>
            <a:round/>
            <a:headEnd len="med" w="med" type="none"/>
            <a:tailEnd len="med" w="med" type="none"/>
          </a:ln>
        </p:spPr>
      </p:cxnSp>
      <p:sp>
        <p:nvSpPr>
          <p:cNvPr id="84" name="Google Shape;84;p15"/>
          <p:cNvSpPr txBox="1"/>
          <p:nvPr/>
        </p:nvSpPr>
        <p:spPr>
          <a:xfrm>
            <a:off x="615200" y="2414625"/>
            <a:ext cx="3137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Reflection Questions: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image or quote resonated with you the most in the museum? Why?</a:t>
            </a: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additional examples/ evidence would fit well into this museum from the unit? Explain. (Include at least 2 examples.)</a:t>
            </a: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br>
              <a:rPr lang="en" sz="1200">
                <a:solidFill>
                  <a:schemeClr val="dk1"/>
                </a:solidFill>
                <a:latin typeface="Inter"/>
                <a:ea typeface="Inter"/>
                <a:cs typeface="Inter"/>
                <a:sym typeface="Inter"/>
              </a:rPr>
            </a:b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p:txBody>
      </p:sp>
      <p:sp>
        <p:nvSpPr>
          <p:cNvPr id="85" name="Google Shape;85;p15"/>
          <p:cNvSpPr txBox="1"/>
          <p:nvPr/>
        </p:nvSpPr>
        <p:spPr>
          <a:xfrm>
            <a:off x="4044200" y="2414625"/>
            <a:ext cx="3137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Answer the questions from the rooms: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1:</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2:</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9" name="Shape 89"/>
        <p:cNvGrpSpPr/>
        <p:nvPr/>
      </p:nvGrpSpPr>
      <p:grpSpPr>
        <a:xfrm>
          <a:off x="0" y="0"/>
          <a:ext cx="0" cy="0"/>
          <a:chOff x="0" y="0"/>
          <a:chExt cx="0" cy="0"/>
        </a:xfrm>
      </p:grpSpPr>
      <p:sp>
        <p:nvSpPr>
          <p:cNvPr id="90" name="Google Shape;90;p16"/>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Digital Museum Exhibit Visits (Exemplar)</a:t>
            </a:r>
            <a:endParaRPr sz="1900">
              <a:solidFill>
                <a:schemeClr val="dk1"/>
              </a:solidFill>
              <a:latin typeface="Halant"/>
              <a:ea typeface="Halant"/>
              <a:cs typeface="Halant"/>
              <a:sym typeface="Halant"/>
            </a:endParaRPr>
          </a:p>
        </p:txBody>
      </p:sp>
      <p:pic>
        <p:nvPicPr>
          <p:cNvPr id="91" name="Google Shape;91;p16"/>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92" name="Google Shape;92;p16"/>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93" name="Google Shape;93;p16"/>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94" name="Google Shape;94;p16"/>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95" name="Google Shape;95;p16"/>
          <p:cNvSpPr txBox="1"/>
          <p:nvPr/>
        </p:nvSpPr>
        <p:spPr>
          <a:xfrm>
            <a:off x="594300" y="807694"/>
            <a:ext cx="6583800" cy="14775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You will “visit” two digital museums of your peers who worked on a theme different from yours. While you look through the rooms, fill out the worksheet.</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t/>
            </a:r>
            <a:endParaRPr sz="1200">
              <a:solidFill>
                <a:schemeClr val="dk1"/>
              </a:solidFill>
              <a:latin typeface="Halant"/>
              <a:ea typeface="Halant"/>
              <a:cs typeface="Halant"/>
              <a:sym typeface="Halant"/>
            </a:endParaRPr>
          </a:p>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Visited Museum Title: </a:t>
            </a:r>
            <a:r>
              <a:rPr b="1" lang="en" sz="1200">
                <a:solidFill>
                  <a:srgbClr val="E95C3D"/>
                </a:solidFill>
                <a:latin typeface="Inter"/>
                <a:ea typeface="Inter"/>
                <a:cs typeface="Inter"/>
                <a:sym typeface="Inter"/>
              </a:rPr>
              <a:t>Early Human Culture</a:t>
            </a:r>
            <a:r>
              <a:rPr lang="en" sz="1200">
                <a:solidFill>
                  <a:schemeClr val="dk1"/>
                </a:solidFill>
                <a:latin typeface="Inter"/>
                <a:ea typeface="Inter"/>
                <a:cs typeface="Inter"/>
                <a:sym typeface="Inter"/>
              </a:rPr>
              <a:t>  </a:t>
            </a:r>
            <a:endParaRPr sz="1200">
              <a:solidFill>
                <a:schemeClr val="dk1"/>
              </a:solidFill>
              <a:latin typeface="Inter"/>
              <a:ea typeface="Inter"/>
              <a:cs typeface="Inter"/>
              <a:sym typeface="Inter"/>
            </a:endParaRPr>
          </a:p>
        </p:txBody>
      </p:sp>
      <p:cxnSp>
        <p:nvCxnSpPr>
          <p:cNvPr id="96" name="Google Shape;96;p16"/>
          <p:cNvCxnSpPr>
            <a:endCxn id="93" idx="0"/>
          </p:cNvCxnSpPr>
          <p:nvPr/>
        </p:nvCxnSpPr>
        <p:spPr>
          <a:xfrm>
            <a:off x="3860438" y="2476074"/>
            <a:ext cx="25800" cy="6996000"/>
          </a:xfrm>
          <a:prstGeom prst="straightConnector1">
            <a:avLst/>
          </a:prstGeom>
          <a:noFill/>
          <a:ln cap="flat" cmpd="sng" w="9525">
            <a:solidFill>
              <a:schemeClr val="dk1"/>
            </a:solidFill>
            <a:prstDash val="solid"/>
            <a:round/>
            <a:headEnd len="med" w="med" type="none"/>
            <a:tailEnd len="med" w="med" type="none"/>
          </a:ln>
        </p:spPr>
      </p:cxnSp>
      <p:sp>
        <p:nvSpPr>
          <p:cNvPr id="97" name="Google Shape;97;p16"/>
          <p:cNvSpPr txBox="1"/>
          <p:nvPr/>
        </p:nvSpPr>
        <p:spPr>
          <a:xfrm>
            <a:off x="423200" y="2414625"/>
            <a:ext cx="3329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Reflection Questions: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2"/>
              </a:buClr>
              <a:buSzPts val="1200"/>
              <a:buFont typeface="Inter"/>
              <a:buAutoNum type="arabicPeriod"/>
            </a:pPr>
            <a:r>
              <a:rPr lang="en" sz="1200">
                <a:solidFill>
                  <a:schemeClr val="dk1"/>
                </a:solidFill>
                <a:latin typeface="Inter"/>
                <a:ea typeface="Inter"/>
                <a:cs typeface="Inter"/>
                <a:sym typeface="Inter"/>
              </a:rPr>
              <a:t>What image or quote resonated with you the most in the museum? Why?</a:t>
            </a:r>
            <a:br>
              <a:rPr lang="en" sz="1200">
                <a:solidFill>
                  <a:schemeClr val="dk2"/>
                </a:solidFill>
                <a:latin typeface="Inter"/>
                <a:ea typeface="Inter"/>
                <a:cs typeface="Inter"/>
                <a:sym typeface="Inter"/>
              </a:rPr>
            </a:br>
            <a:r>
              <a:rPr b="1" lang="en" sz="1200">
                <a:solidFill>
                  <a:srgbClr val="E95C3D"/>
                </a:solidFill>
                <a:latin typeface="Inter"/>
                <a:ea typeface="Inter"/>
                <a:cs typeface="Inter"/>
                <a:sym typeface="Inter"/>
              </a:rPr>
              <a:t>The image of the Venus figurine resonated with me the most because it shows that early humans had symbolic ideas about fertility and womanhood. It made me realize that even without written language, they were expressing deep cultural beliefs through art.</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2"/>
              </a:buClr>
              <a:buSzPts val="1200"/>
              <a:buFont typeface="Inter"/>
              <a:buAutoNum type="arabicPeriod"/>
            </a:pPr>
            <a:r>
              <a:rPr lang="en" sz="1200">
                <a:solidFill>
                  <a:schemeClr val="dk1"/>
                </a:solidFill>
                <a:latin typeface="Inter"/>
                <a:ea typeface="Inter"/>
                <a:cs typeface="Inter"/>
                <a:sym typeface="Inter"/>
              </a:rPr>
              <a:t>What additional examples/ evidence would fit well into this museum from the unit? Explain. (Include at least 2 examples.)</a:t>
            </a:r>
            <a:br>
              <a:rPr lang="en" sz="1200">
                <a:solidFill>
                  <a:schemeClr val="dk2"/>
                </a:solidFill>
                <a:latin typeface="Inter"/>
                <a:ea typeface="Inter"/>
                <a:cs typeface="Inter"/>
                <a:sym typeface="Inter"/>
              </a:rPr>
            </a:br>
            <a:r>
              <a:rPr b="1" lang="en" sz="1200">
                <a:solidFill>
                  <a:srgbClr val="E95C3D"/>
                </a:solidFill>
                <a:latin typeface="Inter"/>
                <a:ea typeface="Inter"/>
                <a:cs typeface="Inter"/>
                <a:sym typeface="Inter"/>
              </a:rPr>
              <a:t>- Could include </a:t>
            </a:r>
            <a:r>
              <a:rPr b="1" lang="en" sz="1200">
                <a:solidFill>
                  <a:srgbClr val="E95C3D"/>
                </a:solidFill>
                <a:latin typeface="Inter"/>
                <a:ea typeface="Inter"/>
                <a:cs typeface="Inter"/>
                <a:sym typeface="Inter"/>
              </a:rPr>
              <a:t>the cave art from Cueva de las Manos in Argentina, which also shows symbolic handprints and connects to Paleolithic expression.</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-Could include </a:t>
            </a:r>
            <a:r>
              <a:rPr b="1" lang="en" sz="1200">
                <a:solidFill>
                  <a:srgbClr val="E95C3D"/>
                </a:solidFill>
                <a:latin typeface="Inter"/>
                <a:ea typeface="Inter"/>
                <a:cs typeface="Inter"/>
                <a:sym typeface="Inter"/>
              </a:rPr>
              <a:t>the burial sites found at Çatalhöyük, which offer insight into how Neolithic people combined art, religion, and community life.</a:t>
            </a: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br>
              <a:rPr lang="en" sz="1200">
                <a:solidFill>
                  <a:schemeClr val="dk2"/>
                </a:solidFill>
                <a:latin typeface="Inter"/>
                <a:ea typeface="Inter"/>
                <a:cs typeface="Inter"/>
                <a:sym typeface="Inter"/>
              </a:rPr>
            </a:br>
            <a:endParaRPr sz="1200">
              <a:solidFill>
                <a:schemeClr val="dk2"/>
              </a:solidFill>
              <a:latin typeface="Inter"/>
              <a:ea typeface="Inter"/>
              <a:cs typeface="Inter"/>
              <a:sym typeface="Inter"/>
            </a:endParaRPr>
          </a:p>
          <a:p>
            <a:pPr indent="0" lvl="0" marL="0" rtl="0" algn="l">
              <a:spcBef>
                <a:spcPts val="0"/>
              </a:spcBef>
              <a:spcAft>
                <a:spcPts val="0"/>
              </a:spcAft>
              <a:buNone/>
            </a:pPr>
            <a:r>
              <a:t/>
            </a:r>
            <a:endParaRPr sz="1200">
              <a:solidFill>
                <a:schemeClr val="dk2"/>
              </a:solidFill>
              <a:latin typeface="Inter"/>
              <a:ea typeface="Inter"/>
              <a:cs typeface="Inter"/>
              <a:sym typeface="Inter"/>
            </a:endParaRPr>
          </a:p>
        </p:txBody>
      </p:sp>
      <p:sp>
        <p:nvSpPr>
          <p:cNvPr id="98" name="Google Shape;98;p16"/>
          <p:cNvSpPr txBox="1"/>
          <p:nvPr/>
        </p:nvSpPr>
        <p:spPr>
          <a:xfrm>
            <a:off x="4044200" y="2414625"/>
            <a:ext cx="3329400" cy="6933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Answer the questions from the rooms: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1: </a:t>
            </a:r>
            <a:r>
              <a:rPr b="1" lang="en" sz="1200">
                <a:solidFill>
                  <a:srgbClr val="E95C3D"/>
                </a:solidFill>
                <a:latin typeface="Inter"/>
                <a:ea typeface="Inter"/>
                <a:cs typeface="Inter"/>
                <a:sym typeface="Inter"/>
              </a:rPr>
              <a:t>Cave art and figurines show us that early humans had beliefs, values, and traditions. These objects help us understand what was important to them, like animals, fertility, and the natural world.</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Room 2:</a:t>
            </a:r>
            <a:r>
              <a:rPr b="1" lang="en" sz="1200">
                <a:solidFill>
                  <a:srgbClr val="E95C3D"/>
                </a:solidFill>
                <a:latin typeface="Inter"/>
                <a:ea typeface="Inter"/>
                <a:cs typeface="Inter"/>
                <a:sym typeface="Inter"/>
              </a:rPr>
              <a:t> As people began farming and living in permanent villages, their art became more focused on daily life, religion, and nature. The artifacts show a shift toward community life and the development of new ideas about beauty, rituals, and social roles.</a:t>
            </a:r>
            <a:endParaRPr sz="1200">
              <a:solidFill>
                <a:schemeClr val="dk2"/>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