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Halant"/>
      <p:regular r:id="rId13"/>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Halant-regular.fntdata"/><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Inter-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cf609bfc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cf609bfc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2cf609bfcb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2cf609bfcb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2cf609bfcb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2cf609bfcb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cf609bfcb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cf609bfcb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2cf609bfcb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2cf609bfcb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2cf609bfcb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2cf609bfcb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2cf609bfcb_0_2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2cf609bfcb_0_2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slide" Target="/ppt/slides/slide2.xml"/><Relationship Id="rId5" Type="http://schemas.openxmlformats.org/officeDocument/2006/relationships/slide" Target="/ppt/slid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slide" Target="/ppt/slides/slide4.xml"/><Relationship Id="rId5" Type="http://schemas.openxmlformats.org/officeDocument/2006/relationships/slide" Target="/ppt/slides/slide3.xml"/><Relationship Id="rId6" Type="http://schemas.openxmlformats.org/officeDocument/2006/relationships/slide" Target="/ppt/slides/slide1.xml"/><Relationship Id="rId7" Type="http://schemas.openxmlformats.org/officeDocument/2006/relationships/image" Target="../media/image5.png"/><Relationship Id="rId8"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4.jpg"/><Relationship Id="rId4" Type="http://schemas.openxmlformats.org/officeDocument/2006/relationships/slide" Target="/ppt/slides/slide2.xml"/><Relationship Id="rId5" Type="http://schemas.openxmlformats.org/officeDocument/2006/relationships/image" Target="../media/image5.png"/><Relationship Id="rId6"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4.jpg"/><Relationship Id="rId4" Type="http://schemas.openxmlformats.org/officeDocument/2006/relationships/slide" Target="/ppt/slides/slide2.xml"/><Relationship Id="rId5" Type="http://schemas.openxmlformats.org/officeDocument/2006/relationships/image" Target="../media/image1.png"/><Relationship Id="rId6"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slide" Target="/ppt/slides/slide7.xml"/><Relationship Id="rId5" Type="http://schemas.openxmlformats.org/officeDocument/2006/relationships/slide" Target="/ppt/slides/slide1.xml"/><Relationship Id="rId6" Type="http://schemas.openxmlformats.org/officeDocument/2006/relationships/image" Target="../media/image9.png"/><Relationship Id="rId7"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4.jpg"/><Relationship Id="rId4" Type="http://schemas.openxmlformats.org/officeDocument/2006/relationships/slide" Target="/ppt/slides/slide5.xml"/><Relationship Id="rId5" Type="http://schemas.openxmlformats.org/officeDocument/2006/relationships/image" Target="../media/image3.png"/><Relationship Id="rId6"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4.jpg"/><Relationship Id="rId4" Type="http://schemas.openxmlformats.org/officeDocument/2006/relationships/slide" Target="/ppt/slides/slide5.xml"/><Relationship Id="rId5" Type="http://schemas.openxmlformats.org/officeDocument/2006/relationships/image" Target="../media/image4.png"/><Relationship Id="rId6"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3">
            <a:hlinkClick action="ppaction://hlinksldjump" r:id="rId4"/>
          </p:cNvPr>
          <p:cNvSpPr/>
          <p:nvPr/>
        </p:nvSpPr>
        <p:spPr>
          <a:xfrm>
            <a:off x="1807550" y="1321500"/>
            <a:ext cx="634800" cy="199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3">
            <a:hlinkClick action="ppaction://hlinksldjump" r:id="rId5"/>
          </p:cNvPr>
          <p:cNvSpPr/>
          <p:nvPr/>
        </p:nvSpPr>
        <p:spPr>
          <a:xfrm>
            <a:off x="6617375" y="1321500"/>
            <a:ext cx="634800" cy="199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3"/>
          <p:cNvSpPr txBox="1"/>
          <p:nvPr/>
        </p:nvSpPr>
        <p:spPr>
          <a:xfrm>
            <a:off x="3179175" y="294575"/>
            <a:ext cx="2737200" cy="77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latin typeface="Inter"/>
                <a:ea typeface="Inter"/>
                <a:cs typeface="Inter"/>
                <a:sym typeface="Inter"/>
              </a:rPr>
              <a:t>Early Human Culture</a:t>
            </a:r>
            <a:endParaRPr b="1" sz="1800">
              <a:latin typeface="Inter"/>
              <a:ea typeface="Inter"/>
              <a:cs typeface="Inter"/>
              <a:sym typeface="Inter"/>
            </a:endParaRPr>
          </a:p>
        </p:txBody>
      </p:sp>
      <p:sp>
        <p:nvSpPr>
          <p:cNvPr id="57" name="Google Shape;57;p13"/>
          <p:cNvSpPr/>
          <p:nvPr/>
        </p:nvSpPr>
        <p:spPr>
          <a:xfrm>
            <a:off x="4176225" y="1811750"/>
            <a:ext cx="743100" cy="645000"/>
          </a:xfrm>
          <a:prstGeom prst="rect">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3">
            <a:hlinkClick/>
          </p:cNvPr>
          <p:cNvSpPr txBox="1"/>
          <p:nvPr/>
        </p:nvSpPr>
        <p:spPr>
          <a:xfrm rot="5400000">
            <a:off x="6323025" y="2670949"/>
            <a:ext cx="9054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900">
                <a:highlight>
                  <a:srgbClr val="B7B7B7"/>
                </a:highlight>
              </a:rPr>
              <a:t>TWO</a:t>
            </a:r>
            <a:endParaRPr b="1" sz="1900">
              <a:highlight>
                <a:srgbClr val="B7B7B7"/>
              </a:highlight>
            </a:endParaRPr>
          </a:p>
        </p:txBody>
      </p:sp>
      <p:sp>
        <p:nvSpPr>
          <p:cNvPr id="59" name="Google Shape;59;p13"/>
          <p:cNvSpPr txBox="1"/>
          <p:nvPr/>
        </p:nvSpPr>
        <p:spPr>
          <a:xfrm>
            <a:off x="2082750" y="4073900"/>
            <a:ext cx="4978500" cy="770700"/>
          </a:xfrm>
          <a:prstGeom prst="rect">
            <a:avLst/>
          </a:prstGeom>
          <a:solidFill>
            <a:schemeClr val="lt2"/>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Museum Theme: Cultural Expression and Beliefs</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Name(s): Exemplar						Class:</a:t>
            </a:r>
            <a:endParaRPr sz="1200">
              <a:solidFill>
                <a:schemeClr val="dk2"/>
              </a:solidFill>
              <a:latin typeface="Inter"/>
              <a:ea typeface="Inter"/>
              <a:cs typeface="Inter"/>
              <a:sym typeface="Inter"/>
            </a:endParaRPr>
          </a:p>
        </p:txBody>
      </p:sp>
      <p:sp>
        <p:nvSpPr>
          <p:cNvPr id="60" name="Google Shape;60;p13"/>
          <p:cNvSpPr/>
          <p:nvPr/>
        </p:nvSpPr>
        <p:spPr>
          <a:xfrm>
            <a:off x="3121200" y="1658600"/>
            <a:ext cx="279900" cy="1061700"/>
          </a:xfrm>
          <a:prstGeom prst="rect">
            <a:avLst/>
          </a:prstGeom>
          <a:solidFill>
            <a:srgbClr val="BAB9B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 name="Google Shape;61;p13"/>
          <p:cNvSpPr/>
          <p:nvPr/>
        </p:nvSpPr>
        <p:spPr>
          <a:xfrm>
            <a:off x="5628400" y="1658600"/>
            <a:ext cx="279900" cy="1061700"/>
          </a:xfrm>
          <a:prstGeom prst="rect">
            <a:avLst/>
          </a:prstGeom>
          <a:solidFill>
            <a:srgbClr val="BAB9B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5" name="Shape 65"/>
        <p:cNvGrpSpPr/>
        <p:nvPr/>
      </p:nvGrpSpPr>
      <p:grpSpPr>
        <a:xfrm>
          <a:off x="0" y="0"/>
          <a:ext cx="0" cy="0"/>
          <a:chOff x="0" y="0"/>
          <a:chExt cx="0" cy="0"/>
        </a:xfrm>
      </p:grpSpPr>
      <p:sp>
        <p:nvSpPr>
          <p:cNvPr id="66" name="Google Shape;66;p14">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 name="Google Shape;67;p14">
            <a:hlinkClick action="ppaction://hlinksldjump" r:id="rId5"/>
          </p:cNvPr>
          <p:cNvSpPr/>
          <p:nvPr/>
        </p:nvSpPr>
        <p:spPr>
          <a:xfrm>
            <a:off x="3476200" y="1274075"/>
            <a:ext cx="3059400" cy="164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4"/>
          <p:cNvSpPr txBox="1"/>
          <p:nvPr/>
        </p:nvSpPr>
        <p:spPr>
          <a:xfrm>
            <a:off x="951625" y="416825"/>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lt2"/>
                </a:solidFill>
                <a:latin typeface="Inter"/>
                <a:ea typeface="Inter"/>
                <a:cs typeface="Inter"/>
                <a:sym typeface="Inter"/>
              </a:rPr>
              <a:t>ART &amp; BELIEFS - PALEOLITHIC ERA</a:t>
            </a:r>
            <a:endParaRPr sz="1800">
              <a:solidFill>
                <a:schemeClr val="lt2"/>
              </a:solidFill>
              <a:latin typeface="Inter"/>
              <a:ea typeface="Inter"/>
              <a:cs typeface="Inter"/>
              <a:sym typeface="Inter"/>
            </a:endParaRPr>
          </a:p>
        </p:txBody>
      </p:sp>
      <p:sp>
        <p:nvSpPr>
          <p:cNvPr id="69" name="Google Shape;69;p14"/>
          <p:cNvSpPr txBox="1"/>
          <p:nvPr/>
        </p:nvSpPr>
        <p:spPr>
          <a:xfrm>
            <a:off x="439725" y="1861400"/>
            <a:ext cx="2280900" cy="10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lt2"/>
                </a:solidFill>
                <a:latin typeface="Inter"/>
                <a:ea typeface="Inter"/>
                <a:cs typeface="Inter"/>
                <a:sym typeface="Inter"/>
              </a:rPr>
              <a:t>How does cave art and figurines help us understand the culture of early humans’?</a:t>
            </a:r>
            <a:endParaRPr sz="1200">
              <a:solidFill>
                <a:schemeClr val="lt2"/>
              </a:solidFill>
              <a:latin typeface="Inter"/>
              <a:ea typeface="Inter"/>
              <a:cs typeface="Inter"/>
              <a:sym typeface="Inter"/>
            </a:endParaRPr>
          </a:p>
        </p:txBody>
      </p:sp>
      <p:sp>
        <p:nvSpPr>
          <p:cNvPr id="70" name="Google Shape;70;p14"/>
          <p:cNvSpPr txBox="1"/>
          <p:nvPr/>
        </p:nvSpPr>
        <p:spPr>
          <a:xfrm>
            <a:off x="3511738" y="2541225"/>
            <a:ext cx="30594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Cave Paintings at Lascaux (France)</a:t>
            </a:r>
            <a:endParaRPr sz="1200">
              <a:solidFill>
                <a:schemeClr val="dk1"/>
              </a:solidFill>
              <a:latin typeface="Inter"/>
              <a:ea typeface="Inter"/>
              <a:cs typeface="Inter"/>
              <a:sym typeface="Inter"/>
            </a:endParaRPr>
          </a:p>
        </p:txBody>
      </p:sp>
      <p:sp>
        <p:nvSpPr>
          <p:cNvPr id="71" name="Google Shape;71;p14"/>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Venus of Willendorf</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p:txBody>
      </p:sp>
      <p:sp>
        <p:nvSpPr>
          <p:cNvPr id="72" name="Google Shape;72;p14">
            <a:hlinkClick action="ppaction://hlinksldjump" r:id="rId6"/>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 name="Google Shape;73;p14"/>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sp>
        <p:nvSpPr>
          <p:cNvPr id="74" name="Google Shape;74;p14"/>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 Public Domain</a:t>
            </a:r>
            <a:endParaRPr b="1" sz="1200">
              <a:solidFill>
                <a:schemeClr val="dk1"/>
              </a:solidFill>
              <a:latin typeface="Halant"/>
              <a:ea typeface="Halant"/>
              <a:cs typeface="Halant"/>
              <a:sym typeface="Halant"/>
            </a:endParaRPr>
          </a:p>
        </p:txBody>
      </p:sp>
      <p:pic>
        <p:nvPicPr>
          <p:cNvPr id="75" name="Google Shape;75;p14"/>
          <p:cNvPicPr preferRelativeResize="0"/>
          <p:nvPr/>
        </p:nvPicPr>
        <p:blipFill>
          <a:blip r:embed="rId7">
            <a:alphaModFix/>
          </a:blip>
          <a:stretch>
            <a:fillRect/>
          </a:stretch>
        </p:blipFill>
        <p:spPr>
          <a:xfrm>
            <a:off x="4053200" y="1276075"/>
            <a:ext cx="1976463" cy="1295675"/>
          </a:xfrm>
          <a:prstGeom prst="rect">
            <a:avLst/>
          </a:prstGeom>
          <a:noFill/>
          <a:ln>
            <a:noFill/>
          </a:ln>
        </p:spPr>
      </p:pic>
      <p:pic>
        <p:nvPicPr>
          <p:cNvPr id="76" name="Google Shape;76;p14"/>
          <p:cNvPicPr preferRelativeResize="0"/>
          <p:nvPr/>
        </p:nvPicPr>
        <p:blipFill>
          <a:blip r:embed="rId8">
            <a:alphaModFix/>
          </a:blip>
          <a:stretch>
            <a:fillRect/>
          </a:stretch>
        </p:blipFill>
        <p:spPr>
          <a:xfrm>
            <a:off x="7158074" y="493876"/>
            <a:ext cx="1476051" cy="21909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0" name="Shape 80"/>
        <p:cNvGrpSpPr/>
        <p:nvPr/>
      </p:nvGrpSpPr>
      <p:grpSpPr>
        <a:xfrm>
          <a:off x="0" y="0"/>
          <a:ext cx="0" cy="0"/>
          <a:chOff x="0" y="0"/>
          <a:chExt cx="0" cy="0"/>
        </a:xfrm>
      </p:grpSpPr>
      <p:sp>
        <p:nvSpPr>
          <p:cNvPr id="81" name="Google Shape;81;p15"/>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CAVE ART:</a:t>
            </a:r>
            <a:r>
              <a:rPr lang="en" sz="2000">
                <a:solidFill>
                  <a:schemeClr val="lt2"/>
                </a:solidFill>
                <a:latin typeface="Inter"/>
                <a:ea typeface="Inter"/>
                <a:cs typeface="Inter"/>
                <a:sym typeface="Inter"/>
              </a:rPr>
              <a:t> PANEL 1</a:t>
            </a:r>
            <a:endParaRPr sz="2000">
              <a:solidFill>
                <a:schemeClr val="lt2"/>
              </a:solidFill>
              <a:latin typeface="Inter"/>
              <a:ea typeface="Inter"/>
              <a:cs typeface="Inter"/>
              <a:sym typeface="Inter"/>
            </a:endParaRPr>
          </a:p>
        </p:txBody>
      </p:sp>
      <p:sp>
        <p:nvSpPr>
          <p:cNvPr id="82" name="Google Shape;82;p15"/>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lt2"/>
                </a:solidFill>
                <a:latin typeface="Inter"/>
                <a:ea typeface="Inter"/>
                <a:cs typeface="Inter"/>
                <a:sym typeface="Inter"/>
              </a:rPr>
              <a:t>During the Paleolithic era, early humans created art that was closely connected to their beliefs and daily life. They painted animals on cave walls, carved small statues, and used symbols to express ideas. These artworks weren’t just for decoration—they may have been used in rituals or to tell stories. Paleolithic art helps us understand how they saw the world and what they believed in.</a:t>
            </a:r>
            <a:endParaRPr sz="1100">
              <a:solidFill>
                <a:schemeClr val="lt2"/>
              </a:solidFill>
              <a:latin typeface="Inter"/>
              <a:ea typeface="Inter"/>
              <a:cs typeface="Inter"/>
              <a:sym typeface="Inter"/>
            </a:endParaRPr>
          </a:p>
        </p:txBody>
      </p:sp>
      <p:sp>
        <p:nvSpPr>
          <p:cNvPr id="83" name="Google Shape;83;p15"/>
          <p:cNvSpPr txBox="1"/>
          <p:nvPr/>
        </p:nvSpPr>
        <p:spPr>
          <a:xfrm>
            <a:off x="6834400" y="1072575"/>
            <a:ext cx="2037000" cy="245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lt2"/>
                </a:solidFill>
                <a:latin typeface="Inter"/>
                <a:ea typeface="Inter"/>
                <a:cs typeface="Inter"/>
                <a:sym typeface="Inter"/>
              </a:rPr>
              <a:t>“</a:t>
            </a:r>
            <a:r>
              <a:rPr lang="en" sz="1100">
                <a:solidFill>
                  <a:schemeClr val="lt2"/>
                </a:solidFill>
                <a:latin typeface="Inter"/>
                <a:ea typeface="Inter"/>
                <a:cs typeface="Inter"/>
                <a:sym typeface="Inter"/>
              </a:rPr>
              <a:t>These remnants, battered by the elements and scattered around the globe, are all we have to piece together human heritage.</a:t>
            </a:r>
            <a:r>
              <a:rPr lang="en" sz="1100">
                <a:solidFill>
                  <a:schemeClr val="lt2"/>
                </a:solidFill>
                <a:latin typeface="Inter"/>
                <a:ea typeface="Inter"/>
                <a:cs typeface="Inter"/>
                <a:sym typeface="Inter"/>
              </a:rPr>
              <a:t>”</a:t>
            </a:r>
            <a:endParaRPr sz="1100">
              <a:solidFill>
                <a:schemeClr val="lt2"/>
              </a:solidFill>
              <a:latin typeface="Inter"/>
              <a:ea typeface="Inter"/>
              <a:cs typeface="Inter"/>
              <a:sym typeface="Inter"/>
            </a:endParaRPr>
          </a:p>
          <a:p>
            <a:pPr indent="0" lvl="0" marL="0" rtl="0" algn="ctr">
              <a:spcBef>
                <a:spcPts val="0"/>
              </a:spcBef>
              <a:spcAft>
                <a:spcPts val="0"/>
              </a:spcAft>
              <a:buNone/>
            </a:pPr>
            <a:r>
              <a:t/>
            </a:r>
            <a:endParaRPr sz="1000">
              <a:solidFill>
                <a:schemeClr val="lt2"/>
              </a:solidFill>
              <a:latin typeface="Inter"/>
              <a:ea typeface="Inter"/>
              <a:cs typeface="Inter"/>
              <a:sym typeface="Inter"/>
            </a:endParaRPr>
          </a:p>
          <a:p>
            <a:pPr indent="0" lvl="0" marL="0" rtl="0" algn="l">
              <a:spcBef>
                <a:spcPts val="0"/>
              </a:spcBef>
              <a:spcAft>
                <a:spcPts val="0"/>
              </a:spcAft>
              <a:buNone/>
            </a:pPr>
            <a:r>
              <a:rPr lang="en" sz="1000">
                <a:solidFill>
                  <a:schemeClr val="lt2"/>
                </a:solidFill>
                <a:latin typeface="Inter"/>
                <a:ea typeface="Inter"/>
                <a:cs typeface="Inter"/>
                <a:sym typeface="Inter"/>
              </a:rPr>
              <a:t>-</a:t>
            </a:r>
            <a:r>
              <a:rPr lang="en" sz="1000">
                <a:solidFill>
                  <a:schemeClr val="lt2"/>
                </a:solidFill>
                <a:latin typeface="Inter"/>
                <a:ea typeface="Inter"/>
                <a:cs typeface="Inter"/>
                <a:sym typeface="Inter"/>
              </a:rPr>
              <a:t>Potter, P. (2005). Paleolithic murals and the global wildlife trade. </a:t>
            </a:r>
            <a:r>
              <a:rPr i="1" lang="en" sz="1000">
                <a:solidFill>
                  <a:schemeClr val="lt2"/>
                </a:solidFill>
                <a:latin typeface="Inter"/>
                <a:ea typeface="Inter"/>
                <a:cs typeface="Inter"/>
                <a:sym typeface="Inter"/>
              </a:rPr>
              <a:t>Emerging Infectious Diseases,</a:t>
            </a:r>
            <a:r>
              <a:rPr lang="en" sz="1000">
                <a:solidFill>
                  <a:schemeClr val="lt2"/>
                </a:solidFill>
                <a:latin typeface="Inter"/>
                <a:ea typeface="Inter"/>
                <a:cs typeface="Inter"/>
                <a:sym typeface="Inter"/>
              </a:rPr>
              <a:t> 11(7), 1164–1165.</a:t>
            </a:r>
            <a:endParaRPr sz="1000">
              <a:solidFill>
                <a:schemeClr val="lt2"/>
              </a:solidFill>
              <a:latin typeface="Inter"/>
              <a:ea typeface="Inter"/>
              <a:cs typeface="Inter"/>
              <a:sym typeface="Inter"/>
            </a:endParaRPr>
          </a:p>
        </p:txBody>
      </p:sp>
      <p:sp>
        <p:nvSpPr>
          <p:cNvPr id="84" name="Google Shape;84;p15"/>
          <p:cNvSpPr txBox="1"/>
          <p:nvPr/>
        </p:nvSpPr>
        <p:spPr>
          <a:xfrm>
            <a:off x="3791550" y="3476775"/>
            <a:ext cx="2902200" cy="93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Left: The cave paintings of Lascaux, France, created between c. 17,000 and c. 15,000 BCE. Above: Cueva de las Manos, located in Perito Moreno, Argentina, features stenciled handprints dating from around 7,300 BCE to 700 AD.</a:t>
            </a:r>
            <a:endParaRPr sz="900">
              <a:solidFill>
                <a:schemeClr val="lt2"/>
              </a:solidFill>
              <a:latin typeface="Inter"/>
              <a:ea typeface="Inter"/>
              <a:cs typeface="Inter"/>
              <a:sym typeface="Inter"/>
            </a:endParaRPr>
          </a:p>
        </p:txBody>
      </p:sp>
      <p:sp>
        <p:nvSpPr>
          <p:cNvPr id="85" name="Google Shape;85;p15">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 name="Google Shape;86;p15"/>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1</a:t>
            </a:r>
            <a:endParaRPr b="1" sz="1300">
              <a:solidFill>
                <a:schemeClr val="dk1"/>
              </a:solidFill>
              <a:latin typeface="Inter"/>
              <a:ea typeface="Inter"/>
              <a:cs typeface="Inter"/>
              <a:sym typeface="Inter"/>
            </a:endParaRPr>
          </a:p>
        </p:txBody>
      </p:sp>
      <p:sp>
        <p:nvSpPr>
          <p:cNvPr id="87" name="Google Shape;87;p15"/>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 Public Domain</a:t>
            </a:r>
            <a:endParaRPr b="1" sz="1200">
              <a:solidFill>
                <a:schemeClr val="dk1"/>
              </a:solidFill>
              <a:latin typeface="Halant"/>
              <a:ea typeface="Halant"/>
              <a:cs typeface="Halant"/>
              <a:sym typeface="Halant"/>
            </a:endParaRPr>
          </a:p>
        </p:txBody>
      </p:sp>
      <p:pic>
        <p:nvPicPr>
          <p:cNvPr id="88" name="Google Shape;88;p15"/>
          <p:cNvPicPr preferRelativeResize="0"/>
          <p:nvPr/>
        </p:nvPicPr>
        <p:blipFill>
          <a:blip r:embed="rId5">
            <a:alphaModFix/>
          </a:blip>
          <a:stretch>
            <a:fillRect/>
          </a:stretch>
        </p:blipFill>
        <p:spPr>
          <a:xfrm>
            <a:off x="810662" y="2490350"/>
            <a:ext cx="2446774" cy="1604000"/>
          </a:xfrm>
          <a:prstGeom prst="rect">
            <a:avLst/>
          </a:prstGeom>
          <a:noFill/>
          <a:ln>
            <a:noFill/>
          </a:ln>
        </p:spPr>
      </p:pic>
      <p:pic>
        <p:nvPicPr>
          <p:cNvPr id="89" name="Google Shape;89;p15"/>
          <p:cNvPicPr preferRelativeResize="0"/>
          <p:nvPr/>
        </p:nvPicPr>
        <p:blipFill>
          <a:blip r:embed="rId6">
            <a:alphaModFix/>
          </a:blip>
          <a:stretch>
            <a:fillRect/>
          </a:stretch>
        </p:blipFill>
        <p:spPr>
          <a:xfrm>
            <a:off x="4008563" y="948425"/>
            <a:ext cx="2074700" cy="20422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3" name="Shape 93"/>
        <p:cNvGrpSpPr/>
        <p:nvPr/>
      </p:nvGrpSpPr>
      <p:grpSpPr>
        <a:xfrm>
          <a:off x="0" y="0"/>
          <a:ext cx="0" cy="0"/>
          <a:chOff x="0" y="0"/>
          <a:chExt cx="0" cy="0"/>
        </a:xfrm>
      </p:grpSpPr>
      <p:sp>
        <p:nvSpPr>
          <p:cNvPr id="94" name="Google Shape;94;p16"/>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VENUS FIGURINES</a:t>
            </a:r>
            <a:r>
              <a:rPr lang="en" sz="2000">
                <a:solidFill>
                  <a:schemeClr val="lt2"/>
                </a:solidFill>
                <a:latin typeface="Inter"/>
                <a:ea typeface="Inter"/>
                <a:cs typeface="Inter"/>
                <a:sym typeface="Inter"/>
              </a:rPr>
              <a:t>: PANEL 2</a:t>
            </a:r>
            <a:endParaRPr sz="2000">
              <a:solidFill>
                <a:schemeClr val="lt2"/>
              </a:solidFill>
              <a:latin typeface="Inter"/>
              <a:ea typeface="Inter"/>
              <a:cs typeface="Inter"/>
              <a:sym typeface="Inter"/>
            </a:endParaRPr>
          </a:p>
        </p:txBody>
      </p:sp>
      <p:sp>
        <p:nvSpPr>
          <p:cNvPr id="95" name="Google Shape;95;p16"/>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Venus figurines are small statues made by early humans during the Upper Paleolithic period, about 20,000 to 28,000 years ago. They usually show women with exaggerated features like big hips and breasts, which might mean they were symbols of fertility or having babies. These figurines have been found in many places across Europe and Asia, which shows that different groups of early humans thought similarly about women and life. Scientists aren’t sure exactly why they were made, but they think the figurines could have been used in rituals to help with childbirth or protect the community.</a:t>
            </a:r>
            <a:endParaRPr sz="900">
              <a:solidFill>
                <a:schemeClr val="lt2"/>
              </a:solidFill>
              <a:latin typeface="Inter"/>
              <a:ea typeface="Inter"/>
              <a:cs typeface="Inter"/>
              <a:sym typeface="Inter"/>
            </a:endParaRPr>
          </a:p>
        </p:txBody>
      </p:sp>
      <p:sp>
        <p:nvSpPr>
          <p:cNvPr id="96" name="Google Shape;96;p16"/>
          <p:cNvSpPr txBox="1"/>
          <p:nvPr/>
        </p:nvSpPr>
        <p:spPr>
          <a:xfrm>
            <a:off x="6834400" y="1072575"/>
            <a:ext cx="2037000" cy="261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00">
                <a:solidFill>
                  <a:schemeClr val="lt2"/>
                </a:solidFill>
                <a:latin typeface="Inter"/>
                <a:ea typeface="Inter"/>
                <a:cs typeface="Inter"/>
                <a:sym typeface="Inter"/>
              </a:rPr>
              <a:t>“Carved in an era before written language, there is no clear proof about what these figurines represent. The most accurate clues scholars have about what the statuettes portrayed and why lie in the formal qualities of the figures themselves.”</a:t>
            </a:r>
            <a:endParaRPr sz="1100">
              <a:solidFill>
                <a:schemeClr val="lt2"/>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000">
              <a:solidFill>
                <a:schemeClr val="lt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lt2"/>
                </a:solidFill>
                <a:latin typeface="Inter"/>
                <a:ea typeface="Inter"/>
                <a:cs typeface="Inter"/>
                <a:sym typeface="Inter"/>
              </a:rPr>
              <a:t>-</a:t>
            </a:r>
            <a:r>
              <a:rPr lang="en" sz="1100">
                <a:solidFill>
                  <a:schemeClr val="lt1"/>
                </a:solidFill>
                <a:latin typeface="Inter"/>
                <a:ea typeface="Inter"/>
                <a:cs typeface="Inter"/>
                <a:sym typeface="Inter"/>
              </a:rPr>
              <a:t>Gotthardt, A. (2019, July 3). </a:t>
            </a:r>
            <a:r>
              <a:rPr i="1" lang="en" sz="1100">
                <a:solidFill>
                  <a:schemeClr val="lt1"/>
                </a:solidFill>
                <a:latin typeface="Inter"/>
                <a:ea typeface="Inter"/>
                <a:cs typeface="Inter"/>
                <a:sym typeface="Inter"/>
              </a:rPr>
              <a:t>Why prehistoric Venus figurines still mystify experts</a:t>
            </a:r>
            <a:r>
              <a:rPr lang="en" sz="1100">
                <a:solidFill>
                  <a:schemeClr val="lt1"/>
                </a:solidFill>
                <a:latin typeface="Inter"/>
                <a:ea typeface="Inter"/>
                <a:cs typeface="Inter"/>
                <a:sym typeface="Inter"/>
              </a:rPr>
              <a:t>. Artsy.</a:t>
            </a:r>
            <a:endParaRPr sz="1200">
              <a:solidFill>
                <a:schemeClr val="lt2"/>
              </a:solidFill>
              <a:latin typeface="Inter"/>
              <a:ea typeface="Inter"/>
              <a:cs typeface="Inter"/>
              <a:sym typeface="Inter"/>
            </a:endParaRPr>
          </a:p>
        </p:txBody>
      </p:sp>
      <p:sp>
        <p:nvSpPr>
          <p:cNvPr id="97" name="Google Shape;97;p16"/>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98" name="Google Shape;98;p16"/>
          <p:cNvSpPr txBox="1"/>
          <p:nvPr/>
        </p:nvSpPr>
        <p:spPr>
          <a:xfrm>
            <a:off x="3806600" y="3599675"/>
            <a:ext cx="2896500" cy="71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Left: The Venus of Willendorf, found in Austria, dating back about 25,000 years. Above: The Venus of Malta, discovered in Siberia, Russia created around 21,000 BCE.</a:t>
            </a:r>
            <a:endParaRPr sz="900">
              <a:solidFill>
                <a:schemeClr val="lt2"/>
              </a:solidFill>
              <a:latin typeface="Inter"/>
              <a:ea typeface="Inter"/>
              <a:cs typeface="Inter"/>
              <a:sym typeface="Inter"/>
            </a:endParaRPr>
          </a:p>
        </p:txBody>
      </p:sp>
      <p:sp>
        <p:nvSpPr>
          <p:cNvPr id="99" name="Google Shape;99;p16">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 name="Google Shape;100;p16"/>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1</a:t>
            </a:r>
            <a:endParaRPr b="1" sz="1300">
              <a:solidFill>
                <a:schemeClr val="dk1"/>
              </a:solidFill>
              <a:latin typeface="Inter"/>
              <a:ea typeface="Inter"/>
              <a:cs typeface="Inter"/>
              <a:sym typeface="Inter"/>
            </a:endParaRPr>
          </a:p>
        </p:txBody>
      </p:sp>
      <p:sp>
        <p:nvSpPr>
          <p:cNvPr id="101" name="Google Shape;101;p16"/>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 </a:t>
            </a:r>
            <a:r>
              <a:rPr b="1" lang="en" sz="1200">
                <a:solidFill>
                  <a:schemeClr val="dk1"/>
                </a:solidFill>
                <a:latin typeface="Halant"/>
                <a:ea typeface="Halant"/>
                <a:cs typeface="Halant"/>
                <a:sym typeface="Halant"/>
              </a:rPr>
              <a:t>Public Domain</a:t>
            </a:r>
            <a:endParaRPr b="1" sz="1200">
              <a:solidFill>
                <a:schemeClr val="dk1"/>
              </a:solidFill>
              <a:latin typeface="Halant"/>
              <a:ea typeface="Halant"/>
              <a:cs typeface="Halant"/>
              <a:sym typeface="Halant"/>
            </a:endParaRPr>
          </a:p>
        </p:txBody>
      </p:sp>
      <p:pic>
        <p:nvPicPr>
          <p:cNvPr id="102" name="Google Shape;102;p16"/>
          <p:cNvPicPr preferRelativeResize="0"/>
          <p:nvPr/>
        </p:nvPicPr>
        <p:blipFill>
          <a:blip r:embed="rId5">
            <a:alphaModFix/>
          </a:blip>
          <a:stretch>
            <a:fillRect/>
          </a:stretch>
        </p:blipFill>
        <p:spPr>
          <a:xfrm>
            <a:off x="4263724" y="833642"/>
            <a:ext cx="1712250" cy="2575207"/>
          </a:xfrm>
          <a:prstGeom prst="rect">
            <a:avLst/>
          </a:prstGeom>
          <a:noFill/>
          <a:ln>
            <a:noFill/>
          </a:ln>
        </p:spPr>
      </p:pic>
      <p:pic>
        <p:nvPicPr>
          <p:cNvPr id="103" name="Google Shape;103;p16"/>
          <p:cNvPicPr preferRelativeResize="0"/>
          <p:nvPr/>
        </p:nvPicPr>
        <p:blipFill>
          <a:blip r:embed="rId6">
            <a:alphaModFix/>
          </a:blip>
          <a:stretch>
            <a:fillRect/>
          </a:stretch>
        </p:blipFill>
        <p:spPr>
          <a:xfrm>
            <a:off x="970175" y="2497825"/>
            <a:ext cx="2037000" cy="1592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7" name="Shape 107"/>
        <p:cNvGrpSpPr/>
        <p:nvPr/>
      </p:nvGrpSpPr>
      <p:grpSpPr>
        <a:xfrm>
          <a:off x="0" y="0"/>
          <a:ext cx="0" cy="0"/>
          <a:chOff x="0" y="0"/>
          <a:chExt cx="0" cy="0"/>
        </a:xfrm>
      </p:grpSpPr>
      <p:sp>
        <p:nvSpPr>
          <p:cNvPr id="108" name="Google Shape;108;p17">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9" name="Google Shape;109;p17"/>
          <p:cNvSpPr txBox="1"/>
          <p:nvPr/>
        </p:nvSpPr>
        <p:spPr>
          <a:xfrm>
            <a:off x="951625" y="416825"/>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lt2"/>
                </a:solidFill>
                <a:latin typeface="Inter"/>
                <a:ea typeface="Inter"/>
                <a:cs typeface="Inter"/>
                <a:sym typeface="Inter"/>
              </a:rPr>
              <a:t>ART &amp; BELIEFS - NEOLITHIC ERA</a:t>
            </a:r>
            <a:endParaRPr sz="1800">
              <a:solidFill>
                <a:schemeClr val="lt2"/>
              </a:solidFill>
              <a:latin typeface="Inter"/>
              <a:ea typeface="Inter"/>
              <a:cs typeface="Inter"/>
              <a:sym typeface="Inter"/>
            </a:endParaRPr>
          </a:p>
          <a:p>
            <a:pPr indent="0" lvl="0" marL="0" rtl="0" algn="ctr">
              <a:spcBef>
                <a:spcPts val="0"/>
              </a:spcBef>
              <a:spcAft>
                <a:spcPts val="0"/>
              </a:spcAft>
              <a:buNone/>
            </a:pPr>
            <a:r>
              <a:t/>
            </a:r>
            <a:endParaRPr sz="2000">
              <a:solidFill>
                <a:schemeClr val="lt2"/>
              </a:solidFill>
              <a:latin typeface="Inter"/>
              <a:ea typeface="Inter"/>
              <a:cs typeface="Inter"/>
              <a:sym typeface="Inter"/>
            </a:endParaRPr>
          </a:p>
        </p:txBody>
      </p:sp>
      <p:sp>
        <p:nvSpPr>
          <p:cNvPr id="110" name="Google Shape;110;p17"/>
          <p:cNvSpPr txBox="1"/>
          <p:nvPr/>
        </p:nvSpPr>
        <p:spPr>
          <a:xfrm>
            <a:off x="425375" y="1827475"/>
            <a:ext cx="2280900" cy="112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lt2"/>
                </a:solidFill>
                <a:latin typeface="Inter"/>
                <a:ea typeface="Inter"/>
                <a:cs typeface="Inter"/>
                <a:sym typeface="Inter"/>
              </a:rPr>
              <a:t>How do Neolithic art and artifacts reveal the changes in culture and beliefs as humans began to settle and farm?</a:t>
            </a:r>
            <a:endParaRPr sz="1300">
              <a:solidFill>
                <a:schemeClr val="lt2"/>
              </a:solidFill>
              <a:latin typeface="Inter"/>
              <a:ea typeface="Inter"/>
              <a:cs typeface="Inter"/>
              <a:sym typeface="Inter"/>
            </a:endParaRPr>
          </a:p>
        </p:txBody>
      </p:sp>
      <p:sp>
        <p:nvSpPr>
          <p:cNvPr id="111" name="Google Shape;111;p17"/>
          <p:cNvSpPr txBox="1"/>
          <p:nvPr/>
        </p:nvSpPr>
        <p:spPr>
          <a:xfrm>
            <a:off x="3806500" y="152575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 related to panel 1</a:t>
            </a:r>
            <a:endParaRPr sz="1200">
              <a:solidFill>
                <a:schemeClr val="dk1"/>
              </a:solidFill>
              <a:latin typeface="Inter"/>
              <a:ea typeface="Inter"/>
              <a:cs typeface="Inter"/>
              <a:sym typeface="Inter"/>
            </a:endParaRPr>
          </a:p>
        </p:txBody>
      </p:sp>
      <p:sp>
        <p:nvSpPr>
          <p:cNvPr id="112" name="Google Shape;112;p17"/>
          <p:cNvSpPr txBox="1"/>
          <p:nvPr/>
        </p:nvSpPr>
        <p:spPr>
          <a:xfrm>
            <a:off x="3806500" y="2381825"/>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Algerian Cave Paintings</a:t>
            </a:r>
            <a:endParaRPr sz="1200">
              <a:solidFill>
                <a:schemeClr val="dk1"/>
              </a:solidFill>
              <a:latin typeface="Inter"/>
              <a:ea typeface="Inter"/>
              <a:cs typeface="Inter"/>
              <a:sym typeface="Inter"/>
            </a:endParaRPr>
          </a:p>
        </p:txBody>
      </p:sp>
      <p:sp>
        <p:nvSpPr>
          <p:cNvPr id="113" name="Google Shape;113;p17">
            <a:hlinkClick action="ppaction://hlinksldjump" r:id="rId5"/>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4" name="Google Shape;114;p17"/>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sp>
        <p:nvSpPr>
          <p:cNvPr id="115" name="Google Shape;115;p17"/>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a:t>
            </a:r>
            <a:endParaRPr b="1" sz="1200">
              <a:solidFill>
                <a:schemeClr val="dk1"/>
              </a:solidFill>
              <a:latin typeface="Halant"/>
              <a:ea typeface="Halant"/>
              <a:cs typeface="Halant"/>
              <a:sym typeface="Halant"/>
            </a:endParaRPr>
          </a:p>
        </p:txBody>
      </p:sp>
      <p:pic>
        <p:nvPicPr>
          <p:cNvPr id="116" name="Google Shape;116;p17"/>
          <p:cNvPicPr preferRelativeResize="0"/>
          <p:nvPr/>
        </p:nvPicPr>
        <p:blipFill>
          <a:blip r:embed="rId6">
            <a:alphaModFix/>
          </a:blip>
          <a:stretch>
            <a:fillRect/>
          </a:stretch>
        </p:blipFill>
        <p:spPr>
          <a:xfrm>
            <a:off x="7221038" y="452700"/>
            <a:ext cx="1350126" cy="2253248"/>
          </a:xfrm>
          <a:prstGeom prst="rect">
            <a:avLst/>
          </a:prstGeom>
          <a:noFill/>
          <a:ln>
            <a:noFill/>
          </a:ln>
        </p:spPr>
      </p:pic>
      <p:sp>
        <p:nvSpPr>
          <p:cNvPr id="117" name="Google Shape;117;p17"/>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The Urfa Man</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p:txBody>
      </p:sp>
      <p:pic>
        <p:nvPicPr>
          <p:cNvPr id="118" name="Google Shape;118;p17"/>
          <p:cNvPicPr preferRelativeResize="0"/>
          <p:nvPr/>
        </p:nvPicPr>
        <p:blipFill>
          <a:blip r:embed="rId7">
            <a:alphaModFix/>
          </a:blip>
          <a:stretch>
            <a:fillRect/>
          </a:stretch>
        </p:blipFill>
        <p:spPr>
          <a:xfrm>
            <a:off x="3892901" y="1316925"/>
            <a:ext cx="2280900" cy="1122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2" name="Shape 122"/>
        <p:cNvGrpSpPr/>
        <p:nvPr/>
      </p:nvGrpSpPr>
      <p:grpSpPr>
        <a:xfrm>
          <a:off x="0" y="0"/>
          <a:ext cx="0" cy="0"/>
          <a:chOff x="0" y="0"/>
          <a:chExt cx="0" cy="0"/>
        </a:xfrm>
      </p:grpSpPr>
      <p:sp>
        <p:nvSpPr>
          <p:cNvPr id="123" name="Google Shape;123;p18"/>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SETTLEMENTS</a:t>
            </a:r>
            <a:r>
              <a:rPr lang="en" sz="2000">
                <a:solidFill>
                  <a:schemeClr val="lt2"/>
                </a:solidFill>
                <a:latin typeface="Inter"/>
                <a:ea typeface="Inter"/>
                <a:cs typeface="Inter"/>
                <a:sym typeface="Inter"/>
              </a:rPr>
              <a:t>: PANEL 1</a:t>
            </a:r>
            <a:endParaRPr sz="2000">
              <a:solidFill>
                <a:schemeClr val="lt2"/>
              </a:solidFill>
              <a:latin typeface="Inter"/>
              <a:ea typeface="Inter"/>
              <a:cs typeface="Inter"/>
              <a:sym typeface="Inter"/>
            </a:endParaRPr>
          </a:p>
        </p:txBody>
      </p:sp>
      <p:sp>
        <p:nvSpPr>
          <p:cNvPr id="124" name="Google Shape;124;p18"/>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Neolithic settlements marked a major shift in human history as people began to live in one place instead of moving around to hunt and gather. With the development of farming, communities like Jericho and Skara Brae in Scotland were built with permanent homes made of stone or mudbrick. These villages often had organized layouts, with shared spaces and evidence of religion or ritual, such as shrines and buried ancestors. Settling down allowed for the growth of communities, new technologies, and deeper spiritual traditions beneath the floors.</a:t>
            </a:r>
            <a:endParaRPr sz="900">
              <a:solidFill>
                <a:schemeClr val="lt2"/>
              </a:solidFill>
              <a:latin typeface="Inter"/>
              <a:ea typeface="Inter"/>
              <a:cs typeface="Inter"/>
              <a:sym typeface="Inter"/>
            </a:endParaRPr>
          </a:p>
        </p:txBody>
      </p:sp>
      <p:sp>
        <p:nvSpPr>
          <p:cNvPr id="125" name="Google Shape;125;p18"/>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26" name="Google Shape;126;p18"/>
          <p:cNvSpPr txBox="1"/>
          <p:nvPr/>
        </p:nvSpPr>
        <p:spPr>
          <a:xfrm>
            <a:off x="6834400" y="964975"/>
            <a:ext cx="2037000" cy="303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The site of Jericho rises above the wide plain of the Jordan Valley, its height the result of layer upon layer of human habitation, a formation called a Tell. The earliest visitors to the site who left remains (stone tools) came in the , but the first settlement at the site, around the Ein as-Sultan spring, dates to the early Neolithic era, and these people, who built homes, grew plants and kept animals, were among the earliest to do such anywhere in the world.</a:t>
            </a:r>
            <a:endParaRPr sz="1000">
              <a:solidFill>
                <a:schemeClr val="lt2"/>
              </a:solidFill>
              <a:latin typeface="Inter"/>
              <a:ea typeface="Inter"/>
              <a:cs typeface="Inter"/>
              <a:sym typeface="Inter"/>
            </a:endParaRPr>
          </a:p>
          <a:p>
            <a:pPr indent="0" lvl="0" marL="0" rtl="0" algn="l">
              <a:spcBef>
                <a:spcPts val="0"/>
              </a:spcBef>
              <a:spcAft>
                <a:spcPts val="0"/>
              </a:spcAft>
              <a:buNone/>
            </a:pPr>
            <a:r>
              <a:t/>
            </a:r>
            <a:endParaRPr sz="1000">
              <a:solidFill>
                <a:schemeClr val="lt2"/>
              </a:solidFill>
              <a:latin typeface="Inter"/>
              <a:ea typeface="Inter"/>
              <a:cs typeface="Inter"/>
              <a:sym typeface="Inter"/>
            </a:endParaRPr>
          </a:p>
          <a:p>
            <a:pPr indent="0" lvl="0" marL="0" rtl="0" algn="l">
              <a:spcBef>
                <a:spcPts val="0"/>
              </a:spcBef>
              <a:spcAft>
                <a:spcPts val="0"/>
              </a:spcAft>
              <a:buNone/>
            </a:pPr>
            <a:r>
              <a:rPr lang="en" sz="1000">
                <a:solidFill>
                  <a:schemeClr val="lt1"/>
                </a:solidFill>
                <a:latin typeface="Inter"/>
                <a:ea typeface="Inter"/>
                <a:cs typeface="Inter"/>
                <a:sym typeface="Inter"/>
              </a:rPr>
              <a:t>-German, S. (n.d.). </a:t>
            </a:r>
            <a:r>
              <a:rPr i="1" lang="en" sz="1000">
                <a:solidFill>
                  <a:schemeClr val="lt1"/>
                </a:solidFill>
                <a:latin typeface="Inter"/>
                <a:ea typeface="Inter"/>
                <a:cs typeface="Inter"/>
                <a:sym typeface="Inter"/>
              </a:rPr>
              <a:t>Jericho</a:t>
            </a:r>
            <a:r>
              <a:rPr lang="en" sz="1000">
                <a:solidFill>
                  <a:schemeClr val="lt1"/>
                </a:solidFill>
                <a:latin typeface="Inter"/>
                <a:ea typeface="Inter"/>
                <a:cs typeface="Inter"/>
                <a:sym typeface="Inter"/>
              </a:rPr>
              <a:t>. Khan Academy.</a:t>
            </a:r>
            <a:endParaRPr sz="1000">
              <a:solidFill>
                <a:schemeClr val="lt1"/>
              </a:solidFill>
              <a:latin typeface="Inter"/>
              <a:ea typeface="Inter"/>
              <a:cs typeface="Inter"/>
              <a:sym typeface="Inter"/>
            </a:endParaRPr>
          </a:p>
        </p:txBody>
      </p:sp>
      <p:sp>
        <p:nvSpPr>
          <p:cNvPr id="127" name="Google Shape;127;p18"/>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28" name="Google Shape;128;p18"/>
          <p:cNvSpPr txBox="1"/>
          <p:nvPr/>
        </p:nvSpPr>
        <p:spPr>
          <a:xfrm>
            <a:off x="3775725" y="3571000"/>
            <a:ext cx="2673900" cy="7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Left: Skara Brae, Scotland, reveals well-preserved evidence of home furnishings. Above: Tower of Jericho, ca. 7000 BCE</a:t>
            </a:r>
            <a:endParaRPr sz="1000">
              <a:solidFill>
                <a:schemeClr val="lt2"/>
              </a:solidFill>
              <a:latin typeface="Inter"/>
              <a:ea typeface="Inter"/>
              <a:cs typeface="Inter"/>
              <a:sym typeface="Inter"/>
            </a:endParaRPr>
          </a:p>
        </p:txBody>
      </p:sp>
      <p:sp>
        <p:nvSpPr>
          <p:cNvPr id="129" name="Google Shape;129;p18">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0" name="Google Shape;130;p18"/>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2</a:t>
            </a:r>
            <a:endParaRPr b="1" sz="1300">
              <a:solidFill>
                <a:schemeClr val="dk1"/>
              </a:solidFill>
              <a:latin typeface="Inter"/>
              <a:ea typeface="Inter"/>
              <a:cs typeface="Inter"/>
              <a:sym typeface="Inter"/>
            </a:endParaRPr>
          </a:p>
        </p:txBody>
      </p:sp>
      <p:sp>
        <p:nvSpPr>
          <p:cNvPr id="131" name="Google Shape;131;p18"/>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a:t>
            </a:r>
            <a:endParaRPr b="1" sz="1200">
              <a:solidFill>
                <a:schemeClr val="dk1"/>
              </a:solidFill>
              <a:latin typeface="Halant"/>
              <a:ea typeface="Halant"/>
              <a:cs typeface="Halant"/>
              <a:sym typeface="Halant"/>
            </a:endParaRPr>
          </a:p>
        </p:txBody>
      </p:sp>
      <p:pic>
        <p:nvPicPr>
          <p:cNvPr id="132" name="Google Shape;132;p18"/>
          <p:cNvPicPr preferRelativeResize="0"/>
          <p:nvPr/>
        </p:nvPicPr>
        <p:blipFill>
          <a:blip r:embed="rId5">
            <a:alphaModFix/>
          </a:blip>
          <a:stretch>
            <a:fillRect/>
          </a:stretch>
        </p:blipFill>
        <p:spPr>
          <a:xfrm>
            <a:off x="942562" y="2468650"/>
            <a:ext cx="2186725" cy="1640049"/>
          </a:xfrm>
          <a:prstGeom prst="rect">
            <a:avLst/>
          </a:prstGeom>
          <a:noFill/>
          <a:ln>
            <a:noFill/>
          </a:ln>
        </p:spPr>
      </p:pic>
      <p:pic>
        <p:nvPicPr>
          <p:cNvPr id="133" name="Google Shape;133;p18"/>
          <p:cNvPicPr preferRelativeResize="0"/>
          <p:nvPr/>
        </p:nvPicPr>
        <p:blipFill>
          <a:blip r:embed="rId6">
            <a:alphaModFix/>
          </a:blip>
          <a:stretch>
            <a:fillRect/>
          </a:stretch>
        </p:blipFill>
        <p:spPr>
          <a:xfrm>
            <a:off x="4026550" y="1176537"/>
            <a:ext cx="2037000" cy="17921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7" name="Shape 137"/>
        <p:cNvGrpSpPr/>
        <p:nvPr/>
      </p:nvGrpSpPr>
      <p:grpSpPr>
        <a:xfrm>
          <a:off x="0" y="0"/>
          <a:ext cx="0" cy="0"/>
          <a:chOff x="0" y="0"/>
          <a:chExt cx="0" cy="0"/>
        </a:xfrm>
      </p:grpSpPr>
      <p:sp>
        <p:nvSpPr>
          <p:cNvPr id="138" name="Google Shape;138;p19"/>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POTTERY &amp; CERAMIC</a:t>
            </a:r>
            <a:r>
              <a:rPr lang="en" sz="2000">
                <a:solidFill>
                  <a:schemeClr val="lt2"/>
                </a:solidFill>
                <a:latin typeface="Inter"/>
                <a:ea typeface="Inter"/>
                <a:cs typeface="Inter"/>
                <a:sym typeface="Inter"/>
              </a:rPr>
              <a:t>: PANEL 2</a:t>
            </a:r>
            <a:endParaRPr sz="2000">
              <a:solidFill>
                <a:schemeClr val="lt2"/>
              </a:solidFill>
              <a:latin typeface="Inter"/>
              <a:ea typeface="Inter"/>
              <a:cs typeface="Inter"/>
              <a:sym typeface="Inter"/>
            </a:endParaRPr>
          </a:p>
        </p:txBody>
      </p:sp>
      <p:sp>
        <p:nvSpPr>
          <p:cNvPr id="139" name="Google Shape;139;p19"/>
          <p:cNvSpPr txBox="1"/>
          <p:nvPr/>
        </p:nvSpPr>
        <p:spPr>
          <a:xfrm>
            <a:off x="173025" y="747575"/>
            <a:ext cx="3633600" cy="15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In the Neolithic period, people started making pottery and ceramics because they needed containers to store food and water after they began farming. These pots weren’t just useful—they were often decorated with patterns and designs that showed creativity and maybe even religious beliefs. Some pottery was used in special ceremonies or buried with people, which suggests they believed in an afterlife. Pottery shows that Neolithic life was becoming more organized and that people were starting to express their culture in new ways.</a:t>
            </a:r>
            <a:endParaRPr sz="1000">
              <a:solidFill>
                <a:schemeClr val="lt2"/>
              </a:solidFill>
              <a:latin typeface="Inter"/>
              <a:ea typeface="Inter"/>
              <a:cs typeface="Inter"/>
              <a:sym typeface="Inter"/>
            </a:endParaRPr>
          </a:p>
        </p:txBody>
      </p:sp>
      <p:sp>
        <p:nvSpPr>
          <p:cNvPr id="140" name="Google Shape;140;p19"/>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41" name="Google Shape;141;p19"/>
          <p:cNvSpPr txBox="1"/>
          <p:nvPr/>
        </p:nvSpPr>
        <p:spPr>
          <a:xfrm>
            <a:off x="6834400" y="1072575"/>
            <a:ext cx="2037000" cy="21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lt2"/>
                </a:solidFill>
                <a:latin typeface="Inter"/>
                <a:ea typeface="Inter"/>
                <a:cs typeface="Inter"/>
                <a:sym typeface="Inter"/>
              </a:rPr>
              <a:t>The ability to produce pottery allowed for better storage of food and water, facilitating the growth of larger communities.</a:t>
            </a:r>
            <a:endParaRPr sz="1200">
              <a:solidFill>
                <a:schemeClr val="lt2"/>
              </a:solidFill>
              <a:latin typeface="Inter"/>
              <a:ea typeface="Inter"/>
              <a:cs typeface="Inter"/>
              <a:sym typeface="Inter"/>
            </a:endParaRPr>
          </a:p>
          <a:p>
            <a:pPr indent="0" lvl="0" marL="0" rtl="0" algn="l">
              <a:spcBef>
                <a:spcPts val="0"/>
              </a:spcBef>
              <a:spcAft>
                <a:spcPts val="0"/>
              </a:spcAft>
              <a:buNone/>
            </a:pPr>
            <a:r>
              <a:t/>
            </a:r>
            <a:endParaRPr sz="1200">
              <a:solidFill>
                <a:schemeClr val="lt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lt1"/>
                </a:solidFill>
                <a:latin typeface="Inter"/>
                <a:ea typeface="Inter"/>
                <a:cs typeface="Inter"/>
                <a:sym typeface="Inter"/>
              </a:rPr>
              <a:t>-Gustlin, D., &amp; Gustlin, Z. (n.d.). 2.02: Neolithic Period. In Asian Art History. Evergreen Valley College.</a:t>
            </a:r>
            <a:endParaRPr sz="1200">
              <a:solidFill>
                <a:schemeClr val="lt2"/>
              </a:solidFill>
              <a:latin typeface="Inter"/>
              <a:ea typeface="Inter"/>
              <a:cs typeface="Inter"/>
              <a:sym typeface="Inter"/>
            </a:endParaRPr>
          </a:p>
        </p:txBody>
      </p:sp>
      <p:sp>
        <p:nvSpPr>
          <p:cNvPr id="142" name="Google Shape;142;p19"/>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43" name="Google Shape;143;p19"/>
          <p:cNvSpPr txBox="1"/>
          <p:nvPr/>
        </p:nvSpPr>
        <p:spPr>
          <a:xfrm>
            <a:off x="3806600" y="3546975"/>
            <a:ext cx="2673900" cy="8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Left: Hassuna redware bowl, circa 5500 BCE, modern day Iraq. Above: Fragment of pottery with a painting of an Ibex; 4700-4200 BC; painted ceramic; from Girsu</a:t>
            </a:r>
            <a:endParaRPr sz="900">
              <a:solidFill>
                <a:schemeClr val="lt2"/>
              </a:solidFill>
              <a:latin typeface="Inter"/>
              <a:ea typeface="Inter"/>
              <a:cs typeface="Inter"/>
              <a:sym typeface="Inter"/>
            </a:endParaRPr>
          </a:p>
        </p:txBody>
      </p:sp>
      <p:sp>
        <p:nvSpPr>
          <p:cNvPr id="144" name="Google Shape;144;p19">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5" name="Google Shape;145;p19"/>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2</a:t>
            </a:r>
            <a:endParaRPr b="1" sz="1300">
              <a:solidFill>
                <a:schemeClr val="dk1"/>
              </a:solidFill>
              <a:latin typeface="Inter"/>
              <a:ea typeface="Inter"/>
              <a:cs typeface="Inter"/>
              <a:sym typeface="Inter"/>
            </a:endParaRPr>
          </a:p>
        </p:txBody>
      </p:sp>
      <p:sp>
        <p:nvSpPr>
          <p:cNvPr id="146" name="Google Shape;146;p19"/>
          <p:cNvSpPr txBox="1"/>
          <p:nvPr/>
        </p:nvSpPr>
        <p:spPr>
          <a:xfrm>
            <a:off x="359500" y="4609800"/>
            <a:ext cx="3840900" cy="3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Sources:</a:t>
            </a:r>
            <a:endParaRPr b="1" sz="1200">
              <a:solidFill>
                <a:schemeClr val="dk1"/>
              </a:solidFill>
              <a:latin typeface="Halant"/>
              <a:ea typeface="Halant"/>
              <a:cs typeface="Halant"/>
              <a:sym typeface="Halant"/>
            </a:endParaRPr>
          </a:p>
        </p:txBody>
      </p:sp>
      <p:pic>
        <p:nvPicPr>
          <p:cNvPr id="147" name="Google Shape;147;p19"/>
          <p:cNvPicPr preferRelativeResize="0"/>
          <p:nvPr/>
        </p:nvPicPr>
        <p:blipFill>
          <a:blip r:embed="rId5">
            <a:alphaModFix/>
          </a:blip>
          <a:stretch>
            <a:fillRect/>
          </a:stretch>
        </p:blipFill>
        <p:spPr>
          <a:xfrm>
            <a:off x="1008225" y="2476438"/>
            <a:ext cx="1963175" cy="1558025"/>
          </a:xfrm>
          <a:prstGeom prst="rect">
            <a:avLst/>
          </a:prstGeom>
          <a:noFill/>
          <a:ln>
            <a:noFill/>
          </a:ln>
        </p:spPr>
      </p:pic>
      <p:pic>
        <p:nvPicPr>
          <p:cNvPr id="148" name="Google Shape;148;p19"/>
          <p:cNvPicPr preferRelativeResize="0"/>
          <p:nvPr/>
        </p:nvPicPr>
        <p:blipFill>
          <a:blip r:embed="rId6">
            <a:alphaModFix/>
          </a:blip>
          <a:stretch>
            <a:fillRect/>
          </a:stretch>
        </p:blipFill>
        <p:spPr>
          <a:xfrm>
            <a:off x="4160646" y="807213"/>
            <a:ext cx="1768801" cy="26169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