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10287000" cx="18288000"/>
  <p:notesSz cx="6858000" cy="9144000"/>
  <p:embeddedFontLst>
    <p:embeddedFont>
      <p:font typeface="Halant"/>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FD8C9CA-0CFA-4FFC-96E2-51B03E2AD5ED}">
  <a:tblStyle styleId="{BFD8C9CA-0CFA-4FFC-96E2-51B03E2AD5E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5"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ee68f366de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g2ee68f366de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022a06d534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022a06d534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022a06d534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3022a06d534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2a827e73d9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g32a827e73d9_0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2a827e73d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2a827e73d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32a827e73d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g32a827e73d9_0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ee68f366de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2ee68f366de_0_1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79cedee0a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279cedee0a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022a06d53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g3022a06d53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857933ead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g2857933eada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ffad22662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2ffad22662b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ffad22662b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2ffad22662b_0_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022a06d534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3022a06d534_0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022a06d534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3022a06d534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9.png"/><Relationship Id="rId5" Type="http://schemas.openxmlformats.org/officeDocument/2006/relationships/image" Target="../media/image15.png"/><Relationship Id="rId6" Type="http://schemas.openxmlformats.org/officeDocument/2006/relationships/image" Target="../media/image13.png"/><Relationship Id="rId7" Type="http://schemas.openxmlformats.org/officeDocument/2006/relationships/image" Target="../media/image11.png"/><Relationship Id="rId8"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337" cy="10467984"/>
            <a:chOff x="0" y="-241102"/>
            <a:chExt cx="5652450" cy="13957313"/>
          </a:xfrm>
        </p:grpSpPr>
        <p:grpSp>
          <p:nvGrpSpPr>
            <p:cNvPr id="85" name="Google Shape;85;p13"/>
            <p:cNvGrpSpPr/>
            <p:nvPr/>
          </p:nvGrpSpPr>
          <p:grpSpPr>
            <a:xfrm>
              <a:off x="2826056" y="-241102"/>
              <a:ext cx="2826394" cy="13957313"/>
              <a:chOff x="0" y="-47625"/>
              <a:chExt cx="558300" cy="2757000"/>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394" cy="13957313"/>
              <a:chOff x="0" y="-47625"/>
              <a:chExt cx="558300" cy="2757000"/>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394" cy="13957313"/>
              <a:chOff x="0" y="-47625"/>
              <a:chExt cx="558300" cy="2757000"/>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353388" y="3477566"/>
            <a:ext cx="14079900" cy="220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4299">
                <a:solidFill>
                  <a:srgbClr val="231F20"/>
                </a:solidFill>
                <a:latin typeface="Halant"/>
                <a:ea typeface="Halant"/>
                <a:cs typeface="Halant"/>
                <a:sym typeface="Halant"/>
              </a:rPr>
              <a:t>ASSESSMENT</a:t>
            </a:r>
            <a:endParaRPr sz="1200"/>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532650" y="5745863"/>
            <a:ext cx="137214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5735">
                <a:solidFill>
                  <a:srgbClr val="231F20"/>
                </a:solidFill>
                <a:latin typeface="Inter"/>
                <a:ea typeface="Inter"/>
                <a:cs typeface="Inter"/>
                <a:sym typeface="Inter"/>
              </a:rPr>
              <a:t>Unit 1: The First Americans</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2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3" name="Google Shape;283;p22"/>
          <p:cNvGrpSpPr/>
          <p:nvPr/>
        </p:nvGrpSpPr>
        <p:grpSpPr>
          <a:xfrm>
            <a:off x="15859155" y="-98041"/>
            <a:ext cx="1562625" cy="1771271"/>
            <a:chOff x="0" y="-130721"/>
            <a:chExt cx="2083500" cy="2361695"/>
          </a:xfrm>
        </p:grpSpPr>
        <p:grpSp>
          <p:nvGrpSpPr>
            <p:cNvPr id="284" name="Google Shape;284;p22"/>
            <p:cNvGrpSpPr/>
            <p:nvPr/>
          </p:nvGrpSpPr>
          <p:grpSpPr>
            <a:xfrm>
              <a:off x="75599" y="-130721"/>
              <a:ext cx="1932614" cy="2361695"/>
              <a:chOff x="0" y="-47625"/>
              <a:chExt cx="704100" cy="860425"/>
            </a:xfrm>
          </p:grpSpPr>
          <p:sp>
            <p:nvSpPr>
              <p:cNvPr id="285" name="Google Shape;285;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7" name="Google Shape;287;p2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288" name="Google Shape;288;p2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89" name="Google Shape;289;p22"/>
          <p:cNvGrpSpPr/>
          <p:nvPr/>
        </p:nvGrpSpPr>
        <p:grpSpPr>
          <a:xfrm>
            <a:off x="-254016" y="9230009"/>
            <a:ext cx="18796043" cy="937448"/>
            <a:chOff x="204" y="0"/>
            <a:chExt cx="25061391" cy="1249931"/>
          </a:xfrm>
        </p:grpSpPr>
        <p:grpSp>
          <p:nvGrpSpPr>
            <p:cNvPr id="290" name="Google Shape;290;p22"/>
            <p:cNvGrpSpPr/>
            <p:nvPr/>
          </p:nvGrpSpPr>
          <p:grpSpPr>
            <a:xfrm rot="5400000">
              <a:off x="12002369" y="-11663474"/>
              <a:ext cx="1249931" cy="24576878"/>
              <a:chOff x="0" y="-38100"/>
              <a:chExt cx="246900" cy="4854692"/>
            </a:xfrm>
          </p:grpSpPr>
          <p:sp>
            <p:nvSpPr>
              <p:cNvPr id="291" name="Google Shape;291;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2" name="Google Shape;292;p2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3" name="Google Shape;293;p2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4" name="Google Shape;294;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5" name="Google Shape;295;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6" name="Google Shape;296;p22"/>
          <p:cNvSpPr txBox="1"/>
          <p:nvPr/>
        </p:nvSpPr>
        <p:spPr>
          <a:xfrm>
            <a:off x="2075850" y="971638"/>
            <a:ext cx="141363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STEP 3: BRAINSTORM</a:t>
            </a:r>
            <a:endParaRPr/>
          </a:p>
        </p:txBody>
      </p:sp>
      <p:graphicFrame>
        <p:nvGraphicFramePr>
          <p:cNvPr id="297" name="Google Shape;297;p22"/>
          <p:cNvGraphicFramePr/>
          <p:nvPr/>
        </p:nvGraphicFramePr>
        <p:xfrm>
          <a:off x="1179875" y="2642400"/>
          <a:ext cx="3000000" cy="3000000"/>
        </p:xfrm>
        <a:graphic>
          <a:graphicData uri="http://schemas.openxmlformats.org/drawingml/2006/table">
            <a:tbl>
              <a:tblPr>
                <a:noFill/>
                <a:tableStyleId>{BFD8C9CA-0CFA-4FFC-96E2-51B03E2AD5ED}</a:tableStyleId>
              </a:tblPr>
              <a:tblGrid>
                <a:gridCol w="7785325"/>
                <a:gridCol w="7785325"/>
              </a:tblGrid>
              <a:tr h="381000">
                <a:tc gridSpan="2">
                  <a:txBody>
                    <a:bodyPr/>
                    <a:lstStyle/>
                    <a:p>
                      <a:pPr indent="0" lvl="0" marL="0" rtl="0" algn="ctr">
                        <a:spcBef>
                          <a:spcPts val="0"/>
                        </a:spcBef>
                        <a:spcAft>
                          <a:spcPts val="0"/>
                        </a:spcAft>
                        <a:buNone/>
                      </a:pPr>
                      <a:r>
                        <a:rPr b="1" lang="en-US" sz="2900">
                          <a:latin typeface="Inter"/>
                          <a:ea typeface="Inter"/>
                          <a:cs typeface="Inter"/>
                          <a:sym typeface="Inter"/>
                        </a:rPr>
                        <a:t>Resolution</a:t>
                      </a:r>
                      <a:r>
                        <a:rPr b="1" lang="en-US" sz="2900">
                          <a:latin typeface="Inter"/>
                          <a:ea typeface="Inter"/>
                          <a:cs typeface="Inter"/>
                          <a:sym typeface="Inter"/>
                        </a:rPr>
                        <a:t> Brainstorming</a:t>
                      </a:r>
                      <a:endParaRPr b="1" sz="2900">
                        <a:latin typeface="Inter"/>
                        <a:ea typeface="Inter"/>
                        <a:cs typeface="Inter"/>
                        <a:sym typeface="Inter"/>
                      </a:endParaRPr>
                    </a:p>
                  </a:txBody>
                  <a:tcPr marT="91425" marB="91425" marR="91425" marL="91425"/>
                </a:tc>
                <a:tc hMerge="1"/>
              </a:tr>
              <a:tr h="381000">
                <a:tc>
                  <a:txBody>
                    <a:bodyPr/>
                    <a:lstStyle/>
                    <a:p>
                      <a:pPr indent="0" lvl="0" marL="0" rtl="0" algn="l">
                        <a:spcBef>
                          <a:spcPts val="0"/>
                        </a:spcBef>
                        <a:spcAft>
                          <a:spcPts val="0"/>
                        </a:spcAft>
                        <a:buNone/>
                      </a:pPr>
                      <a:r>
                        <a:rPr lang="en-US" sz="2900">
                          <a:solidFill>
                            <a:schemeClr val="dk1"/>
                          </a:solidFill>
                          <a:latin typeface="Inter"/>
                          <a:ea typeface="Inter"/>
                          <a:cs typeface="Inter"/>
                          <a:sym typeface="Inter"/>
                        </a:rPr>
                        <a:t>How is the conflict resolved?</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900">
                          <a:solidFill>
                            <a:schemeClr val="dk1"/>
                          </a:solidFill>
                          <a:latin typeface="Inter"/>
                          <a:ea typeface="Inter"/>
                          <a:cs typeface="Inter"/>
                          <a:sym typeface="Inter"/>
                        </a:rPr>
                        <a:t>What happens after the conflict is resolved?</a:t>
                      </a:r>
                      <a:endParaRPr sz="2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900">
                          <a:solidFill>
                            <a:schemeClr val="dk1"/>
                          </a:solidFill>
                          <a:latin typeface="Inter"/>
                          <a:ea typeface="Inter"/>
                          <a:cs typeface="Inter"/>
                          <a:sym typeface="Inter"/>
                        </a:rPr>
                        <a:t>How does the resolution affect each character?</a:t>
                      </a:r>
                      <a:endParaRPr sz="29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3"/>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03" name="Google Shape;303;p23"/>
          <p:cNvGrpSpPr/>
          <p:nvPr/>
        </p:nvGrpSpPr>
        <p:grpSpPr>
          <a:xfrm>
            <a:off x="15859155" y="-98041"/>
            <a:ext cx="1562625" cy="1771271"/>
            <a:chOff x="0" y="-130721"/>
            <a:chExt cx="2083500" cy="2361695"/>
          </a:xfrm>
        </p:grpSpPr>
        <p:grpSp>
          <p:nvGrpSpPr>
            <p:cNvPr id="304" name="Google Shape;304;p23"/>
            <p:cNvGrpSpPr/>
            <p:nvPr/>
          </p:nvGrpSpPr>
          <p:grpSpPr>
            <a:xfrm>
              <a:off x="75599" y="-130721"/>
              <a:ext cx="1932614" cy="2361695"/>
              <a:chOff x="0" y="-47625"/>
              <a:chExt cx="704100" cy="860425"/>
            </a:xfrm>
          </p:grpSpPr>
          <p:sp>
            <p:nvSpPr>
              <p:cNvPr id="305" name="Google Shape;305;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07" name="Google Shape;307;p2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10</a:t>
              </a:r>
              <a:endParaRPr/>
            </a:p>
          </p:txBody>
        </p:sp>
      </p:grpSp>
      <p:sp>
        <p:nvSpPr>
          <p:cNvPr id="308" name="Google Shape;308;p23"/>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9" name="Google Shape;309;p23"/>
          <p:cNvGrpSpPr/>
          <p:nvPr/>
        </p:nvGrpSpPr>
        <p:grpSpPr>
          <a:xfrm>
            <a:off x="-254016" y="9230009"/>
            <a:ext cx="18796043" cy="937448"/>
            <a:chOff x="204" y="0"/>
            <a:chExt cx="25061391" cy="1249931"/>
          </a:xfrm>
        </p:grpSpPr>
        <p:grpSp>
          <p:nvGrpSpPr>
            <p:cNvPr id="310" name="Google Shape;310;p23"/>
            <p:cNvGrpSpPr/>
            <p:nvPr/>
          </p:nvGrpSpPr>
          <p:grpSpPr>
            <a:xfrm rot="5400000">
              <a:off x="12002369" y="-11663474"/>
              <a:ext cx="1249931" cy="24576878"/>
              <a:chOff x="0" y="-38100"/>
              <a:chExt cx="246900" cy="4854692"/>
            </a:xfrm>
          </p:grpSpPr>
          <p:sp>
            <p:nvSpPr>
              <p:cNvPr id="311" name="Google Shape;311;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2" name="Google Shape;312;p2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3" name="Google Shape;313;p2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4" name="Google Shape;314;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5" name="Google Shape;315;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6" name="Google Shape;316;p23"/>
          <p:cNvSpPr txBox="1"/>
          <p:nvPr/>
        </p:nvSpPr>
        <p:spPr>
          <a:xfrm>
            <a:off x="2553980" y="3429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STEP 4: STORYBOARD</a:t>
            </a:r>
            <a:endParaRPr/>
          </a:p>
        </p:txBody>
      </p:sp>
      <p:graphicFrame>
        <p:nvGraphicFramePr>
          <p:cNvPr id="317" name="Google Shape;317;p23"/>
          <p:cNvGraphicFramePr/>
          <p:nvPr/>
        </p:nvGraphicFramePr>
        <p:xfrm>
          <a:off x="1406500" y="2073475"/>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Title Page: Title and Author</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1: Introduce Characters</a:t>
                      </a:r>
                      <a:endParaRPr sz="2100">
                        <a:latin typeface="Inter"/>
                        <a:ea typeface="Inter"/>
                        <a:cs typeface="Inter"/>
                        <a:sym typeface="Inter"/>
                      </a:endParaRPr>
                    </a:p>
                  </a:txBody>
                  <a:tcPr marT="91425" marB="91425" marR="91425" marL="91425"/>
                </a:tc>
              </a:tr>
            </a:tbl>
          </a:graphicData>
        </a:graphic>
      </p:graphicFrame>
      <p:graphicFrame>
        <p:nvGraphicFramePr>
          <p:cNvPr id="318" name="Google Shape;318;p23"/>
          <p:cNvGraphicFramePr/>
          <p:nvPr/>
        </p:nvGraphicFramePr>
        <p:xfrm>
          <a:off x="9824625" y="2073475"/>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2: Introduce the main conflict</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3: Illustration</a:t>
                      </a:r>
                      <a:endParaRPr sz="2100">
                        <a:latin typeface="Inter"/>
                        <a:ea typeface="Inter"/>
                        <a:cs typeface="Inter"/>
                        <a:sym typeface="Inter"/>
                      </a:endParaRPr>
                    </a:p>
                  </a:txBody>
                  <a:tcPr marT="91425" marB="91425" marR="91425" marL="91425"/>
                </a:tc>
              </a:tr>
            </a:tbl>
          </a:graphicData>
        </a:graphic>
      </p:graphicFrame>
      <p:graphicFrame>
        <p:nvGraphicFramePr>
          <p:cNvPr id="319" name="Google Shape;319;p23"/>
          <p:cNvGraphicFramePr/>
          <p:nvPr/>
        </p:nvGraphicFramePr>
        <p:xfrm>
          <a:off x="1406500" y="3299850"/>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4: Illustration</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5: Actions taken to deal with the conflict and complications.</a:t>
                      </a:r>
                      <a:endParaRPr sz="2100">
                        <a:latin typeface="Inter"/>
                        <a:ea typeface="Inter"/>
                        <a:cs typeface="Inter"/>
                        <a:sym typeface="Inter"/>
                      </a:endParaRPr>
                    </a:p>
                  </a:txBody>
                  <a:tcPr marT="91425" marB="91425" marR="91425" marL="91425"/>
                </a:tc>
              </a:tr>
            </a:tbl>
          </a:graphicData>
        </a:graphic>
      </p:graphicFrame>
      <p:graphicFrame>
        <p:nvGraphicFramePr>
          <p:cNvPr id="320" name="Google Shape;320;p23"/>
          <p:cNvGraphicFramePr/>
          <p:nvPr/>
        </p:nvGraphicFramePr>
        <p:xfrm>
          <a:off x="9824625" y="3299850"/>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6: </a:t>
                      </a:r>
                      <a:r>
                        <a:rPr lang="en-US" sz="2100">
                          <a:solidFill>
                            <a:srgbClr val="000000"/>
                          </a:solidFill>
                          <a:latin typeface="Inter"/>
                          <a:ea typeface="Inter"/>
                          <a:cs typeface="Inter"/>
                          <a:sym typeface="Inter"/>
                        </a:rPr>
                        <a:t>Actions taken to deal with the conflict and complications.</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7: Illustration</a:t>
                      </a:r>
                      <a:endParaRPr sz="2100">
                        <a:latin typeface="Inter"/>
                        <a:ea typeface="Inter"/>
                        <a:cs typeface="Inter"/>
                        <a:sym typeface="Inter"/>
                      </a:endParaRPr>
                    </a:p>
                  </a:txBody>
                  <a:tcPr marT="91425" marB="91425" marR="91425" marL="91425"/>
                </a:tc>
              </a:tr>
            </a:tbl>
          </a:graphicData>
        </a:graphic>
      </p:graphicFrame>
      <p:graphicFrame>
        <p:nvGraphicFramePr>
          <p:cNvPr id="321" name="Google Shape;321;p23"/>
          <p:cNvGraphicFramePr/>
          <p:nvPr/>
        </p:nvGraphicFramePr>
        <p:xfrm>
          <a:off x="1406500" y="5179042"/>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8: Illustration</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9: Actions taken to deal with the conflict and complications.</a:t>
                      </a:r>
                      <a:endParaRPr sz="2100">
                        <a:latin typeface="Inter"/>
                        <a:ea typeface="Inter"/>
                        <a:cs typeface="Inter"/>
                        <a:sym typeface="Inter"/>
                      </a:endParaRPr>
                    </a:p>
                  </a:txBody>
                  <a:tcPr marT="91425" marB="91425" marR="91425" marL="91425"/>
                </a:tc>
              </a:tr>
            </a:tbl>
          </a:graphicData>
        </a:graphic>
      </p:graphicFrame>
      <p:graphicFrame>
        <p:nvGraphicFramePr>
          <p:cNvPr id="322" name="Google Shape;322;p23"/>
          <p:cNvGraphicFramePr/>
          <p:nvPr/>
        </p:nvGraphicFramePr>
        <p:xfrm>
          <a:off x="9824625" y="5179042"/>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10: </a:t>
                      </a:r>
                      <a:r>
                        <a:rPr lang="en-US" sz="2100">
                          <a:solidFill>
                            <a:srgbClr val="000000"/>
                          </a:solidFill>
                          <a:latin typeface="Inter"/>
                          <a:ea typeface="Inter"/>
                          <a:cs typeface="Inter"/>
                          <a:sym typeface="Inter"/>
                        </a:rPr>
                        <a:t>Climax- Correct action to resolve the conflict</a:t>
                      </a:r>
                      <a:endParaRPr sz="2100">
                        <a:solidFill>
                          <a:srgbClr val="000000"/>
                        </a:solidFill>
                        <a:latin typeface="Inter"/>
                        <a:ea typeface="Inter"/>
                        <a:cs typeface="Inter"/>
                        <a:sym typeface="Inter"/>
                      </a:endParaRPr>
                    </a:p>
                    <a:p>
                      <a:pPr indent="0" lvl="0" marL="0" rtl="0" algn="l">
                        <a:spcBef>
                          <a:spcPts val="0"/>
                        </a:spcBef>
                        <a:spcAft>
                          <a:spcPts val="0"/>
                        </a:spcAft>
                        <a:buNone/>
                      </a:pPr>
                      <a:r>
                        <a:t/>
                      </a:r>
                      <a:endParaRPr sz="2100">
                        <a:solidFill>
                          <a:srgbClr val="000000"/>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11: Illustration</a:t>
                      </a:r>
                      <a:endParaRPr sz="2100">
                        <a:latin typeface="Inter"/>
                        <a:ea typeface="Inter"/>
                        <a:cs typeface="Inter"/>
                        <a:sym typeface="Inter"/>
                      </a:endParaRPr>
                    </a:p>
                  </a:txBody>
                  <a:tcPr marT="91425" marB="91425" marR="91425" marL="91425"/>
                </a:tc>
              </a:tr>
            </a:tbl>
          </a:graphicData>
        </a:graphic>
      </p:graphicFrame>
      <p:graphicFrame>
        <p:nvGraphicFramePr>
          <p:cNvPr id="323" name="Google Shape;323;p23"/>
          <p:cNvGraphicFramePr/>
          <p:nvPr/>
        </p:nvGraphicFramePr>
        <p:xfrm>
          <a:off x="1406500" y="7109850"/>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12: Illustration</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13: Examination of the main character’s feelings</a:t>
                      </a:r>
                      <a:endParaRPr sz="2100">
                        <a:latin typeface="Inter"/>
                        <a:ea typeface="Inter"/>
                        <a:cs typeface="Inter"/>
                        <a:sym typeface="Inter"/>
                      </a:endParaRPr>
                    </a:p>
                    <a:p>
                      <a:pPr indent="0" lvl="0" marL="0" rtl="0" algn="l">
                        <a:spcBef>
                          <a:spcPts val="0"/>
                        </a:spcBef>
                        <a:spcAft>
                          <a:spcPts val="0"/>
                        </a:spcAft>
                        <a:buNone/>
                      </a:pPr>
                      <a:r>
                        <a:t/>
                      </a:r>
                      <a:endParaRPr sz="2100">
                        <a:latin typeface="Inter"/>
                        <a:ea typeface="Inter"/>
                        <a:cs typeface="Inter"/>
                        <a:sym typeface="Inter"/>
                      </a:endParaRPr>
                    </a:p>
                  </a:txBody>
                  <a:tcPr marT="91425" marB="91425" marR="91425" marL="91425"/>
                </a:tc>
              </a:tr>
            </a:tbl>
          </a:graphicData>
        </a:graphic>
      </p:graphicFrame>
      <p:graphicFrame>
        <p:nvGraphicFramePr>
          <p:cNvPr id="324" name="Google Shape;324;p23"/>
          <p:cNvGraphicFramePr/>
          <p:nvPr/>
        </p:nvGraphicFramePr>
        <p:xfrm>
          <a:off x="9824625" y="7109850"/>
          <a:ext cx="3000000" cy="3000000"/>
        </p:xfrm>
        <a:graphic>
          <a:graphicData uri="http://schemas.openxmlformats.org/drawingml/2006/table">
            <a:tbl>
              <a:tblPr>
                <a:noFill/>
                <a:tableStyleId>{BFD8C9CA-0CFA-4FFC-96E2-51B03E2AD5ED}</a:tableStyleId>
              </a:tblPr>
              <a:tblGrid>
                <a:gridCol w="2989800"/>
                <a:gridCol w="2989800"/>
              </a:tblGrid>
              <a:tr h="381000">
                <a:tc>
                  <a:txBody>
                    <a:bodyPr/>
                    <a:lstStyle/>
                    <a:p>
                      <a:pPr indent="0" lvl="0" marL="0" rtl="0" algn="l">
                        <a:spcBef>
                          <a:spcPts val="0"/>
                        </a:spcBef>
                        <a:spcAft>
                          <a:spcPts val="0"/>
                        </a:spcAft>
                        <a:buNone/>
                      </a:pPr>
                      <a:r>
                        <a:rPr lang="en-US" sz="2100">
                          <a:latin typeface="Inter"/>
                          <a:ea typeface="Inter"/>
                          <a:cs typeface="Inter"/>
                          <a:sym typeface="Inter"/>
                        </a:rPr>
                        <a:t>Page 14: </a:t>
                      </a:r>
                      <a:r>
                        <a:rPr lang="en-US" sz="2100">
                          <a:solidFill>
                            <a:srgbClr val="000000"/>
                          </a:solidFill>
                          <a:latin typeface="Inter"/>
                          <a:ea typeface="Inter"/>
                          <a:cs typeface="Inter"/>
                          <a:sym typeface="Inter"/>
                        </a:rPr>
                        <a:t>Resolu</a:t>
                      </a:r>
                      <a:r>
                        <a:rPr lang="en-US" sz="2100">
                          <a:latin typeface="Inter"/>
                          <a:ea typeface="Inter"/>
                          <a:cs typeface="Inter"/>
                          <a:sym typeface="Inter"/>
                        </a:rPr>
                        <a:t>t</a:t>
                      </a:r>
                      <a:r>
                        <a:rPr lang="en-US" sz="2100">
                          <a:solidFill>
                            <a:srgbClr val="000000"/>
                          </a:solidFill>
                          <a:latin typeface="Inter"/>
                          <a:ea typeface="Inter"/>
                          <a:cs typeface="Inter"/>
                          <a:sym typeface="Inter"/>
                        </a:rPr>
                        <a:t>ion and conclusion</a:t>
                      </a:r>
                      <a:endParaRPr sz="21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100">
                          <a:latin typeface="Inter"/>
                          <a:ea typeface="Inter"/>
                          <a:cs typeface="Inter"/>
                          <a:sym typeface="Inter"/>
                        </a:rPr>
                        <a:t>Page 15: Author’s Note- Explanation of myth and how the story challenges it.</a:t>
                      </a:r>
                      <a:endParaRPr sz="21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4"/>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30" name="Google Shape;330;p24"/>
          <p:cNvGrpSpPr/>
          <p:nvPr/>
        </p:nvGrpSpPr>
        <p:grpSpPr>
          <a:xfrm>
            <a:off x="15859155" y="-98041"/>
            <a:ext cx="1562625" cy="1771271"/>
            <a:chOff x="0" y="-130721"/>
            <a:chExt cx="2083500" cy="2361695"/>
          </a:xfrm>
        </p:grpSpPr>
        <p:grpSp>
          <p:nvGrpSpPr>
            <p:cNvPr id="331" name="Google Shape;331;p24"/>
            <p:cNvGrpSpPr/>
            <p:nvPr/>
          </p:nvGrpSpPr>
          <p:grpSpPr>
            <a:xfrm>
              <a:off x="75599" y="-130721"/>
              <a:ext cx="1932614" cy="2361695"/>
              <a:chOff x="0" y="-47625"/>
              <a:chExt cx="704100" cy="860425"/>
            </a:xfrm>
          </p:grpSpPr>
          <p:sp>
            <p:nvSpPr>
              <p:cNvPr id="332" name="Google Shape;332;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34" name="Google Shape;334;p2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11</a:t>
              </a:r>
              <a:endParaRPr/>
            </a:p>
          </p:txBody>
        </p:sp>
      </p:grpSp>
      <p:sp>
        <p:nvSpPr>
          <p:cNvPr id="335" name="Google Shape;335;p24"/>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6" name="Google Shape;336;p24"/>
          <p:cNvGrpSpPr/>
          <p:nvPr/>
        </p:nvGrpSpPr>
        <p:grpSpPr>
          <a:xfrm>
            <a:off x="-254016" y="9230009"/>
            <a:ext cx="18796043" cy="937448"/>
            <a:chOff x="204" y="0"/>
            <a:chExt cx="25061391" cy="1249931"/>
          </a:xfrm>
        </p:grpSpPr>
        <p:grpSp>
          <p:nvGrpSpPr>
            <p:cNvPr id="337" name="Google Shape;337;p24"/>
            <p:cNvGrpSpPr/>
            <p:nvPr/>
          </p:nvGrpSpPr>
          <p:grpSpPr>
            <a:xfrm rot="5400000">
              <a:off x="12002369" y="-11663474"/>
              <a:ext cx="1249931" cy="24576878"/>
              <a:chOff x="0" y="-38100"/>
              <a:chExt cx="246900" cy="4854692"/>
            </a:xfrm>
          </p:grpSpPr>
          <p:sp>
            <p:nvSpPr>
              <p:cNvPr id="338" name="Google Shape;338;p2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9" name="Google Shape;339;p2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0" name="Google Shape;340;p2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1" name="Google Shape;341;p2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2" name="Google Shape;342;p2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3" name="Google Shape;343;p24"/>
          <p:cNvSpPr txBox="1"/>
          <p:nvPr/>
        </p:nvSpPr>
        <p:spPr>
          <a:xfrm>
            <a:off x="2553980" y="3429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AUTHOR’S NOTE</a:t>
            </a:r>
            <a:endParaRPr/>
          </a:p>
        </p:txBody>
      </p:sp>
      <p:sp>
        <p:nvSpPr>
          <p:cNvPr id="344" name="Google Shape;344;p24"/>
          <p:cNvSpPr txBox="1"/>
          <p:nvPr/>
        </p:nvSpPr>
        <p:spPr>
          <a:xfrm>
            <a:off x="1166975" y="1752975"/>
            <a:ext cx="16440900" cy="7203600"/>
          </a:xfrm>
          <a:prstGeom prst="rect">
            <a:avLst/>
          </a:prstGeom>
          <a:noFill/>
          <a:ln>
            <a:noFill/>
          </a:ln>
        </p:spPr>
        <p:txBody>
          <a:bodyPr anchorCtr="0" anchor="t" bIns="0" lIns="0" spcFirstLastPara="1" rIns="0" wrap="square" tIns="0">
            <a:spAutoFit/>
          </a:bodyPr>
          <a:lstStyle/>
          <a:p>
            <a:pPr indent="-457200" lvl="0" marL="457200" marR="0" rtl="0" algn="l">
              <a:lnSpc>
                <a:spcPct val="100000"/>
              </a:lnSpc>
              <a:spcBef>
                <a:spcPts val="0"/>
              </a:spcBef>
              <a:spcAft>
                <a:spcPts val="0"/>
              </a:spcAft>
              <a:buClr>
                <a:srgbClr val="231F20"/>
              </a:buClr>
              <a:buSzPts val="3600"/>
              <a:buFont typeface="Inter"/>
              <a:buChar char="●"/>
            </a:pPr>
            <a:r>
              <a:rPr b="1" lang="en-US" sz="3600">
                <a:solidFill>
                  <a:srgbClr val="231F20"/>
                </a:solidFill>
                <a:latin typeface="Inter"/>
                <a:ea typeface="Inter"/>
                <a:cs typeface="Inter"/>
                <a:sym typeface="Inter"/>
              </a:rPr>
              <a:t>Identify the Myth: </a:t>
            </a:r>
            <a:r>
              <a:rPr lang="en-US" sz="3600">
                <a:solidFill>
                  <a:srgbClr val="231F20"/>
                </a:solidFill>
                <a:latin typeface="Inter"/>
                <a:ea typeface="Inter"/>
                <a:cs typeface="Inter"/>
                <a:sym typeface="Inter"/>
              </a:rPr>
              <a:t>Clearly state the myth about American Indians. Provide a brief description of the myth.</a:t>
            </a:r>
            <a:endParaRPr sz="3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b="1" lang="en-US" sz="3600">
                <a:solidFill>
                  <a:srgbClr val="231F20"/>
                </a:solidFill>
                <a:latin typeface="Inter"/>
                <a:ea typeface="Inter"/>
                <a:cs typeface="Inter"/>
                <a:sym typeface="Inter"/>
              </a:rPr>
              <a:t>Provide Evidence:</a:t>
            </a:r>
            <a:r>
              <a:rPr lang="en-US" sz="3600">
                <a:solidFill>
                  <a:srgbClr val="231F20"/>
                </a:solidFill>
                <a:latin typeface="Inter"/>
                <a:ea typeface="Inter"/>
                <a:cs typeface="Inter"/>
                <a:sym typeface="Inter"/>
              </a:rPr>
              <a:t> Offer at least two pieces of evidence that challenges the myth.</a:t>
            </a:r>
            <a:endParaRPr sz="3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b="1" lang="en-US" sz="3600">
                <a:solidFill>
                  <a:srgbClr val="231F20"/>
                </a:solidFill>
                <a:latin typeface="Inter"/>
                <a:ea typeface="Inter"/>
                <a:cs typeface="Inter"/>
                <a:sym typeface="Inter"/>
              </a:rPr>
              <a:t>Explain the Challenge:</a:t>
            </a:r>
            <a:r>
              <a:rPr lang="en-US" sz="3600">
                <a:solidFill>
                  <a:srgbClr val="231F20"/>
                </a:solidFill>
                <a:latin typeface="Inter"/>
                <a:ea typeface="Inter"/>
                <a:cs typeface="Inter"/>
                <a:sym typeface="Inter"/>
              </a:rPr>
              <a:t> Explain how the story presented in the book challenges they myth. Include specific moments or characters from the story that highlight the inaccuracies of the myth and provide a more accurate portrayal of American Indians.</a:t>
            </a:r>
            <a:endParaRPr sz="3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b="1" lang="en-US" sz="3600">
                <a:solidFill>
                  <a:srgbClr val="231F20"/>
                </a:solidFill>
                <a:latin typeface="Inter"/>
                <a:ea typeface="Inter"/>
                <a:cs typeface="Inter"/>
                <a:sym typeface="Inter"/>
              </a:rPr>
              <a:t>Provide Sources or References:</a:t>
            </a:r>
            <a:r>
              <a:rPr lang="en-US" sz="3600">
                <a:solidFill>
                  <a:srgbClr val="231F20"/>
                </a:solidFill>
                <a:latin typeface="Inter"/>
                <a:ea typeface="Inter"/>
                <a:cs typeface="Inter"/>
                <a:sym typeface="Inter"/>
              </a:rPr>
              <a:t> List the resources used to create the children’s book.</a:t>
            </a:r>
            <a:endParaRPr sz="3600">
              <a:solidFill>
                <a:srgbClr val="231F20"/>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5"/>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0" name="Google Shape;350;p25"/>
          <p:cNvGrpSpPr/>
          <p:nvPr/>
        </p:nvGrpSpPr>
        <p:grpSpPr>
          <a:xfrm>
            <a:off x="15859155" y="-98041"/>
            <a:ext cx="1562625" cy="1771271"/>
            <a:chOff x="0" y="-130721"/>
            <a:chExt cx="2083500" cy="2361695"/>
          </a:xfrm>
        </p:grpSpPr>
        <p:grpSp>
          <p:nvGrpSpPr>
            <p:cNvPr id="351" name="Google Shape;351;p25"/>
            <p:cNvGrpSpPr/>
            <p:nvPr/>
          </p:nvGrpSpPr>
          <p:grpSpPr>
            <a:xfrm>
              <a:off x="75599" y="-130721"/>
              <a:ext cx="1932614" cy="2361695"/>
              <a:chOff x="0" y="-47625"/>
              <a:chExt cx="704100" cy="860425"/>
            </a:xfrm>
          </p:grpSpPr>
          <p:sp>
            <p:nvSpPr>
              <p:cNvPr id="352" name="Google Shape;352;p2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2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54" name="Google Shape;354;p2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12</a:t>
              </a:r>
              <a:endParaRPr/>
            </a:p>
          </p:txBody>
        </p:sp>
      </p:grpSp>
      <p:sp>
        <p:nvSpPr>
          <p:cNvPr id="355" name="Google Shape;355;p2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6" name="Google Shape;356;p25"/>
          <p:cNvGrpSpPr/>
          <p:nvPr/>
        </p:nvGrpSpPr>
        <p:grpSpPr>
          <a:xfrm>
            <a:off x="-254016" y="9230009"/>
            <a:ext cx="18796043" cy="937448"/>
            <a:chOff x="204" y="0"/>
            <a:chExt cx="25061391" cy="1249931"/>
          </a:xfrm>
        </p:grpSpPr>
        <p:grpSp>
          <p:nvGrpSpPr>
            <p:cNvPr id="357" name="Google Shape;357;p25"/>
            <p:cNvGrpSpPr/>
            <p:nvPr/>
          </p:nvGrpSpPr>
          <p:grpSpPr>
            <a:xfrm rot="5400000">
              <a:off x="12002369" y="-11663474"/>
              <a:ext cx="1249931" cy="24576878"/>
              <a:chOff x="0" y="-38100"/>
              <a:chExt cx="246900" cy="4854692"/>
            </a:xfrm>
          </p:grpSpPr>
          <p:sp>
            <p:nvSpPr>
              <p:cNvPr id="358" name="Google Shape;358;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9" name="Google Shape;359;p2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0" name="Google Shape;360;p2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61" name="Google Shape;361;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2" name="Google Shape;362;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3" name="Google Shape;363;p25"/>
          <p:cNvSpPr txBox="1"/>
          <p:nvPr/>
        </p:nvSpPr>
        <p:spPr>
          <a:xfrm>
            <a:off x="2553980" y="1562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STEP 1: CHOOSE A MYTH</a:t>
            </a:r>
            <a:endParaRPr/>
          </a:p>
        </p:txBody>
      </p:sp>
      <p:sp>
        <p:nvSpPr>
          <p:cNvPr id="364" name="Google Shape;364;p25"/>
          <p:cNvSpPr/>
          <p:nvPr/>
        </p:nvSpPr>
        <p:spPr>
          <a:xfrm>
            <a:off x="250800" y="3334000"/>
            <a:ext cx="4088700" cy="47289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65" name="Google Shape;365;p25"/>
          <p:cNvSpPr txBox="1"/>
          <p:nvPr/>
        </p:nvSpPr>
        <p:spPr>
          <a:xfrm>
            <a:off x="436800" y="4578700"/>
            <a:ext cx="3716700" cy="22395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“Native Americans lived in a state of anarchy without any form of structured government, laws.”</a:t>
            </a:r>
            <a:endParaRPr sz="3000">
              <a:solidFill>
                <a:schemeClr val="dk1"/>
              </a:solidFill>
            </a:endParaRPr>
          </a:p>
        </p:txBody>
      </p:sp>
      <p:sp>
        <p:nvSpPr>
          <p:cNvPr id="366" name="Google Shape;366;p25"/>
          <p:cNvSpPr/>
          <p:nvPr/>
        </p:nvSpPr>
        <p:spPr>
          <a:xfrm>
            <a:off x="4816650" y="3334000"/>
            <a:ext cx="4088700" cy="47289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67" name="Google Shape;367;p25"/>
          <p:cNvSpPr/>
          <p:nvPr/>
        </p:nvSpPr>
        <p:spPr>
          <a:xfrm>
            <a:off x="9382500" y="3554075"/>
            <a:ext cx="4088700" cy="4728900"/>
          </a:xfrm>
          <a:prstGeom prst="roundRect">
            <a:avLst>
              <a:gd fmla="val 16667" name="adj"/>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68" name="Google Shape;368;p25"/>
          <p:cNvSpPr/>
          <p:nvPr/>
        </p:nvSpPr>
        <p:spPr>
          <a:xfrm>
            <a:off x="13948350" y="3554075"/>
            <a:ext cx="4088700" cy="47289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369" name="Google Shape;369;p25"/>
          <p:cNvSpPr txBox="1"/>
          <p:nvPr/>
        </p:nvSpPr>
        <p:spPr>
          <a:xfrm>
            <a:off x="5002650" y="3906850"/>
            <a:ext cx="3716700" cy="35832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“Indians were savage and warlike, engaging in constant battles and violent practices that justified European efforts to civilize and pacify them.”</a:t>
            </a:r>
            <a:endParaRPr sz="3000">
              <a:solidFill>
                <a:schemeClr val="dk1"/>
              </a:solidFill>
            </a:endParaRPr>
          </a:p>
        </p:txBody>
      </p:sp>
      <p:sp>
        <p:nvSpPr>
          <p:cNvPr id="370" name="Google Shape;370;p25"/>
          <p:cNvSpPr txBox="1"/>
          <p:nvPr/>
        </p:nvSpPr>
        <p:spPr>
          <a:xfrm>
            <a:off x="9568500" y="3678875"/>
            <a:ext cx="3716700" cy="44793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“Europeans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brought civilization to the Indians, who lived in primitive conditions and lacked the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advanced knowledge and cultural achievements of the Europeans.”</a:t>
            </a:r>
            <a:endParaRPr sz="3000">
              <a:solidFill>
                <a:schemeClr val="dk1"/>
              </a:solidFill>
            </a:endParaRPr>
          </a:p>
        </p:txBody>
      </p:sp>
      <p:sp>
        <p:nvSpPr>
          <p:cNvPr id="371" name="Google Shape;371;p25"/>
          <p:cNvSpPr txBox="1"/>
          <p:nvPr/>
        </p:nvSpPr>
        <p:spPr>
          <a:xfrm>
            <a:off x="14134350" y="3678875"/>
            <a:ext cx="3716700" cy="44793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“The Americas were a vast wilderness inhabited by small, scattered bands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of Indigenous peoples who lived in harmony with nature, leaving it virtually unchanged by human activity.”</a:t>
            </a:r>
            <a:endParaRPr sz="3000">
              <a:solidFill>
                <a:schemeClr val="dk1"/>
              </a:solidFill>
            </a:endParaRPr>
          </a:p>
        </p:txBody>
      </p:sp>
      <p:sp>
        <p:nvSpPr>
          <p:cNvPr id="372" name="Google Shape;372;p25"/>
          <p:cNvSpPr txBox="1"/>
          <p:nvPr/>
        </p:nvSpPr>
        <p:spPr>
          <a:xfrm>
            <a:off x="353242" y="8587775"/>
            <a:ext cx="9707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Note: Myths adapted from </a:t>
            </a:r>
            <a:r>
              <a:rPr i="1" lang="en-US" sz="1600">
                <a:solidFill>
                  <a:schemeClr val="dk1"/>
                </a:solidFill>
                <a:latin typeface="Halant"/>
                <a:ea typeface="Halant"/>
                <a:cs typeface="Halant"/>
                <a:sym typeface="Halant"/>
              </a:rPr>
              <a:t>“All the Real Indians Died Off” and 20 other Myths About Native Americans</a:t>
            </a:r>
            <a:r>
              <a:rPr lang="en-US" sz="1600">
                <a:solidFill>
                  <a:schemeClr val="dk1"/>
                </a:solidFill>
                <a:latin typeface="Halant"/>
                <a:ea typeface="Halant"/>
                <a:cs typeface="Halant"/>
                <a:sym typeface="Halant"/>
              </a:rPr>
              <a:t> by Roxanne Dunbar-Ortiz and Dina Gilio-Whitaker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grpSp>
        <p:nvGrpSpPr>
          <p:cNvPr id="377" name="Google Shape;377;p26"/>
          <p:cNvGrpSpPr/>
          <p:nvPr/>
        </p:nvGrpSpPr>
        <p:grpSpPr>
          <a:xfrm>
            <a:off x="15859155" y="-98041"/>
            <a:ext cx="1562625" cy="1771271"/>
            <a:chOff x="0" y="-130721"/>
            <a:chExt cx="2083500" cy="2361695"/>
          </a:xfrm>
        </p:grpSpPr>
        <p:grpSp>
          <p:nvGrpSpPr>
            <p:cNvPr id="378" name="Google Shape;378;p26"/>
            <p:cNvGrpSpPr/>
            <p:nvPr/>
          </p:nvGrpSpPr>
          <p:grpSpPr>
            <a:xfrm>
              <a:off x="75599" y="-130721"/>
              <a:ext cx="1932614" cy="2361695"/>
              <a:chOff x="0" y="-47625"/>
              <a:chExt cx="704100" cy="860425"/>
            </a:xfrm>
          </p:grpSpPr>
          <p:sp>
            <p:nvSpPr>
              <p:cNvPr id="379" name="Google Shape;379;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2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381" name="Google Shape;381;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13</a:t>
              </a:r>
              <a:endParaRPr/>
            </a:p>
          </p:txBody>
        </p:sp>
      </p:grpSp>
      <p:sp>
        <p:nvSpPr>
          <p:cNvPr id="382" name="Google Shape;382;p26"/>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3" name="Google Shape;383;p26"/>
          <p:cNvGrpSpPr/>
          <p:nvPr/>
        </p:nvGrpSpPr>
        <p:grpSpPr>
          <a:xfrm>
            <a:off x="-254016" y="9230009"/>
            <a:ext cx="18796043" cy="937448"/>
            <a:chOff x="204" y="0"/>
            <a:chExt cx="25061391" cy="1249931"/>
          </a:xfrm>
        </p:grpSpPr>
        <p:grpSp>
          <p:nvGrpSpPr>
            <p:cNvPr id="384" name="Google Shape;384;p26"/>
            <p:cNvGrpSpPr/>
            <p:nvPr/>
          </p:nvGrpSpPr>
          <p:grpSpPr>
            <a:xfrm rot="5400000">
              <a:off x="12002369" y="-11663474"/>
              <a:ext cx="1249931" cy="24576878"/>
              <a:chOff x="0" y="-38100"/>
              <a:chExt cx="246900" cy="4854692"/>
            </a:xfrm>
          </p:grpSpPr>
          <p:sp>
            <p:nvSpPr>
              <p:cNvPr id="385" name="Google Shape;385;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6" name="Google Shape;386;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7" name="Google Shape;387;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8" name="Google Shape;388;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9" name="Google Shape;389;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390" name="Google Shape;390;p26"/>
          <p:cNvPicPr preferRelativeResize="0"/>
          <p:nvPr/>
        </p:nvPicPr>
        <p:blipFill rotWithShape="1">
          <a:blip r:embed="rId4">
            <a:alphaModFix/>
          </a:blip>
          <a:srcRect b="0" l="13781" r="12045" t="0"/>
          <a:stretch/>
        </p:blipFill>
        <p:spPr>
          <a:xfrm>
            <a:off x="10874350" y="2553325"/>
            <a:ext cx="7229899" cy="5482725"/>
          </a:xfrm>
          <a:prstGeom prst="rect">
            <a:avLst/>
          </a:prstGeom>
          <a:noFill/>
          <a:ln>
            <a:noFill/>
          </a:ln>
        </p:spPr>
      </p:pic>
      <p:sp>
        <p:nvSpPr>
          <p:cNvPr id="391" name="Google Shape;391;p26"/>
          <p:cNvSpPr txBox="1"/>
          <p:nvPr/>
        </p:nvSpPr>
        <p:spPr>
          <a:xfrm>
            <a:off x="252575" y="2819775"/>
            <a:ext cx="10504500" cy="5501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180">
                <a:solidFill>
                  <a:srgbClr val="231F20"/>
                </a:solidFill>
                <a:latin typeface="Inter"/>
                <a:ea typeface="Inter"/>
                <a:cs typeface="Inter"/>
                <a:sym typeface="Inter"/>
              </a:rPr>
              <a:t>With the people in your corner, determine what evidence </a:t>
            </a:r>
            <a:r>
              <a:rPr lang="en-US" sz="4180">
                <a:solidFill>
                  <a:srgbClr val="231F20"/>
                </a:solidFill>
                <a:latin typeface="Inter"/>
                <a:ea typeface="Inter"/>
                <a:cs typeface="Inter"/>
                <a:sym typeface="Inter"/>
              </a:rPr>
              <a:t>you could include to challenge the myth.</a:t>
            </a:r>
            <a:endParaRPr sz="418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0, Lesson 3: Historiography Textbook Account (2019)</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1: Indigenous Artifacts</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2: Creation Stories</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4: Mythbusters Research</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5: Indigenous Networks</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7: Indigenous Stereotypes in Print and Media</a:t>
            </a:r>
            <a:endParaRPr sz="2900">
              <a:solidFill>
                <a:srgbClr val="231F20"/>
              </a:solidFill>
              <a:latin typeface="Inter"/>
              <a:ea typeface="Inter"/>
              <a:cs typeface="Inter"/>
              <a:sym typeface="Inter"/>
            </a:endParaRPr>
          </a:p>
        </p:txBody>
      </p:sp>
      <p:sp>
        <p:nvSpPr>
          <p:cNvPr id="392" name="Google Shape;392;p26"/>
          <p:cNvSpPr txBox="1"/>
          <p:nvPr/>
        </p:nvSpPr>
        <p:spPr>
          <a:xfrm>
            <a:off x="116150" y="-114300"/>
            <a:ext cx="15635100" cy="2493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099">
                <a:solidFill>
                  <a:srgbClr val="231F20"/>
                </a:solidFill>
                <a:latin typeface="Halant"/>
                <a:ea typeface="Halant"/>
                <a:cs typeface="Halant"/>
                <a:sym typeface="Halant"/>
              </a:rPr>
              <a:t>STEP 2: </a:t>
            </a:r>
            <a:endParaRPr b="1" sz="80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099">
                <a:solidFill>
                  <a:srgbClr val="231F20"/>
                </a:solidFill>
                <a:latin typeface="Halant"/>
                <a:ea typeface="Halant"/>
                <a:cs typeface="Halant"/>
                <a:sym typeface="Halant"/>
              </a:rPr>
              <a:t>DETERMINE EVIDENCE</a:t>
            </a:r>
            <a:endParaRPr sz="1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1791340" y="3962780"/>
            <a:ext cx="14705400" cy="38481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How do primary and secondary sources help historians understand the past and explain the diverse ways of life of Indigenous societies in North America, including their interactions with the natural environment?</a:t>
            </a:r>
            <a:endParaRPr i="1" sz="5000">
              <a:solidFill>
                <a:schemeClr val="dk1"/>
              </a:solidFill>
              <a:highlight>
                <a:schemeClr val="accent2"/>
              </a:highlight>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ESSENTIAL</a:t>
            </a:r>
            <a:r>
              <a:rPr b="1" lang="en-US" sz="8499">
                <a:solidFill>
                  <a:srgbClr val="231F20"/>
                </a:solidFill>
                <a:latin typeface="Halant"/>
                <a:ea typeface="Halant"/>
                <a:cs typeface="Halant"/>
                <a:sym typeface="Halant"/>
              </a:rPr>
              <a:t> QUESTION</a:t>
            </a:r>
            <a:endParaRPr/>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5"/>
          <p:cNvSpPr txBox="1"/>
          <p:nvPr/>
        </p:nvSpPr>
        <p:spPr>
          <a:xfrm>
            <a:off x="300600" y="2834700"/>
            <a:ext cx="17686800" cy="64032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 another world is possible when enough people understand how the miseducation about history contributes to the maintenance of systems of social injustice. We believe that people are hungry for a more accurate history and eager to abandon the misperceptions that result in racism toward American Indians.”</a:t>
            </a:r>
            <a:endParaRPr i="1" sz="5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800">
                <a:solidFill>
                  <a:schemeClr val="dk1"/>
                </a:solidFill>
                <a:latin typeface="Inter"/>
                <a:ea typeface="Inter"/>
                <a:cs typeface="Inter"/>
                <a:sym typeface="Inter"/>
              </a:rPr>
              <a:t>Source: Roxanne Dunbar-Ortiz &amp; Dina Gilio-Whitaker, </a:t>
            </a:r>
            <a:r>
              <a:rPr i="1" lang="en-US" sz="2800">
                <a:solidFill>
                  <a:schemeClr val="dk1"/>
                </a:solidFill>
                <a:latin typeface="Inter"/>
                <a:ea typeface="Inter"/>
                <a:cs typeface="Inter"/>
                <a:sym typeface="Inter"/>
              </a:rPr>
              <a:t>“All the Real Indians Died Off” </a:t>
            </a:r>
            <a:endParaRPr i="1" sz="2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i="1" lang="en-US" sz="2800">
                <a:solidFill>
                  <a:schemeClr val="dk1"/>
                </a:solidFill>
                <a:latin typeface="Inter"/>
                <a:ea typeface="Inter"/>
                <a:cs typeface="Inter"/>
                <a:sym typeface="Inter"/>
              </a:rPr>
              <a:t>and 20 Other Myths About Native Americans</a:t>
            </a:r>
            <a:r>
              <a:rPr lang="en-US" sz="2800">
                <a:solidFill>
                  <a:schemeClr val="dk1"/>
                </a:solidFill>
                <a:latin typeface="Inter"/>
                <a:ea typeface="Inter"/>
                <a:cs typeface="Inter"/>
                <a:sym typeface="Inter"/>
              </a:rPr>
              <a:t>, 2016.</a:t>
            </a:r>
            <a:endParaRPr sz="2800">
              <a:solidFill>
                <a:schemeClr val="dk1"/>
              </a:solidFill>
              <a:latin typeface="Inter"/>
              <a:ea typeface="Inter"/>
              <a:cs typeface="Inter"/>
              <a:sym typeface="Inter"/>
            </a:endParaRPr>
          </a:p>
        </p:txBody>
      </p:sp>
      <p:sp>
        <p:nvSpPr>
          <p:cNvPr id="126" name="Google Shape;126;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27" name="Google Shape;127;p15"/>
          <p:cNvGrpSpPr/>
          <p:nvPr/>
        </p:nvGrpSpPr>
        <p:grpSpPr>
          <a:xfrm>
            <a:off x="-254016" y="9230009"/>
            <a:ext cx="18796043" cy="937448"/>
            <a:chOff x="204" y="0"/>
            <a:chExt cx="25061391" cy="1249931"/>
          </a:xfrm>
        </p:grpSpPr>
        <p:grpSp>
          <p:nvGrpSpPr>
            <p:cNvPr id="128" name="Google Shape;128;p15"/>
            <p:cNvGrpSpPr/>
            <p:nvPr/>
          </p:nvGrpSpPr>
          <p:grpSpPr>
            <a:xfrm rot="5400000">
              <a:off x="12002369" y="-11663474"/>
              <a:ext cx="1249931" cy="24576878"/>
              <a:chOff x="0" y="-38100"/>
              <a:chExt cx="246900" cy="4854692"/>
            </a:xfrm>
          </p:grpSpPr>
          <p:sp>
            <p:nvSpPr>
              <p:cNvPr id="129" name="Google Shape;12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0" name="Google Shape;130;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1" name="Google Shape;131;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32" name="Google Shape;13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3" name="Google Shape;13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4" name="Google Shape;134;p15"/>
          <p:cNvSpPr txBox="1"/>
          <p:nvPr/>
        </p:nvSpPr>
        <p:spPr>
          <a:xfrm>
            <a:off x="2554055" y="114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CLAIMS ABOUT AMERICAN INDIANS</a:t>
            </a:r>
            <a:endParaRPr/>
          </a:p>
        </p:txBody>
      </p:sp>
      <p:grpSp>
        <p:nvGrpSpPr>
          <p:cNvPr id="135" name="Google Shape;135;p15"/>
          <p:cNvGrpSpPr/>
          <p:nvPr/>
        </p:nvGrpSpPr>
        <p:grpSpPr>
          <a:xfrm>
            <a:off x="15859155" y="-98041"/>
            <a:ext cx="1562625" cy="1771271"/>
            <a:chOff x="0" y="-130721"/>
            <a:chExt cx="2083500" cy="2361695"/>
          </a:xfrm>
        </p:grpSpPr>
        <p:grpSp>
          <p:nvGrpSpPr>
            <p:cNvPr id="136" name="Google Shape;136;p15"/>
            <p:cNvGrpSpPr/>
            <p:nvPr/>
          </p:nvGrpSpPr>
          <p:grpSpPr>
            <a:xfrm>
              <a:off x="75599" y="-130721"/>
              <a:ext cx="1932614" cy="2361695"/>
              <a:chOff x="0" y="-47625"/>
              <a:chExt cx="704100" cy="860425"/>
            </a:xfrm>
          </p:grpSpPr>
          <p:sp>
            <p:nvSpPr>
              <p:cNvPr id="137" name="Google Shape;137;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9" name="Google Shape;139;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40" name="Google Shape;140;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6"/>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46" name="Google Shape;146;p16"/>
          <p:cNvGrpSpPr/>
          <p:nvPr/>
        </p:nvGrpSpPr>
        <p:grpSpPr>
          <a:xfrm>
            <a:off x="15859155" y="-98041"/>
            <a:ext cx="1562625" cy="1771271"/>
            <a:chOff x="0" y="-130721"/>
            <a:chExt cx="2083500" cy="2361695"/>
          </a:xfrm>
        </p:grpSpPr>
        <p:grpSp>
          <p:nvGrpSpPr>
            <p:cNvPr id="147" name="Google Shape;147;p16"/>
            <p:cNvGrpSpPr/>
            <p:nvPr/>
          </p:nvGrpSpPr>
          <p:grpSpPr>
            <a:xfrm>
              <a:off x="75599" y="-130721"/>
              <a:ext cx="1932614" cy="2361695"/>
              <a:chOff x="0" y="-47625"/>
              <a:chExt cx="704100" cy="860425"/>
            </a:xfrm>
          </p:grpSpPr>
          <p:sp>
            <p:nvSpPr>
              <p:cNvPr id="148" name="Google Shape;148;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150" name="Google Shape;150;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3</a:t>
              </a:r>
              <a:endParaRPr/>
            </a:p>
          </p:txBody>
        </p:sp>
      </p:grpSp>
      <p:sp>
        <p:nvSpPr>
          <p:cNvPr id="151" name="Google Shape;151;p16"/>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16"/>
          <p:cNvGrpSpPr/>
          <p:nvPr/>
        </p:nvGrpSpPr>
        <p:grpSpPr>
          <a:xfrm>
            <a:off x="-254016" y="9230009"/>
            <a:ext cx="18796043" cy="937448"/>
            <a:chOff x="204" y="0"/>
            <a:chExt cx="25061391" cy="1249931"/>
          </a:xfrm>
        </p:grpSpPr>
        <p:grpSp>
          <p:nvGrpSpPr>
            <p:cNvPr id="153" name="Google Shape;153;p16"/>
            <p:cNvGrpSpPr/>
            <p:nvPr/>
          </p:nvGrpSpPr>
          <p:grpSpPr>
            <a:xfrm rot="5400000">
              <a:off x="12002369" y="-11663474"/>
              <a:ext cx="1249931" cy="24576878"/>
              <a:chOff x="0" y="-38100"/>
              <a:chExt cx="246900" cy="4854692"/>
            </a:xfrm>
          </p:grpSpPr>
          <p:sp>
            <p:nvSpPr>
              <p:cNvPr id="154" name="Google Shape;154;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6" name="Google Shape;156;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57" name="Google Shape;157;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16"/>
          <p:cNvSpPr txBox="1"/>
          <p:nvPr/>
        </p:nvSpPr>
        <p:spPr>
          <a:xfrm>
            <a:off x="1453649" y="1603400"/>
            <a:ext cx="15380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ASSESSMENT DESCRIPTION</a:t>
            </a:r>
            <a:endParaRPr/>
          </a:p>
        </p:txBody>
      </p:sp>
      <p:sp>
        <p:nvSpPr>
          <p:cNvPr id="160" name="Google Shape;160;p16"/>
          <p:cNvSpPr txBox="1"/>
          <p:nvPr/>
        </p:nvSpPr>
        <p:spPr>
          <a:xfrm>
            <a:off x="467300" y="3200775"/>
            <a:ext cx="4907700" cy="5147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i="1" lang="en-US" sz="4180">
                <a:solidFill>
                  <a:srgbClr val="231F20"/>
                </a:solidFill>
                <a:latin typeface="Inter"/>
                <a:ea typeface="Inter"/>
                <a:cs typeface="Inter"/>
                <a:sym typeface="Inter"/>
              </a:rPr>
              <a:t>Using information learned throughout the unit, c</a:t>
            </a:r>
            <a:r>
              <a:rPr i="1" lang="en-US" sz="4180">
                <a:solidFill>
                  <a:srgbClr val="231F20"/>
                </a:solidFill>
                <a:latin typeface="Inter"/>
                <a:ea typeface="Inter"/>
                <a:cs typeface="Inter"/>
                <a:sym typeface="Inter"/>
              </a:rPr>
              <a:t>reate a plan for a children’s book to challenge a myth about Indigenous peoples.</a:t>
            </a:r>
            <a:endParaRPr i="1" sz="4180">
              <a:solidFill>
                <a:srgbClr val="231F20"/>
              </a:solidFill>
              <a:latin typeface="Inter"/>
              <a:ea typeface="Inter"/>
              <a:cs typeface="Inter"/>
              <a:sym typeface="Inter"/>
            </a:endParaRPr>
          </a:p>
        </p:txBody>
      </p:sp>
      <p:sp>
        <p:nvSpPr>
          <p:cNvPr id="161" name="Google Shape;161;p16"/>
          <p:cNvSpPr txBox="1"/>
          <p:nvPr/>
        </p:nvSpPr>
        <p:spPr>
          <a:xfrm>
            <a:off x="10564048" y="3200775"/>
            <a:ext cx="7489500" cy="351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180" u="sng">
                <a:solidFill>
                  <a:srgbClr val="231F20"/>
                </a:solidFill>
                <a:latin typeface="Inter"/>
                <a:ea typeface="Inter"/>
                <a:cs typeface="Inter"/>
                <a:sym typeface="Inter"/>
              </a:rPr>
              <a:t>Final Product Requirements</a:t>
            </a:r>
            <a:endParaRPr sz="4180" u="sng">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US" sz="3400">
                <a:solidFill>
                  <a:srgbClr val="231F20"/>
                </a:solidFill>
                <a:latin typeface="Inter"/>
                <a:ea typeface="Inter"/>
                <a:cs typeface="Inter"/>
                <a:sym typeface="Inter"/>
              </a:rPr>
              <a:t>Children’s Book Planning Worksheet that includes:</a:t>
            </a:r>
            <a:endParaRPr sz="3400">
              <a:solidFill>
                <a:srgbClr val="231F20"/>
              </a:solidFill>
              <a:latin typeface="Inter"/>
              <a:ea typeface="Inter"/>
              <a:cs typeface="Inter"/>
              <a:sym typeface="Inter"/>
            </a:endParaRPr>
          </a:p>
          <a:p>
            <a:pPr indent="-444500" lvl="0" marL="914400" marR="0" rtl="0" algn="l">
              <a:lnSpc>
                <a:spcPct val="100000"/>
              </a:lnSpc>
              <a:spcBef>
                <a:spcPts val="1000"/>
              </a:spcBef>
              <a:spcAft>
                <a:spcPts val="0"/>
              </a:spcAft>
              <a:buClr>
                <a:srgbClr val="231F20"/>
              </a:buClr>
              <a:buSzPts val="3400"/>
              <a:buFont typeface="Inter"/>
              <a:buChar char="●"/>
            </a:pPr>
            <a:r>
              <a:rPr lang="en-US" sz="3400">
                <a:solidFill>
                  <a:srgbClr val="231F20"/>
                </a:solidFill>
                <a:latin typeface="Inter"/>
                <a:ea typeface="Inter"/>
                <a:cs typeface="Inter"/>
                <a:sym typeface="Inter"/>
              </a:rPr>
              <a:t>Plans for at least 14 Page Illustrated Book (Print or Online)</a:t>
            </a:r>
            <a:endParaRPr sz="3400">
              <a:solidFill>
                <a:srgbClr val="231F20"/>
              </a:solidFill>
              <a:latin typeface="Inter"/>
              <a:ea typeface="Inter"/>
              <a:cs typeface="Inter"/>
              <a:sym typeface="Inter"/>
            </a:endParaRPr>
          </a:p>
          <a:p>
            <a:pPr indent="-444500" lvl="0" marL="914400" marR="0" rtl="0" algn="l">
              <a:lnSpc>
                <a:spcPct val="100000"/>
              </a:lnSpc>
              <a:spcBef>
                <a:spcPts val="1000"/>
              </a:spcBef>
              <a:spcAft>
                <a:spcPts val="1000"/>
              </a:spcAft>
              <a:buClr>
                <a:srgbClr val="231F20"/>
              </a:buClr>
              <a:buSzPts val="3400"/>
              <a:buFont typeface="Inter"/>
              <a:buChar char="●"/>
            </a:pPr>
            <a:r>
              <a:rPr lang="en-US" sz="3400">
                <a:solidFill>
                  <a:srgbClr val="231F20"/>
                </a:solidFill>
                <a:latin typeface="Inter"/>
                <a:ea typeface="Inter"/>
                <a:cs typeface="Inter"/>
                <a:sym typeface="Inter"/>
              </a:rPr>
              <a:t>Author’s Note</a:t>
            </a:r>
            <a:endParaRPr sz="3400">
              <a:solidFill>
                <a:srgbClr val="231F20"/>
              </a:solidFill>
              <a:latin typeface="Inter"/>
              <a:ea typeface="Inter"/>
              <a:cs typeface="Inter"/>
              <a:sym typeface="Inter"/>
            </a:endParaRPr>
          </a:p>
        </p:txBody>
      </p:sp>
      <p:pic>
        <p:nvPicPr>
          <p:cNvPr id="162" name="Google Shape;162;p16"/>
          <p:cNvPicPr preferRelativeResize="0"/>
          <p:nvPr/>
        </p:nvPicPr>
        <p:blipFill rotWithShape="1">
          <a:blip r:embed="rId4">
            <a:alphaModFix/>
          </a:blip>
          <a:srcRect b="0" l="0" r="0" t="0"/>
          <a:stretch/>
        </p:blipFill>
        <p:spPr>
          <a:xfrm>
            <a:off x="5686725" y="3894400"/>
            <a:ext cx="4565500" cy="3551950"/>
          </a:xfrm>
          <a:prstGeom prst="rect">
            <a:avLst/>
          </a:prstGeom>
          <a:noFill/>
          <a:ln>
            <a:noFill/>
          </a:ln>
        </p:spPr>
      </p:pic>
      <p:sp>
        <p:nvSpPr>
          <p:cNvPr id="163" name="Google Shape;163;p16"/>
          <p:cNvSpPr txBox="1"/>
          <p:nvPr/>
        </p:nvSpPr>
        <p:spPr>
          <a:xfrm>
            <a:off x="5585525" y="7704200"/>
            <a:ext cx="4767900" cy="49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Violet Duncan,  </a:t>
            </a:r>
            <a:r>
              <a:rPr i="1" lang="en-US">
                <a:solidFill>
                  <a:schemeClr val="dk1"/>
                </a:solidFill>
                <a:latin typeface="Inter"/>
                <a:ea typeface="Inter"/>
                <a:cs typeface="Inter"/>
                <a:sym typeface="Inter"/>
              </a:rPr>
              <a:t>I am Native </a:t>
            </a:r>
            <a:r>
              <a:rPr lang="en-US">
                <a:solidFill>
                  <a:schemeClr val="dk1"/>
                </a:solidFill>
                <a:latin typeface="Inter"/>
                <a:ea typeface="Inter"/>
                <a:cs typeface="Inter"/>
                <a:sym typeface="Inter"/>
              </a:rPr>
              <a:t>book cover, 2020</a:t>
            </a:r>
            <a:endParaRPr>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7"/>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9" name="Google Shape;169;p17"/>
          <p:cNvGrpSpPr/>
          <p:nvPr/>
        </p:nvGrpSpPr>
        <p:grpSpPr>
          <a:xfrm>
            <a:off x="15859155" y="-98041"/>
            <a:ext cx="1562625" cy="1771271"/>
            <a:chOff x="0" y="-130721"/>
            <a:chExt cx="2083500" cy="2361695"/>
          </a:xfrm>
        </p:grpSpPr>
        <p:grpSp>
          <p:nvGrpSpPr>
            <p:cNvPr id="170" name="Google Shape;170;p17"/>
            <p:cNvGrpSpPr/>
            <p:nvPr/>
          </p:nvGrpSpPr>
          <p:grpSpPr>
            <a:xfrm>
              <a:off x="75599" y="-130721"/>
              <a:ext cx="1932614" cy="2361695"/>
              <a:chOff x="0" y="-47625"/>
              <a:chExt cx="704100" cy="860425"/>
            </a:xfrm>
          </p:grpSpPr>
          <p:sp>
            <p:nvSpPr>
              <p:cNvPr id="171" name="Google Shape;171;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173" name="Google Shape;173;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4</a:t>
              </a:r>
              <a:endParaRPr/>
            </a:p>
          </p:txBody>
        </p:sp>
      </p:grpSp>
      <p:sp>
        <p:nvSpPr>
          <p:cNvPr id="174" name="Google Shape;174;p1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5" name="Google Shape;175;p17"/>
          <p:cNvGrpSpPr/>
          <p:nvPr/>
        </p:nvGrpSpPr>
        <p:grpSpPr>
          <a:xfrm>
            <a:off x="-254016" y="9230009"/>
            <a:ext cx="18796043" cy="937448"/>
            <a:chOff x="204" y="0"/>
            <a:chExt cx="25061391" cy="1249931"/>
          </a:xfrm>
        </p:grpSpPr>
        <p:grpSp>
          <p:nvGrpSpPr>
            <p:cNvPr id="176" name="Google Shape;176;p17"/>
            <p:cNvGrpSpPr/>
            <p:nvPr/>
          </p:nvGrpSpPr>
          <p:grpSpPr>
            <a:xfrm rot="5400000">
              <a:off x="12002369" y="-11663474"/>
              <a:ext cx="1249931" cy="24576878"/>
              <a:chOff x="0" y="-38100"/>
              <a:chExt cx="246900" cy="4854692"/>
            </a:xfrm>
          </p:grpSpPr>
          <p:sp>
            <p:nvSpPr>
              <p:cNvPr id="177" name="Google Shape;177;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8" name="Google Shape;178;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9" name="Google Shape;179;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0" name="Google Shape;180;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1" name="Google Shape;181;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2" name="Google Shape;182;p17"/>
          <p:cNvSpPr txBox="1"/>
          <p:nvPr/>
        </p:nvSpPr>
        <p:spPr>
          <a:xfrm>
            <a:off x="2553980" y="1562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STEP 1: CHOOSE A MYTH</a:t>
            </a:r>
            <a:endParaRPr/>
          </a:p>
        </p:txBody>
      </p:sp>
      <p:sp>
        <p:nvSpPr>
          <p:cNvPr id="183" name="Google Shape;183;p17"/>
          <p:cNvSpPr/>
          <p:nvPr/>
        </p:nvSpPr>
        <p:spPr>
          <a:xfrm>
            <a:off x="250800" y="3334000"/>
            <a:ext cx="4088700" cy="47289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4" name="Google Shape;184;p17"/>
          <p:cNvSpPr txBox="1"/>
          <p:nvPr/>
        </p:nvSpPr>
        <p:spPr>
          <a:xfrm>
            <a:off x="436800" y="4578700"/>
            <a:ext cx="3716700" cy="22395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“Native Americans lived in a state of anarchy without any form of structured government, laws.”</a:t>
            </a:r>
            <a:endParaRPr sz="3000">
              <a:solidFill>
                <a:schemeClr val="dk1"/>
              </a:solidFill>
            </a:endParaRPr>
          </a:p>
        </p:txBody>
      </p:sp>
      <p:sp>
        <p:nvSpPr>
          <p:cNvPr id="185" name="Google Shape;185;p17"/>
          <p:cNvSpPr/>
          <p:nvPr/>
        </p:nvSpPr>
        <p:spPr>
          <a:xfrm>
            <a:off x="4816650" y="3334000"/>
            <a:ext cx="4088700" cy="47289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6" name="Google Shape;186;p17"/>
          <p:cNvSpPr/>
          <p:nvPr/>
        </p:nvSpPr>
        <p:spPr>
          <a:xfrm>
            <a:off x="9382500" y="3554075"/>
            <a:ext cx="4088700" cy="4728900"/>
          </a:xfrm>
          <a:prstGeom prst="roundRect">
            <a:avLst>
              <a:gd fmla="val 16667" name="adj"/>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7" name="Google Shape;187;p17"/>
          <p:cNvSpPr/>
          <p:nvPr/>
        </p:nvSpPr>
        <p:spPr>
          <a:xfrm>
            <a:off x="13948350" y="3554075"/>
            <a:ext cx="4088700" cy="47289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88" name="Google Shape;188;p17"/>
          <p:cNvSpPr txBox="1"/>
          <p:nvPr/>
        </p:nvSpPr>
        <p:spPr>
          <a:xfrm>
            <a:off x="5002650" y="3906850"/>
            <a:ext cx="3716700" cy="35832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“Indians were savage and warlike, engaging in constant battles and violent practices that justified European efforts to civilize and pacify them.”</a:t>
            </a:r>
            <a:endParaRPr sz="3000">
              <a:solidFill>
                <a:schemeClr val="dk1"/>
              </a:solidFill>
            </a:endParaRPr>
          </a:p>
        </p:txBody>
      </p:sp>
      <p:sp>
        <p:nvSpPr>
          <p:cNvPr id="189" name="Google Shape;189;p17"/>
          <p:cNvSpPr txBox="1"/>
          <p:nvPr/>
        </p:nvSpPr>
        <p:spPr>
          <a:xfrm>
            <a:off x="9568500" y="3678875"/>
            <a:ext cx="3716700" cy="44793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“Europeans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brought civilization to the Indians, who lived in primitive conditions and lacked the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advanced knowledge and cultural achievements of the Europeans.”</a:t>
            </a:r>
            <a:endParaRPr sz="3000">
              <a:solidFill>
                <a:schemeClr val="dk1"/>
              </a:solidFill>
            </a:endParaRPr>
          </a:p>
        </p:txBody>
      </p:sp>
      <p:sp>
        <p:nvSpPr>
          <p:cNvPr id="190" name="Google Shape;190;p17"/>
          <p:cNvSpPr txBox="1"/>
          <p:nvPr/>
        </p:nvSpPr>
        <p:spPr>
          <a:xfrm>
            <a:off x="14134350" y="3678875"/>
            <a:ext cx="3716700" cy="4479300"/>
          </a:xfrm>
          <a:prstGeom prst="rect">
            <a:avLst/>
          </a:prstGeom>
          <a:noFill/>
          <a:ln>
            <a:noFill/>
          </a:ln>
        </p:spPr>
        <p:txBody>
          <a:bodyPr anchorCtr="0" anchor="t" bIns="0" lIns="0" spcFirstLastPara="1" rIns="0" wrap="square" tIns="0">
            <a:spAutoFit/>
          </a:bodyPr>
          <a:lstStyle/>
          <a:p>
            <a:pPr indent="0" lvl="0" marL="0" rtl="0" algn="ctr">
              <a:lnSpc>
                <a:spcPct val="96999"/>
              </a:lnSpc>
              <a:spcBef>
                <a:spcPts val="0"/>
              </a:spcBef>
              <a:spcAft>
                <a:spcPts val="0"/>
              </a:spcAft>
              <a:buNone/>
            </a:pPr>
            <a:r>
              <a:rPr b="1" lang="en-US" sz="3000">
                <a:solidFill>
                  <a:srgbClr val="231F20"/>
                </a:solidFill>
                <a:latin typeface="Halant"/>
                <a:ea typeface="Halant"/>
                <a:cs typeface="Halant"/>
                <a:sym typeface="Halant"/>
              </a:rPr>
              <a:t>“The Americas were a vast wilderness inhabited by small, scattered bands </a:t>
            </a:r>
            <a:endParaRPr b="1" sz="3000">
              <a:solidFill>
                <a:srgbClr val="231F20"/>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b="1" lang="en-US" sz="3000">
                <a:solidFill>
                  <a:srgbClr val="231F20"/>
                </a:solidFill>
                <a:latin typeface="Halant"/>
                <a:ea typeface="Halant"/>
                <a:cs typeface="Halant"/>
                <a:sym typeface="Halant"/>
              </a:rPr>
              <a:t>of Indigenous peoples who lived in harmony with nature, leaving it virtually unchanged by human activity.”</a:t>
            </a:r>
            <a:endParaRPr sz="3000">
              <a:solidFill>
                <a:schemeClr val="dk1"/>
              </a:solidFill>
            </a:endParaRPr>
          </a:p>
        </p:txBody>
      </p:sp>
      <p:sp>
        <p:nvSpPr>
          <p:cNvPr id="191" name="Google Shape;191;p17"/>
          <p:cNvSpPr txBox="1"/>
          <p:nvPr/>
        </p:nvSpPr>
        <p:spPr>
          <a:xfrm>
            <a:off x="353242" y="8587775"/>
            <a:ext cx="9707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chemeClr val="dk1"/>
                </a:solidFill>
                <a:latin typeface="Halant"/>
                <a:ea typeface="Halant"/>
                <a:cs typeface="Halant"/>
                <a:sym typeface="Halant"/>
              </a:rPr>
              <a:t>Note: Myths adapted from </a:t>
            </a:r>
            <a:r>
              <a:rPr i="1" lang="en-US" sz="1600">
                <a:solidFill>
                  <a:schemeClr val="dk1"/>
                </a:solidFill>
                <a:latin typeface="Halant"/>
                <a:ea typeface="Halant"/>
                <a:cs typeface="Halant"/>
                <a:sym typeface="Halant"/>
              </a:rPr>
              <a:t>“All the Real Indians Died Off” and 20 other Myths About Native Americans</a:t>
            </a:r>
            <a:r>
              <a:rPr lang="en-US" sz="1600">
                <a:solidFill>
                  <a:schemeClr val="dk1"/>
                </a:solidFill>
                <a:latin typeface="Halant"/>
                <a:ea typeface="Halant"/>
                <a:cs typeface="Halant"/>
                <a:sym typeface="Halant"/>
              </a:rPr>
              <a:t> by Roxanne Dunbar-Ortiz and Dina Gilio-Whitaker</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8"/>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7" name="Google Shape;197;p18"/>
          <p:cNvGrpSpPr/>
          <p:nvPr/>
        </p:nvGrpSpPr>
        <p:grpSpPr>
          <a:xfrm>
            <a:off x="15859155" y="-98041"/>
            <a:ext cx="1562625" cy="1771271"/>
            <a:chOff x="0" y="-130721"/>
            <a:chExt cx="2083500" cy="2361695"/>
          </a:xfrm>
        </p:grpSpPr>
        <p:grpSp>
          <p:nvGrpSpPr>
            <p:cNvPr id="198" name="Google Shape;198;p18"/>
            <p:cNvGrpSpPr/>
            <p:nvPr/>
          </p:nvGrpSpPr>
          <p:grpSpPr>
            <a:xfrm>
              <a:off x="75599" y="-130721"/>
              <a:ext cx="1932614" cy="2361695"/>
              <a:chOff x="0" y="-47625"/>
              <a:chExt cx="704100" cy="860425"/>
            </a:xfrm>
          </p:grpSpPr>
          <p:sp>
            <p:nvSpPr>
              <p:cNvPr id="199" name="Google Shape;199;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1" name="Google Shape;201;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202" name="Google Shape;202;p18"/>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3" name="Google Shape;203;p18"/>
          <p:cNvSpPr txBox="1"/>
          <p:nvPr/>
        </p:nvSpPr>
        <p:spPr>
          <a:xfrm>
            <a:off x="252575" y="2819775"/>
            <a:ext cx="8443800" cy="569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180">
                <a:solidFill>
                  <a:srgbClr val="231F20"/>
                </a:solidFill>
                <a:latin typeface="Inter"/>
                <a:ea typeface="Inter"/>
                <a:cs typeface="Inter"/>
                <a:sym typeface="Inter"/>
              </a:rPr>
              <a:t>Using various items from this unit, consider what specific evidence you could include to challenge the myth.</a:t>
            </a:r>
            <a:endParaRPr sz="418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0, Lesson 3: Historiography Textbook Account (2019)</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1: Indigenous Artifacts</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4: Mythbusters Research</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5: Indigenous Networks</a:t>
            </a:r>
            <a:endParaRPr sz="2900">
              <a:solidFill>
                <a:srgbClr val="231F20"/>
              </a:solidFill>
              <a:latin typeface="Inter"/>
              <a:ea typeface="Inter"/>
              <a:cs typeface="Inter"/>
              <a:sym typeface="Inter"/>
            </a:endParaRPr>
          </a:p>
          <a:p>
            <a:pPr indent="-412750" lvl="0" marL="914400" marR="0" rtl="0" algn="l">
              <a:lnSpc>
                <a:spcPct val="100000"/>
              </a:lnSpc>
              <a:spcBef>
                <a:spcPts val="0"/>
              </a:spcBef>
              <a:spcAft>
                <a:spcPts val="0"/>
              </a:spcAft>
              <a:buClr>
                <a:srgbClr val="231F20"/>
              </a:buClr>
              <a:buSzPts val="2900"/>
              <a:buFont typeface="Inter"/>
              <a:buChar char="●"/>
            </a:pPr>
            <a:r>
              <a:rPr lang="en-US" sz="2900">
                <a:solidFill>
                  <a:srgbClr val="231F20"/>
                </a:solidFill>
                <a:latin typeface="Inter"/>
                <a:ea typeface="Inter"/>
                <a:cs typeface="Inter"/>
                <a:sym typeface="Inter"/>
              </a:rPr>
              <a:t>Unit 1, Lesson 7: Indigenous Stereotypes in Print and Media</a:t>
            </a:r>
            <a:endParaRPr sz="2900">
              <a:solidFill>
                <a:srgbClr val="231F20"/>
              </a:solidFill>
              <a:latin typeface="Inter"/>
              <a:ea typeface="Inter"/>
              <a:cs typeface="Inter"/>
              <a:sym typeface="Inter"/>
            </a:endParaRPr>
          </a:p>
        </p:txBody>
      </p:sp>
      <p:grpSp>
        <p:nvGrpSpPr>
          <p:cNvPr id="204" name="Google Shape;204;p18"/>
          <p:cNvGrpSpPr/>
          <p:nvPr/>
        </p:nvGrpSpPr>
        <p:grpSpPr>
          <a:xfrm>
            <a:off x="-254016" y="9230009"/>
            <a:ext cx="18796043" cy="937448"/>
            <a:chOff x="204" y="0"/>
            <a:chExt cx="25061391" cy="1249931"/>
          </a:xfrm>
        </p:grpSpPr>
        <p:grpSp>
          <p:nvGrpSpPr>
            <p:cNvPr id="205" name="Google Shape;205;p18"/>
            <p:cNvGrpSpPr/>
            <p:nvPr/>
          </p:nvGrpSpPr>
          <p:grpSpPr>
            <a:xfrm rot="5400000">
              <a:off x="12002369" y="-11663474"/>
              <a:ext cx="1249931" cy="24576878"/>
              <a:chOff x="0" y="-38100"/>
              <a:chExt cx="246900" cy="4854692"/>
            </a:xfrm>
          </p:grpSpPr>
          <p:sp>
            <p:nvSpPr>
              <p:cNvPr id="206" name="Google Shape;206;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7" name="Google Shape;207;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8" name="Google Shape;208;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9" name="Google Shape;209;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0" name="Google Shape;210;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1" name="Google Shape;211;p18"/>
          <p:cNvSpPr txBox="1"/>
          <p:nvPr/>
        </p:nvSpPr>
        <p:spPr>
          <a:xfrm>
            <a:off x="116150" y="114300"/>
            <a:ext cx="11780400" cy="2493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099">
                <a:solidFill>
                  <a:srgbClr val="231F20"/>
                </a:solidFill>
                <a:latin typeface="Halant"/>
                <a:ea typeface="Halant"/>
                <a:cs typeface="Halant"/>
                <a:sym typeface="Halant"/>
              </a:rPr>
              <a:t>STEP 2: </a:t>
            </a:r>
            <a:endParaRPr b="1" sz="80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099">
                <a:solidFill>
                  <a:srgbClr val="231F20"/>
                </a:solidFill>
                <a:latin typeface="Halant"/>
                <a:ea typeface="Halant"/>
                <a:cs typeface="Halant"/>
                <a:sym typeface="Halant"/>
              </a:rPr>
              <a:t>DETERMINE EVIDENCE</a:t>
            </a:r>
            <a:endParaRPr sz="1000"/>
          </a:p>
        </p:txBody>
      </p:sp>
      <p:pic>
        <p:nvPicPr>
          <p:cNvPr id="212" name="Google Shape;212;p18"/>
          <p:cNvPicPr preferRelativeResize="0"/>
          <p:nvPr/>
        </p:nvPicPr>
        <p:blipFill rotWithShape="1">
          <a:blip r:embed="rId4">
            <a:alphaModFix/>
          </a:blip>
          <a:srcRect b="14634" l="42289" r="26626" t="24083"/>
          <a:stretch/>
        </p:blipFill>
        <p:spPr>
          <a:xfrm>
            <a:off x="12306375" y="512054"/>
            <a:ext cx="2932777" cy="3853849"/>
          </a:xfrm>
          <a:prstGeom prst="rect">
            <a:avLst/>
          </a:prstGeom>
          <a:noFill/>
          <a:ln cap="flat" cmpd="sng" w="19050">
            <a:solidFill>
              <a:schemeClr val="dk1"/>
            </a:solidFill>
            <a:prstDash val="solid"/>
            <a:round/>
            <a:headEnd len="sm" w="sm" type="none"/>
            <a:tailEnd len="sm" w="sm" type="none"/>
          </a:ln>
        </p:spPr>
      </p:pic>
      <p:pic>
        <p:nvPicPr>
          <p:cNvPr id="213" name="Google Shape;213;p18"/>
          <p:cNvPicPr preferRelativeResize="0"/>
          <p:nvPr/>
        </p:nvPicPr>
        <p:blipFill rotWithShape="1">
          <a:blip r:embed="rId5">
            <a:alphaModFix/>
          </a:blip>
          <a:srcRect b="18288" l="21275" r="4901" t="24558"/>
          <a:stretch/>
        </p:blipFill>
        <p:spPr>
          <a:xfrm>
            <a:off x="8851475" y="2607600"/>
            <a:ext cx="5627223" cy="2903573"/>
          </a:xfrm>
          <a:prstGeom prst="rect">
            <a:avLst/>
          </a:prstGeom>
          <a:noFill/>
          <a:ln cap="flat" cmpd="sng" w="19050">
            <a:solidFill>
              <a:schemeClr val="dk1"/>
            </a:solidFill>
            <a:prstDash val="solid"/>
            <a:round/>
            <a:headEnd len="sm" w="sm" type="none"/>
            <a:tailEnd len="sm" w="sm" type="none"/>
          </a:ln>
        </p:spPr>
      </p:pic>
      <p:pic>
        <p:nvPicPr>
          <p:cNvPr id="214" name="Google Shape;214;p18"/>
          <p:cNvPicPr preferRelativeResize="0"/>
          <p:nvPr/>
        </p:nvPicPr>
        <p:blipFill rotWithShape="1">
          <a:blip r:embed="rId6">
            <a:alphaModFix/>
          </a:blip>
          <a:srcRect b="13708" l="42211" r="26184" t="23579"/>
          <a:stretch/>
        </p:blipFill>
        <p:spPr>
          <a:xfrm>
            <a:off x="13627408" y="2804270"/>
            <a:ext cx="2932777" cy="3878688"/>
          </a:xfrm>
          <a:prstGeom prst="rect">
            <a:avLst/>
          </a:prstGeom>
          <a:noFill/>
          <a:ln cap="flat" cmpd="sng" w="19050">
            <a:solidFill>
              <a:schemeClr val="dk1"/>
            </a:solidFill>
            <a:prstDash val="solid"/>
            <a:round/>
            <a:headEnd len="sm" w="sm" type="none"/>
            <a:tailEnd len="sm" w="sm" type="none"/>
          </a:ln>
        </p:spPr>
      </p:pic>
      <p:pic>
        <p:nvPicPr>
          <p:cNvPr id="215" name="Google Shape;215;p18"/>
          <p:cNvPicPr preferRelativeResize="0"/>
          <p:nvPr/>
        </p:nvPicPr>
        <p:blipFill rotWithShape="1">
          <a:blip r:embed="rId7">
            <a:alphaModFix/>
          </a:blip>
          <a:srcRect b="24193" l="24880" r="25239" t="33724"/>
          <a:stretch/>
        </p:blipFill>
        <p:spPr>
          <a:xfrm>
            <a:off x="10274121" y="4454107"/>
            <a:ext cx="5627223" cy="3164247"/>
          </a:xfrm>
          <a:prstGeom prst="rect">
            <a:avLst/>
          </a:prstGeom>
          <a:noFill/>
          <a:ln cap="flat" cmpd="sng" w="19050">
            <a:solidFill>
              <a:schemeClr val="dk1"/>
            </a:solidFill>
            <a:prstDash val="solid"/>
            <a:round/>
            <a:headEnd len="sm" w="sm" type="none"/>
            <a:tailEnd len="sm" w="sm" type="none"/>
          </a:ln>
        </p:spPr>
      </p:pic>
      <p:pic>
        <p:nvPicPr>
          <p:cNvPr id="216" name="Google Shape;216;p18"/>
          <p:cNvPicPr preferRelativeResize="0"/>
          <p:nvPr/>
        </p:nvPicPr>
        <p:blipFill rotWithShape="1">
          <a:blip r:embed="rId8">
            <a:alphaModFix/>
          </a:blip>
          <a:srcRect b="15399" l="42162" r="26138" t="24046"/>
          <a:stretch/>
        </p:blipFill>
        <p:spPr>
          <a:xfrm>
            <a:off x="14948440" y="5121325"/>
            <a:ext cx="3026708" cy="3853849"/>
          </a:xfrm>
          <a:prstGeom prst="rect">
            <a:avLst/>
          </a:prstGeom>
          <a:noFill/>
          <a:ln cap="flat" cmpd="sng" w="19050">
            <a:solidFill>
              <a:schemeClr val="dk1"/>
            </a:solidFill>
            <a:prstDash val="solid"/>
            <a:round/>
            <a:headEnd len="sm" w="sm" type="none"/>
            <a:tailEnd len="sm" w="sm" type="none"/>
          </a:ln>
        </p:spPr>
      </p:pic>
      <p:pic>
        <p:nvPicPr>
          <p:cNvPr id="217" name="Google Shape;217;p18"/>
          <p:cNvPicPr preferRelativeResize="0"/>
          <p:nvPr/>
        </p:nvPicPr>
        <p:blipFill rotWithShape="1">
          <a:blip r:embed="rId9">
            <a:alphaModFix/>
          </a:blip>
          <a:srcRect b="15009" l="21420" r="854" t="23700"/>
          <a:stretch/>
        </p:blipFill>
        <p:spPr>
          <a:xfrm>
            <a:off x="11696767" y="6561288"/>
            <a:ext cx="5524434" cy="2903573"/>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19"/>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3" name="Google Shape;223;p19"/>
          <p:cNvGrpSpPr/>
          <p:nvPr/>
        </p:nvGrpSpPr>
        <p:grpSpPr>
          <a:xfrm>
            <a:off x="15859155" y="-98041"/>
            <a:ext cx="1562625" cy="1771271"/>
            <a:chOff x="0" y="-130721"/>
            <a:chExt cx="2083500" cy="2361695"/>
          </a:xfrm>
        </p:grpSpPr>
        <p:grpSp>
          <p:nvGrpSpPr>
            <p:cNvPr id="224" name="Google Shape;224;p19"/>
            <p:cNvGrpSpPr/>
            <p:nvPr/>
          </p:nvGrpSpPr>
          <p:grpSpPr>
            <a:xfrm>
              <a:off x="75599" y="-130721"/>
              <a:ext cx="1932614" cy="2361695"/>
              <a:chOff x="0" y="-47625"/>
              <a:chExt cx="704100" cy="860425"/>
            </a:xfrm>
          </p:grpSpPr>
          <p:sp>
            <p:nvSpPr>
              <p:cNvPr id="225" name="Google Shape;225;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7" name="Google Shape;227;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228" name="Google Shape;228;p19"/>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9" name="Google Shape;229;p19"/>
          <p:cNvGrpSpPr/>
          <p:nvPr/>
        </p:nvGrpSpPr>
        <p:grpSpPr>
          <a:xfrm>
            <a:off x="-254016" y="9230009"/>
            <a:ext cx="18796043" cy="937448"/>
            <a:chOff x="204" y="0"/>
            <a:chExt cx="25061391" cy="1249931"/>
          </a:xfrm>
        </p:grpSpPr>
        <p:grpSp>
          <p:nvGrpSpPr>
            <p:cNvPr id="230" name="Google Shape;230;p19"/>
            <p:cNvGrpSpPr/>
            <p:nvPr/>
          </p:nvGrpSpPr>
          <p:grpSpPr>
            <a:xfrm rot="5400000">
              <a:off x="12002369" y="-11663474"/>
              <a:ext cx="1249931" cy="24576878"/>
              <a:chOff x="0" y="-38100"/>
              <a:chExt cx="246900" cy="4854692"/>
            </a:xfrm>
          </p:grpSpPr>
          <p:sp>
            <p:nvSpPr>
              <p:cNvPr id="231" name="Google Shape;231;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2" name="Google Shape;232;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3" name="Google Shape;233;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4" name="Google Shape;234;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5" name="Google Shape;235;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6" name="Google Shape;236;p19"/>
          <p:cNvSpPr txBox="1"/>
          <p:nvPr/>
        </p:nvSpPr>
        <p:spPr>
          <a:xfrm>
            <a:off x="2075850" y="971638"/>
            <a:ext cx="141363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STEP 3: BRAINSTORM</a:t>
            </a:r>
            <a:endParaRPr/>
          </a:p>
        </p:txBody>
      </p:sp>
      <p:graphicFrame>
        <p:nvGraphicFramePr>
          <p:cNvPr id="237" name="Google Shape;237;p19"/>
          <p:cNvGraphicFramePr/>
          <p:nvPr/>
        </p:nvGraphicFramePr>
        <p:xfrm>
          <a:off x="1179875" y="2642400"/>
          <a:ext cx="3000000" cy="3000000"/>
        </p:xfrm>
        <a:graphic>
          <a:graphicData uri="http://schemas.openxmlformats.org/drawingml/2006/table">
            <a:tbl>
              <a:tblPr>
                <a:noFill/>
                <a:tableStyleId>{BFD8C9CA-0CFA-4FFC-96E2-51B03E2AD5ED}</a:tableStyleId>
              </a:tblPr>
              <a:tblGrid>
                <a:gridCol w="7785325"/>
                <a:gridCol w="7785325"/>
              </a:tblGrid>
              <a:tr h="381000">
                <a:tc gridSpan="2">
                  <a:txBody>
                    <a:bodyPr/>
                    <a:lstStyle/>
                    <a:p>
                      <a:pPr indent="0" lvl="0" marL="0" rtl="0" algn="ctr">
                        <a:spcBef>
                          <a:spcPts val="0"/>
                        </a:spcBef>
                        <a:spcAft>
                          <a:spcPts val="0"/>
                        </a:spcAft>
                        <a:buNone/>
                      </a:pPr>
                      <a:r>
                        <a:rPr b="1" lang="en-US" sz="2900">
                          <a:latin typeface="Inter"/>
                          <a:ea typeface="Inter"/>
                          <a:cs typeface="Inter"/>
                          <a:sym typeface="Inter"/>
                        </a:rPr>
                        <a:t>Character Brainstorming</a:t>
                      </a:r>
                      <a:endParaRPr b="1" sz="2900">
                        <a:latin typeface="Inter"/>
                        <a:ea typeface="Inter"/>
                        <a:cs typeface="Inter"/>
                        <a:sym typeface="Inter"/>
                      </a:endParaRPr>
                    </a:p>
                  </a:txBody>
                  <a:tcPr marT="91425" marB="91425" marR="91425" marL="91425"/>
                </a:tc>
                <a:tc hMerge="1"/>
              </a:tr>
              <a:tr h="381000">
                <a:tc>
                  <a:txBody>
                    <a:bodyPr/>
                    <a:lstStyle/>
                    <a:p>
                      <a:pPr indent="0" lvl="0" marL="0" rtl="0" algn="ctr">
                        <a:spcBef>
                          <a:spcPts val="0"/>
                        </a:spcBef>
                        <a:spcAft>
                          <a:spcPts val="0"/>
                        </a:spcAft>
                        <a:buNone/>
                      </a:pPr>
                      <a:r>
                        <a:rPr i="1" lang="en-US" sz="2900">
                          <a:latin typeface="Inter"/>
                          <a:ea typeface="Inter"/>
                          <a:cs typeface="Inter"/>
                          <a:sym typeface="Inter"/>
                        </a:rPr>
                        <a:t>Create a profile and name for the</a:t>
                      </a:r>
                      <a:r>
                        <a:rPr i="1" lang="en-US" sz="2900">
                          <a:solidFill>
                            <a:srgbClr val="000000"/>
                          </a:solidFill>
                          <a:latin typeface="Inter"/>
                          <a:ea typeface="Inter"/>
                          <a:cs typeface="Inter"/>
                          <a:sym typeface="Inter"/>
                        </a:rPr>
                        <a:t> Main Character</a:t>
                      </a:r>
                      <a:endParaRPr i="1" sz="2900">
                        <a:solidFill>
                          <a:srgbClr val="000000"/>
                        </a:solidFill>
                        <a:latin typeface="Inter"/>
                        <a:ea typeface="Inter"/>
                        <a:cs typeface="Inter"/>
                        <a:sym typeface="Inter"/>
                      </a:endParaRPr>
                    </a:p>
                    <a:p>
                      <a:pPr indent="0" lvl="0" marL="0" rtl="0" algn="l">
                        <a:spcBef>
                          <a:spcPts val="0"/>
                        </a:spcBef>
                        <a:spcAft>
                          <a:spcPts val="0"/>
                        </a:spcAft>
                        <a:buNone/>
                      </a:pPr>
                      <a:r>
                        <a:t/>
                      </a:r>
                      <a:endParaRPr sz="2900">
                        <a:solidFill>
                          <a:srgbClr val="000000"/>
                        </a:solidFill>
                        <a:latin typeface="Inter"/>
                        <a:ea typeface="Inter"/>
                        <a:cs typeface="Inter"/>
                        <a:sym typeface="Inter"/>
                      </a:endParaRPr>
                    </a:p>
                    <a:p>
                      <a:pPr indent="0" lvl="0" marL="0" rtl="0" algn="l">
                        <a:spcBef>
                          <a:spcPts val="0"/>
                        </a:spcBef>
                        <a:spcAft>
                          <a:spcPts val="0"/>
                        </a:spcAft>
                        <a:buNone/>
                      </a:pPr>
                      <a:r>
                        <a:rPr lang="en-US" sz="2900">
                          <a:latin typeface="Inter"/>
                          <a:ea typeface="Inter"/>
                          <a:cs typeface="Inter"/>
                          <a:sym typeface="Inter"/>
                        </a:rPr>
                        <a:t>Where is the character from?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rPr lang="en-US" sz="2900">
                          <a:solidFill>
                            <a:srgbClr val="000000"/>
                          </a:solidFill>
                          <a:latin typeface="Inter"/>
                          <a:ea typeface="Inter"/>
                          <a:cs typeface="Inter"/>
                          <a:sym typeface="Inter"/>
                        </a:rPr>
                        <a:t>What does the character look like?</a:t>
                      </a:r>
                      <a:endParaRPr sz="2900">
                        <a:solidFill>
                          <a:srgbClr val="000000"/>
                        </a:solidFill>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rPr lang="en-US" sz="2900">
                          <a:solidFill>
                            <a:srgbClr val="000000"/>
                          </a:solidFill>
                          <a:latin typeface="Inter"/>
                          <a:ea typeface="Inter"/>
                          <a:cs typeface="Inter"/>
                          <a:sym typeface="Inter"/>
                        </a:rPr>
                        <a:t>How does the character act?</a:t>
                      </a:r>
                      <a:endParaRPr sz="2900">
                        <a:solidFill>
                          <a:srgbClr val="000000"/>
                        </a:solidFill>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i="1" lang="en-US" sz="2900">
                          <a:solidFill>
                            <a:schemeClr val="dk1"/>
                          </a:solidFill>
                          <a:latin typeface="Inter"/>
                          <a:ea typeface="Inter"/>
                          <a:cs typeface="Inter"/>
                          <a:sym typeface="Inter"/>
                        </a:rPr>
                        <a:t>Create a profile and names for the Supporting Characters</a:t>
                      </a:r>
                      <a:endParaRPr i="1" sz="2900">
                        <a:solidFill>
                          <a:schemeClr val="dk1"/>
                        </a:solidFill>
                        <a:latin typeface="Inter"/>
                        <a:ea typeface="Inter"/>
                        <a:cs typeface="Inter"/>
                        <a:sym typeface="Inter"/>
                      </a:endParaRPr>
                    </a:p>
                    <a:p>
                      <a:pPr indent="0" lvl="0" marL="0" rtl="0" algn="l">
                        <a:spcBef>
                          <a:spcPts val="0"/>
                        </a:spcBef>
                        <a:spcAft>
                          <a:spcPts val="0"/>
                        </a:spcAft>
                        <a:buNone/>
                      </a:pPr>
                      <a:r>
                        <a:t/>
                      </a:r>
                      <a:endParaRPr i="1" sz="2900">
                        <a:solidFill>
                          <a:schemeClr val="dk1"/>
                        </a:solidFill>
                        <a:latin typeface="Inter"/>
                        <a:ea typeface="Inter"/>
                        <a:cs typeface="Inter"/>
                        <a:sym typeface="Inter"/>
                      </a:endParaRPr>
                    </a:p>
                    <a:p>
                      <a:pPr indent="0" lvl="0" marL="0" rtl="0" algn="l">
                        <a:spcBef>
                          <a:spcPts val="0"/>
                        </a:spcBef>
                        <a:spcAft>
                          <a:spcPts val="0"/>
                        </a:spcAft>
                        <a:buNone/>
                      </a:pPr>
                      <a:r>
                        <a:rPr lang="en-US" sz="2900">
                          <a:solidFill>
                            <a:schemeClr val="dk1"/>
                          </a:solidFill>
                          <a:latin typeface="Inter"/>
                          <a:ea typeface="Inter"/>
                          <a:cs typeface="Inter"/>
                          <a:sym typeface="Inter"/>
                        </a:rPr>
                        <a:t>Describe another character. How are they connected to the main character?</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900">
                          <a:solidFill>
                            <a:schemeClr val="dk1"/>
                          </a:solidFill>
                          <a:latin typeface="Inter"/>
                          <a:ea typeface="Inter"/>
                          <a:cs typeface="Inter"/>
                          <a:sym typeface="Inter"/>
                        </a:rPr>
                        <a:t>Describe another character. How are they connected to the main character?</a:t>
                      </a:r>
                      <a:endParaRPr sz="29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0"/>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3" name="Google Shape;243;p20"/>
          <p:cNvGrpSpPr/>
          <p:nvPr/>
        </p:nvGrpSpPr>
        <p:grpSpPr>
          <a:xfrm>
            <a:off x="15859155" y="-98041"/>
            <a:ext cx="1562625" cy="1771271"/>
            <a:chOff x="0" y="-130721"/>
            <a:chExt cx="2083500" cy="2361695"/>
          </a:xfrm>
        </p:grpSpPr>
        <p:grpSp>
          <p:nvGrpSpPr>
            <p:cNvPr id="244" name="Google Shape;244;p20"/>
            <p:cNvGrpSpPr/>
            <p:nvPr/>
          </p:nvGrpSpPr>
          <p:grpSpPr>
            <a:xfrm>
              <a:off x="75599" y="-130721"/>
              <a:ext cx="1932614" cy="2361695"/>
              <a:chOff x="0" y="-47625"/>
              <a:chExt cx="704100" cy="860425"/>
            </a:xfrm>
          </p:grpSpPr>
          <p:sp>
            <p:nvSpPr>
              <p:cNvPr id="245" name="Google Shape;245;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248" name="Google Shape;248;p20"/>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9" name="Google Shape;249;p20"/>
          <p:cNvGrpSpPr/>
          <p:nvPr/>
        </p:nvGrpSpPr>
        <p:grpSpPr>
          <a:xfrm>
            <a:off x="-254016" y="9230009"/>
            <a:ext cx="18796043" cy="937448"/>
            <a:chOff x="204" y="0"/>
            <a:chExt cx="25061391" cy="1249931"/>
          </a:xfrm>
        </p:grpSpPr>
        <p:grpSp>
          <p:nvGrpSpPr>
            <p:cNvPr id="250" name="Google Shape;250;p20"/>
            <p:cNvGrpSpPr/>
            <p:nvPr/>
          </p:nvGrpSpPr>
          <p:grpSpPr>
            <a:xfrm rot="5400000">
              <a:off x="12002369" y="-11663474"/>
              <a:ext cx="1249931" cy="24576878"/>
              <a:chOff x="0" y="-38100"/>
              <a:chExt cx="246900" cy="4854692"/>
            </a:xfrm>
          </p:grpSpPr>
          <p:sp>
            <p:nvSpPr>
              <p:cNvPr id="251" name="Google Shape;251;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2" name="Google Shape;252;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4" name="Google Shape;254;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5" name="Google Shape;255;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6" name="Google Shape;256;p20"/>
          <p:cNvSpPr txBox="1"/>
          <p:nvPr/>
        </p:nvSpPr>
        <p:spPr>
          <a:xfrm>
            <a:off x="2075850" y="971638"/>
            <a:ext cx="141363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STEP 3: BRAINSTORM</a:t>
            </a:r>
            <a:endParaRPr/>
          </a:p>
        </p:txBody>
      </p:sp>
      <p:graphicFrame>
        <p:nvGraphicFramePr>
          <p:cNvPr id="257" name="Google Shape;257;p20"/>
          <p:cNvGraphicFramePr/>
          <p:nvPr/>
        </p:nvGraphicFramePr>
        <p:xfrm>
          <a:off x="1179875" y="2642400"/>
          <a:ext cx="3000000" cy="3000000"/>
        </p:xfrm>
        <a:graphic>
          <a:graphicData uri="http://schemas.openxmlformats.org/drawingml/2006/table">
            <a:tbl>
              <a:tblPr>
                <a:noFill/>
                <a:tableStyleId>{BFD8C9CA-0CFA-4FFC-96E2-51B03E2AD5ED}</a:tableStyleId>
              </a:tblPr>
              <a:tblGrid>
                <a:gridCol w="7785325"/>
                <a:gridCol w="7785325"/>
              </a:tblGrid>
              <a:tr h="381000">
                <a:tc gridSpan="2">
                  <a:txBody>
                    <a:bodyPr/>
                    <a:lstStyle/>
                    <a:p>
                      <a:pPr indent="0" lvl="0" marL="0" rtl="0" algn="ctr">
                        <a:spcBef>
                          <a:spcPts val="0"/>
                        </a:spcBef>
                        <a:spcAft>
                          <a:spcPts val="0"/>
                        </a:spcAft>
                        <a:buNone/>
                      </a:pPr>
                      <a:r>
                        <a:rPr b="1" lang="en-US" sz="2900">
                          <a:latin typeface="Inter"/>
                          <a:ea typeface="Inter"/>
                          <a:cs typeface="Inter"/>
                          <a:sym typeface="Inter"/>
                        </a:rPr>
                        <a:t>Setting</a:t>
                      </a:r>
                      <a:r>
                        <a:rPr b="1" lang="en-US" sz="2900">
                          <a:latin typeface="Inter"/>
                          <a:ea typeface="Inter"/>
                          <a:cs typeface="Inter"/>
                          <a:sym typeface="Inter"/>
                        </a:rPr>
                        <a:t> Brainstorming</a:t>
                      </a:r>
                      <a:endParaRPr b="1" sz="2900">
                        <a:latin typeface="Inter"/>
                        <a:ea typeface="Inter"/>
                        <a:cs typeface="Inter"/>
                        <a:sym typeface="Inter"/>
                      </a:endParaRPr>
                    </a:p>
                  </a:txBody>
                  <a:tcPr marT="91425" marB="91425" marR="91425" marL="91425"/>
                </a:tc>
                <a:tc hMerge="1"/>
              </a:tr>
              <a:tr h="381000">
                <a:tc>
                  <a:txBody>
                    <a:bodyPr/>
                    <a:lstStyle/>
                    <a:p>
                      <a:pPr indent="0" lvl="0" marL="0" rtl="0" algn="l">
                        <a:spcBef>
                          <a:spcPts val="0"/>
                        </a:spcBef>
                        <a:spcAft>
                          <a:spcPts val="0"/>
                        </a:spcAft>
                        <a:buNone/>
                      </a:pPr>
                      <a:r>
                        <a:rPr lang="en-US" sz="2900">
                          <a:latin typeface="Inter"/>
                          <a:ea typeface="Inter"/>
                          <a:cs typeface="Inter"/>
                          <a:sym typeface="Inter"/>
                        </a:rPr>
                        <a:t>Where does the story take place? (region, state/city, building/park/home, etc.)</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rPr lang="en-US" sz="2900">
                          <a:latin typeface="Inter"/>
                          <a:ea typeface="Inter"/>
                          <a:cs typeface="Inter"/>
                          <a:sym typeface="Inter"/>
                        </a:rPr>
                        <a:t>When does the story take place? (year, month/day, time, etc.)</a:t>
                      </a:r>
                      <a:endParaRPr sz="2900">
                        <a:solidFill>
                          <a:srgbClr val="000000"/>
                        </a:solidFill>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solidFill>
                          <a:srgbClr val="000000"/>
                        </a:solidFill>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900">
                          <a:solidFill>
                            <a:schemeClr val="dk1"/>
                          </a:solidFill>
                          <a:latin typeface="Inter"/>
                          <a:ea typeface="Inter"/>
                          <a:cs typeface="Inter"/>
                          <a:sym typeface="Inter"/>
                        </a:rPr>
                        <a:t>Write a detailed description of the setting. (Think of the 5 senses! What does it look/sound/smell/feel/taste like?)</a:t>
                      </a:r>
                      <a:endParaRPr sz="29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1"/>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3" name="Google Shape;263;p21"/>
          <p:cNvGrpSpPr/>
          <p:nvPr/>
        </p:nvGrpSpPr>
        <p:grpSpPr>
          <a:xfrm>
            <a:off x="15859155" y="-98041"/>
            <a:ext cx="1562625" cy="1771271"/>
            <a:chOff x="0" y="-130721"/>
            <a:chExt cx="2083500" cy="2361695"/>
          </a:xfrm>
        </p:grpSpPr>
        <p:grpSp>
          <p:nvGrpSpPr>
            <p:cNvPr id="264" name="Google Shape;264;p21"/>
            <p:cNvGrpSpPr/>
            <p:nvPr/>
          </p:nvGrpSpPr>
          <p:grpSpPr>
            <a:xfrm>
              <a:off x="75599" y="-130721"/>
              <a:ext cx="1932614" cy="2361695"/>
              <a:chOff x="0" y="-47625"/>
              <a:chExt cx="704100" cy="860425"/>
            </a:xfrm>
          </p:grpSpPr>
          <p:sp>
            <p:nvSpPr>
              <p:cNvPr id="265" name="Google Shape;265;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7" name="Google Shape;267;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268" name="Google Shape;268;p2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69" name="Google Shape;269;p21"/>
          <p:cNvGrpSpPr/>
          <p:nvPr/>
        </p:nvGrpSpPr>
        <p:grpSpPr>
          <a:xfrm>
            <a:off x="-254016" y="9230009"/>
            <a:ext cx="18796043" cy="937448"/>
            <a:chOff x="204" y="0"/>
            <a:chExt cx="25061391" cy="1249931"/>
          </a:xfrm>
        </p:grpSpPr>
        <p:grpSp>
          <p:nvGrpSpPr>
            <p:cNvPr id="270" name="Google Shape;270;p21"/>
            <p:cNvGrpSpPr/>
            <p:nvPr/>
          </p:nvGrpSpPr>
          <p:grpSpPr>
            <a:xfrm rot="5400000">
              <a:off x="12002369" y="-11663474"/>
              <a:ext cx="1249931" cy="24576878"/>
              <a:chOff x="0" y="-38100"/>
              <a:chExt cx="246900" cy="4854692"/>
            </a:xfrm>
          </p:grpSpPr>
          <p:sp>
            <p:nvSpPr>
              <p:cNvPr id="271" name="Google Shape;271;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2" name="Google Shape;272;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3" name="Google Shape;273;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4" name="Google Shape;274;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5" name="Google Shape;275;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6" name="Google Shape;276;p21"/>
          <p:cNvSpPr txBox="1"/>
          <p:nvPr/>
        </p:nvSpPr>
        <p:spPr>
          <a:xfrm>
            <a:off x="2075850" y="971638"/>
            <a:ext cx="141363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STEP 3: BRAINSTORM</a:t>
            </a:r>
            <a:endParaRPr/>
          </a:p>
        </p:txBody>
      </p:sp>
      <p:graphicFrame>
        <p:nvGraphicFramePr>
          <p:cNvPr id="277" name="Google Shape;277;p21"/>
          <p:cNvGraphicFramePr/>
          <p:nvPr/>
        </p:nvGraphicFramePr>
        <p:xfrm>
          <a:off x="1179875" y="2642400"/>
          <a:ext cx="3000000" cy="3000000"/>
        </p:xfrm>
        <a:graphic>
          <a:graphicData uri="http://schemas.openxmlformats.org/drawingml/2006/table">
            <a:tbl>
              <a:tblPr>
                <a:noFill/>
                <a:tableStyleId>{BFD8C9CA-0CFA-4FFC-96E2-51B03E2AD5ED}</a:tableStyleId>
              </a:tblPr>
              <a:tblGrid>
                <a:gridCol w="7785325"/>
                <a:gridCol w="7785325"/>
              </a:tblGrid>
              <a:tr h="381000">
                <a:tc gridSpan="2">
                  <a:txBody>
                    <a:bodyPr/>
                    <a:lstStyle/>
                    <a:p>
                      <a:pPr indent="0" lvl="0" marL="0" rtl="0" algn="ctr">
                        <a:spcBef>
                          <a:spcPts val="0"/>
                        </a:spcBef>
                        <a:spcAft>
                          <a:spcPts val="0"/>
                        </a:spcAft>
                        <a:buNone/>
                      </a:pPr>
                      <a:r>
                        <a:rPr b="1" lang="en-US" sz="2900">
                          <a:latin typeface="Inter"/>
                          <a:ea typeface="Inter"/>
                          <a:cs typeface="Inter"/>
                          <a:sym typeface="Inter"/>
                        </a:rPr>
                        <a:t>Conflict</a:t>
                      </a:r>
                      <a:r>
                        <a:rPr b="1" lang="en-US" sz="2900">
                          <a:latin typeface="Inter"/>
                          <a:ea typeface="Inter"/>
                          <a:cs typeface="Inter"/>
                          <a:sym typeface="Inter"/>
                        </a:rPr>
                        <a:t> Brainstorming</a:t>
                      </a:r>
                      <a:endParaRPr b="1" sz="2900">
                        <a:latin typeface="Inter"/>
                        <a:ea typeface="Inter"/>
                        <a:cs typeface="Inter"/>
                        <a:sym typeface="Inter"/>
                      </a:endParaRPr>
                    </a:p>
                  </a:txBody>
                  <a:tcPr marT="91425" marB="91425" marR="91425" marL="91425"/>
                </a:tc>
                <a:tc hMerge="1"/>
              </a:tr>
              <a:tr h="381000">
                <a:tc>
                  <a:txBody>
                    <a:bodyPr/>
                    <a:lstStyle/>
                    <a:p>
                      <a:pPr indent="0" lvl="0" marL="0" rtl="0" algn="l">
                        <a:spcBef>
                          <a:spcPts val="0"/>
                        </a:spcBef>
                        <a:spcAft>
                          <a:spcPts val="0"/>
                        </a:spcAft>
                        <a:buNone/>
                      </a:pPr>
                      <a:r>
                        <a:rPr lang="en-US" sz="2900">
                          <a:solidFill>
                            <a:schemeClr val="dk1"/>
                          </a:solidFill>
                          <a:latin typeface="Inter"/>
                          <a:ea typeface="Inter"/>
                          <a:cs typeface="Inter"/>
                          <a:sym typeface="Inter"/>
                        </a:rPr>
                        <a:t>What is the conflict faced by the main character? (another person, a thing, or thoughts and feelings of the character)</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rPr lang="en-US" sz="2900">
                          <a:solidFill>
                            <a:schemeClr val="dk1"/>
                          </a:solidFill>
                          <a:latin typeface="Inter"/>
                          <a:ea typeface="Inter"/>
                          <a:cs typeface="Inter"/>
                          <a:sym typeface="Inter"/>
                        </a:rPr>
                        <a:t>Why does this conflict occur?</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p>
                      <a:pPr indent="0" lvl="0" marL="0" rtl="0" algn="l">
                        <a:spcBef>
                          <a:spcPts val="0"/>
                        </a:spcBef>
                        <a:spcAft>
                          <a:spcPts val="0"/>
                        </a:spcAft>
                        <a:buNone/>
                      </a:pPr>
                      <a:r>
                        <a:t/>
                      </a:r>
                      <a:endParaRPr sz="2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US" sz="2900">
                          <a:solidFill>
                            <a:schemeClr val="dk1"/>
                          </a:solidFill>
                          <a:latin typeface="Inter"/>
                          <a:ea typeface="Inter"/>
                          <a:cs typeface="Inter"/>
                          <a:sym typeface="Inter"/>
                        </a:rPr>
                        <a:t>What role does each character play in the conflict?</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rPr lang="en-US" sz="2900">
                          <a:solidFill>
                            <a:schemeClr val="dk1"/>
                          </a:solidFill>
                          <a:latin typeface="Inter"/>
                          <a:ea typeface="Inter"/>
                          <a:cs typeface="Inter"/>
                          <a:sym typeface="Inter"/>
                        </a:rPr>
                        <a:t>How does the conflict affect each character?</a:t>
                      </a:r>
                      <a:endParaRPr sz="29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