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y="10287000" cx="18288000"/>
  <p:notesSz cx="6858000" cy="9144000"/>
  <p:embeddedFontLst>
    <p:embeddedFont>
      <p:font typeface="Halant"/>
      <p:bold r:id="rId29"/>
    </p:embeddedFont>
    <p:embeddedFont>
      <p:font typeface="Inter"/>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F4732F0-DC25-46D6-9691-1F47ED4C4B25}">
  <a:tblStyle styleId="{0F4732F0-DC25-46D6-9691-1F47ED4C4B2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Halant-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Inter-bold.fntdata"/><Relationship Id="rId30" Type="http://schemas.openxmlformats.org/officeDocument/2006/relationships/font" Target="fonts/Inter-regular.fntdata"/><Relationship Id="rId11" Type="http://schemas.openxmlformats.org/officeDocument/2006/relationships/slide" Target="slides/slide4.xml"/><Relationship Id="rId33" Type="http://schemas.openxmlformats.org/officeDocument/2006/relationships/font" Target="fonts/Inter-boldItalic.fntdata"/><Relationship Id="rId10" Type="http://schemas.openxmlformats.org/officeDocument/2006/relationships/slide" Target="slides/slide3.xml"/><Relationship Id="rId32" Type="http://schemas.openxmlformats.org/officeDocument/2006/relationships/font" Target="fonts/Inter-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2ee68f366de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g2ee68f366de_0_1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2fdc84dcb9c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g2fdc84dcb9c_0_15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289678c33dd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g289678c33dd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287334a02c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g287334a02ce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287334a02ce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g287334a02ce_0_1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287334a02ce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g287334a02ce_0_1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g287334a02ce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g287334a02ce_0_17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287334a02ce_0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g287334a02ce_0_13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g2fdc84dcb9c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g2fdc84dcb9c_0_1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g289678c33dd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g289678c33dd_0_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31574c8457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g31574c84571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ee68f366de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2ee68f366de_0_16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8" name="Google Shape;608;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ee7d884309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g2ee7d884309_0_10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289678c33d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g289678c33dd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2ff413a2742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g2ff413a2742_0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2fdc84dcb9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g2fdc84dcb9c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2fdc84dcb9c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g2fdc84dcb9c_0_4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2fdc84dcb9c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g2fdc84dcb9c_0_7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2fdc84dcb9c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g2fdc84dcb9c_0_10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2fdc84dcb9c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g2fdc84dcb9c_0_1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6" name="Shape 86"/>
        <p:cNvGrpSpPr/>
        <p:nvPr/>
      </p:nvGrpSpPr>
      <p:grpSpPr>
        <a:xfrm>
          <a:off x="0" y="0"/>
          <a:ext cx="0" cy="0"/>
          <a:chOff x="0" y="0"/>
          <a:chExt cx="0" cy="0"/>
        </a:xfrm>
      </p:grpSpPr>
      <p:sp>
        <p:nvSpPr>
          <p:cNvPr id="87" name="Google Shape;87;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8" name="Google Shape;88;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0" name="Shape 90"/>
        <p:cNvGrpSpPr/>
        <p:nvPr/>
      </p:nvGrpSpPr>
      <p:grpSpPr>
        <a:xfrm>
          <a:off x="0" y="0"/>
          <a:ext cx="0" cy="0"/>
          <a:chOff x="0" y="0"/>
          <a:chExt cx="0" cy="0"/>
        </a:xfrm>
      </p:grpSpPr>
      <p:sp>
        <p:nvSpPr>
          <p:cNvPr id="91" name="Google Shape;91;p15"/>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2" name="Google Shape;92;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rtl="0" algn="ctr">
              <a:spcBef>
                <a:spcPts val="640"/>
              </a:spcBef>
              <a:spcAft>
                <a:spcPts val="0"/>
              </a:spcAft>
              <a:buClr>
                <a:srgbClr val="888888"/>
              </a:buClr>
              <a:buSzPts val="3200"/>
              <a:buNone/>
              <a:defRPr>
                <a:solidFill>
                  <a:srgbClr val="888888"/>
                </a:solidFill>
              </a:defRPr>
            </a:lvl1pPr>
            <a:lvl2pPr lvl="1" rtl="0" algn="ctr">
              <a:spcBef>
                <a:spcPts val="560"/>
              </a:spcBef>
              <a:spcAft>
                <a:spcPts val="0"/>
              </a:spcAft>
              <a:buClr>
                <a:srgbClr val="888888"/>
              </a:buClr>
              <a:buSzPts val="2800"/>
              <a:buNone/>
              <a:defRPr>
                <a:solidFill>
                  <a:srgbClr val="888888"/>
                </a:solidFill>
              </a:defRPr>
            </a:lvl2pPr>
            <a:lvl3pPr lvl="2" rtl="0" algn="ctr">
              <a:spcBef>
                <a:spcPts val="480"/>
              </a:spcBef>
              <a:spcAft>
                <a:spcPts val="0"/>
              </a:spcAft>
              <a:buClr>
                <a:srgbClr val="888888"/>
              </a:buClr>
              <a:buSzPts val="2400"/>
              <a:buNone/>
              <a:defRPr>
                <a:solidFill>
                  <a:srgbClr val="888888"/>
                </a:solidFill>
              </a:defRPr>
            </a:lvl3pPr>
            <a:lvl4pPr lvl="3" rtl="0" algn="ctr">
              <a:spcBef>
                <a:spcPts val="400"/>
              </a:spcBef>
              <a:spcAft>
                <a:spcPts val="0"/>
              </a:spcAft>
              <a:buClr>
                <a:srgbClr val="888888"/>
              </a:buClr>
              <a:buSzPts val="2000"/>
              <a:buNone/>
              <a:defRPr>
                <a:solidFill>
                  <a:srgbClr val="888888"/>
                </a:solidFill>
              </a:defRPr>
            </a:lvl4pPr>
            <a:lvl5pPr lvl="4" rtl="0" algn="ctr">
              <a:spcBef>
                <a:spcPts val="400"/>
              </a:spcBef>
              <a:spcAft>
                <a:spcPts val="0"/>
              </a:spcAft>
              <a:buClr>
                <a:srgbClr val="888888"/>
              </a:buClr>
              <a:buSzPts val="2000"/>
              <a:buNone/>
              <a:defRPr>
                <a:solidFill>
                  <a:srgbClr val="888888"/>
                </a:solidFill>
              </a:defRPr>
            </a:lvl5pPr>
            <a:lvl6pPr lvl="5" rtl="0" algn="ctr">
              <a:spcBef>
                <a:spcPts val="400"/>
              </a:spcBef>
              <a:spcAft>
                <a:spcPts val="0"/>
              </a:spcAft>
              <a:buClr>
                <a:srgbClr val="888888"/>
              </a:buClr>
              <a:buSzPts val="2000"/>
              <a:buNone/>
              <a:defRPr>
                <a:solidFill>
                  <a:srgbClr val="888888"/>
                </a:solidFill>
              </a:defRPr>
            </a:lvl6pPr>
            <a:lvl7pPr lvl="6" rtl="0" algn="ctr">
              <a:spcBef>
                <a:spcPts val="400"/>
              </a:spcBef>
              <a:spcAft>
                <a:spcPts val="0"/>
              </a:spcAft>
              <a:buClr>
                <a:srgbClr val="888888"/>
              </a:buClr>
              <a:buSzPts val="2000"/>
              <a:buNone/>
              <a:defRPr>
                <a:solidFill>
                  <a:srgbClr val="888888"/>
                </a:solidFill>
              </a:defRPr>
            </a:lvl7pPr>
            <a:lvl8pPr lvl="7" rtl="0" algn="ctr">
              <a:spcBef>
                <a:spcPts val="400"/>
              </a:spcBef>
              <a:spcAft>
                <a:spcPts val="0"/>
              </a:spcAft>
              <a:buClr>
                <a:srgbClr val="888888"/>
              </a:buClr>
              <a:buSzPts val="2000"/>
              <a:buNone/>
              <a:defRPr>
                <a:solidFill>
                  <a:srgbClr val="888888"/>
                </a:solidFill>
              </a:defRPr>
            </a:lvl8pPr>
            <a:lvl9pPr lvl="8" rtl="0" algn="ctr">
              <a:spcBef>
                <a:spcPts val="400"/>
              </a:spcBef>
              <a:spcAft>
                <a:spcPts val="0"/>
              </a:spcAft>
              <a:buClr>
                <a:srgbClr val="888888"/>
              </a:buClr>
              <a:buSzPts val="2000"/>
              <a:buNone/>
              <a:defRPr>
                <a:solidFill>
                  <a:srgbClr val="888888"/>
                </a:solidFill>
              </a:defRPr>
            </a:lvl9pPr>
          </a:lstStyle>
          <a:p/>
        </p:txBody>
      </p:sp>
      <p:sp>
        <p:nvSpPr>
          <p:cNvPr id="93" name="Google Shape;93;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4" name="Google Shape;94;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5" name="Google Shape;95;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6" name="Shape 96"/>
        <p:cNvGrpSpPr/>
        <p:nvPr/>
      </p:nvGrpSpPr>
      <p:grpSpPr>
        <a:xfrm>
          <a:off x="0" y="0"/>
          <a:ext cx="0" cy="0"/>
          <a:chOff x="0" y="0"/>
          <a:chExt cx="0" cy="0"/>
        </a:xfrm>
      </p:grpSpPr>
      <p:sp>
        <p:nvSpPr>
          <p:cNvPr id="97" name="Google Shape;97;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8" name="Google Shape;98;p16"/>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99" name="Google Shape;99;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0" name="Google Shape;100;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1" name="Google Shape;101;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2" name="Shape 102"/>
        <p:cNvGrpSpPr/>
        <p:nvPr/>
      </p:nvGrpSpPr>
      <p:grpSpPr>
        <a:xfrm>
          <a:off x="0" y="0"/>
          <a:ext cx="0" cy="0"/>
          <a:chOff x="0" y="0"/>
          <a:chExt cx="0" cy="0"/>
        </a:xfrm>
      </p:grpSpPr>
      <p:sp>
        <p:nvSpPr>
          <p:cNvPr id="103" name="Google Shape;103;p17"/>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rtl="0" algn="l">
              <a:spcBef>
                <a:spcPts val="0"/>
              </a:spcBef>
              <a:spcAft>
                <a:spcPts val="0"/>
              </a:spcAft>
              <a:buClr>
                <a:schemeClr val="dk1"/>
              </a:buClr>
              <a:buSzPts val="4000"/>
              <a:buFont typeface="Calibri"/>
              <a:buNone/>
              <a:defRPr b="1" sz="4000"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4" name="Google Shape;104;p17"/>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rtl="0" algn="l">
              <a:spcBef>
                <a:spcPts val="400"/>
              </a:spcBef>
              <a:spcAft>
                <a:spcPts val="0"/>
              </a:spcAft>
              <a:buClr>
                <a:srgbClr val="888888"/>
              </a:buClr>
              <a:buSzPts val="2000"/>
              <a:buNone/>
              <a:defRPr sz="2000">
                <a:solidFill>
                  <a:srgbClr val="888888"/>
                </a:solidFill>
              </a:defRPr>
            </a:lvl1pPr>
            <a:lvl2pPr indent="-228600" lvl="1" marL="914400" rtl="0" algn="l">
              <a:spcBef>
                <a:spcPts val="360"/>
              </a:spcBef>
              <a:spcAft>
                <a:spcPts val="0"/>
              </a:spcAft>
              <a:buClr>
                <a:srgbClr val="888888"/>
              </a:buClr>
              <a:buSzPts val="1800"/>
              <a:buNone/>
              <a:defRPr sz="1800">
                <a:solidFill>
                  <a:srgbClr val="888888"/>
                </a:solidFill>
              </a:defRPr>
            </a:lvl2pPr>
            <a:lvl3pPr indent="-228600" lvl="2" marL="1371600" rtl="0" algn="l">
              <a:spcBef>
                <a:spcPts val="320"/>
              </a:spcBef>
              <a:spcAft>
                <a:spcPts val="0"/>
              </a:spcAft>
              <a:buClr>
                <a:srgbClr val="888888"/>
              </a:buClr>
              <a:buSzPts val="1600"/>
              <a:buNone/>
              <a:defRPr sz="1600">
                <a:solidFill>
                  <a:srgbClr val="888888"/>
                </a:solidFill>
              </a:defRPr>
            </a:lvl3pPr>
            <a:lvl4pPr indent="-228600" lvl="3" marL="1828800" rtl="0" algn="l">
              <a:spcBef>
                <a:spcPts val="280"/>
              </a:spcBef>
              <a:spcAft>
                <a:spcPts val="0"/>
              </a:spcAft>
              <a:buClr>
                <a:srgbClr val="888888"/>
              </a:buClr>
              <a:buSzPts val="1400"/>
              <a:buNone/>
              <a:defRPr sz="1400">
                <a:solidFill>
                  <a:srgbClr val="888888"/>
                </a:solidFill>
              </a:defRPr>
            </a:lvl4pPr>
            <a:lvl5pPr indent="-228600" lvl="4" marL="2286000" rtl="0" algn="l">
              <a:spcBef>
                <a:spcPts val="280"/>
              </a:spcBef>
              <a:spcAft>
                <a:spcPts val="0"/>
              </a:spcAft>
              <a:buClr>
                <a:srgbClr val="888888"/>
              </a:buClr>
              <a:buSzPts val="1400"/>
              <a:buNone/>
              <a:defRPr sz="1400">
                <a:solidFill>
                  <a:srgbClr val="888888"/>
                </a:solidFill>
              </a:defRPr>
            </a:lvl5pPr>
            <a:lvl6pPr indent="-228600" lvl="5" marL="2743200" rtl="0" algn="l">
              <a:spcBef>
                <a:spcPts val="280"/>
              </a:spcBef>
              <a:spcAft>
                <a:spcPts val="0"/>
              </a:spcAft>
              <a:buClr>
                <a:srgbClr val="888888"/>
              </a:buClr>
              <a:buSzPts val="1400"/>
              <a:buNone/>
              <a:defRPr sz="1400">
                <a:solidFill>
                  <a:srgbClr val="888888"/>
                </a:solidFill>
              </a:defRPr>
            </a:lvl6pPr>
            <a:lvl7pPr indent="-228600" lvl="6" marL="3200400" rtl="0" algn="l">
              <a:spcBef>
                <a:spcPts val="280"/>
              </a:spcBef>
              <a:spcAft>
                <a:spcPts val="0"/>
              </a:spcAft>
              <a:buClr>
                <a:srgbClr val="888888"/>
              </a:buClr>
              <a:buSzPts val="1400"/>
              <a:buNone/>
              <a:defRPr sz="1400">
                <a:solidFill>
                  <a:srgbClr val="888888"/>
                </a:solidFill>
              </a:defRPr>
            </a:lvl7pPr>
            <a:lvl8pPr indent="-228600" lvl="7" marL="3657600" rtl="0" algn="l">
              <a:spcBef>
                <a:spcPts val="280"/>
              </a:spcBef>
              <a:spcAft>
                <a:spcPts val="0"/>
              </a:spcAft>
              <a:buClr>
                <a:srgbClr val="888888"/>
              </a:buClr>
              <a:buSzPts val="1400"/>
              <a:buNone/>
              <a:defRPr sz="1400">
                <a:solidFill>
                  <a:srgbClr val="888888"/>
                </a:solidFill>
              </a:defRPr>
            </a:lvl8pPr>
            <a:lvl9pPr indent="-228600" lvl="8" marL="4114800" rtl="0" algn="l">
              <a:spcBef>
                <a:spcPts val="280"/>
              </a:spcBef>
              <a:spcAft>
                <a:spcPts val="0"/>
              </a:spcAft>
              <a:buClr>
                <a:srgbClr val="888888"/>
              </a:buClr>
              <a:buSzPts val="1400"/>
              <a:buNone/>
              <a:defRPr sz="1400">
                <a:solidFill>
                  <a:srgbClr val="888888"/>
                </a:solidFill>
              </a:defRPr>
            </a:lvl9pPr>
          </a:lstStyle>
          <a:p/>
        </p:txBody>
      </p:sp>
      <p:sp>
        <p:nvSpPr>
          <p:cNvPr id="105" name="Google Shape;105;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6" name="Google Shape;106;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7" name="Google Shape;107;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08" name="Shape 108"/>
        <p:cNvGrpSpPr/>
        <p:nvPr/>
      </p:nvGrpSpPr>
      <p:grpSpPr>
        <a:xfrm>
          <a:off x="0" y="0"/>
          <a:ext cx="0" cy="0"/>
          <a:chOff x="0" y="0"/>
          <a:chExt cx="0" cy="0"/>
        </a:xfrm>
      </p:grpSpPr>
      <p:sp>
        <p:nvSpPr>
          <p:cNvPr id="109" name="Google Shape;109;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0" name="Google Shape;110;p18"/>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1" name="Google Shape;111;p18"/>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2" name="Google Shape;112;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3" name="Google Shape;113;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4" name="Google Shape;114;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5" name="Shape 115"/>
        <p:cNvGrpSpPr/>
        <p:nvPr/>
      </p:nvGrpSpPr>
      <p:grpSpPr>
        <a:xfrm>
          <a:off x="0" y="0"/>
          <a:ext cx="0" cy="0"/>
          <a:chOff x="0" y="0"/>
          <a:chExt cx="0" cy="0"/>
        </a:xfrm>
      </p:grpSpPr>
      <p:sp>
        <p:nvSpPr>
          <p:cNvPr id="116" name="Google Shape;116;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44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7" name="Google Shape;117;p19"/>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18" name="Google Shape;118;p19"/>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19" name="Google Shape;119;p19"/>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20" name="Google Shape;120;p19"/>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21" name="Google Shape;121;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2" name="Google Shape;122;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3" name="Google Shape;123;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4" name="Shape 124"/>
        <p:cNvGrpSpPr/>
        <p:nvPr/>
      </p:nvGrpSpPr>
      <p:grpSpPr>
        <a:xfrm>
          <a:off x="0" y="0"/>
          <a:ext cx="0" cy="0"/>
          <a:chOff x="0" y="0"/>
          <a:chExt cx="0" cy="0"/>
        </a:xfrm>
      </p:grpSpPr>
      <p:sp>
        <p:nvSpPr>
          <p:cNvPr id="125" name="Google Shape;125;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6" name="Google Shape;126;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7" name="Google Shape;127;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8" name="Google Shape;128;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29" name="Shape 129"/>
        <p:cNvGrpSpPr/>
        <p:nvPr/>
      </p:nvGrpSpPr>
      <p:grpSpPr>
        <a:xfrm>
          <a:off x="0" y="0"/>
          <a:ext cx="0" cy="0"/>
          <a:chOff x="0" y="0"/>
          <a:chExt cx="0" cy="0"/>
        </a:xfrm>
      </p:grpSpPr>
      <p:sp>
        <p:nvSpPr>
          <p:cNvPr id="130" name="Google Shape;130;p21"/>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1" name="Google Shape;131;p21"/>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rtl="0" algn="l">
              <a:spcBef>
                <a:spcPts val="640"/>
              </a:spcBef>
              <a:spcAft>
                <a:spcPts val="0"/>
              </a:spcAft>
              <a:buClr>
                <a:schemeClr val="dk1"/>
              </a:buClr>
              <a:buSzPts val="3200"/>
              <a:buChar char="•"/>
              <a:defRPr sz="3200"/>
            </a:lvl1pPr>
            <a:lvl2pPr indent="-406400" lvl="1" marL="914400" rtl="0" algn="l">
              <a:spcBef>
                <a:spcPts val="560"/>
              </a:spcBef>
              <a:spcAft>
                <a:spcPts val="0"/>
              </a:spcAft>
              <a:buClr>
                <a:schemeClr val="dk1"/>
              </a:buClr>
              <a:buSzPts val="2800"/>
              <a:buChar char="–"/>
              <a:defRPr sz="2800"/>
            </a:lvl2pPr>
            <a:lvl3pPr indent="-381000" lvl="2" marL="1371600" rtl="0" algn="l">
              <a:spcBef>
                <a:spcPts val="480"/>
              </a:spcBef>
              <a:spcAft>
                <a:spcPts val="0"/>
              </a:spcAft>
              <a:buClr>
                <a:schemeClr val="dk1"/>
              </a:buClr>
              <a:buSzPts val="2400"/>
              <a:buChar char="•"/>
              <a:defRPr sz="2400"/>
            </a:lvl3pPr>
            <a:lvl4pPr indent="-355600" lvl="3" marL="1828800" rtl="0" algn="l">
              <a:spcBef>
                <a:spcPts val="400"/>
              </a:spcBef>
              <a:spcAft>
                <a:spcPts val="0"/>
              </a:spcAft>
              <a:buClr>
                <a:schemeClr val="dk1"/>
              </a:buClr>
              <a:buSzPts val="2000"/>
              <a:buChar char="–"/>
              <a:defRPr sz="2000"/>
            </a:lvl4pPr>
            <a:lvl5pPr indent="-355600" lvl="4" marL="2286000" rtl="0" algn="l">
              <a:spcBef>
                <a:spcPts val="400"/>
              </a:spcBef>
              <a:spcAft>
                <a:spcPts val="0"/>
              </a:spcAft>
              <a:buClr>
                <a:schemeClr val="dk1"/>
              </a:buClr>
              <a:buSzPts val="2000"/>
              <a:buChar char="»"/>
              <a:defRPr sz="2000"/>
            </a:lvl5pPr>
            <a:lvl6pPr indent="-355600" lvl="5" marL="2743200" rtl="0" algn="l">
              <a:spcBef>
                <a:spcPts val="400"/>
              </a:spcBef>
              <a:spcAft>
                <a:spcPts val="0"/>
              </a:spcAft>
              <a:buClr>
                <a:schemeClr val="dk1"/>
              </a:buClr>
              <a:buSzPts val="2000"/>
              <a:buChar char="•"/>
              <a:defRPr sz="2000"/>
            </a:lvl6pPr>
            <a:lvl7pPr indent="-355600" lvl="6" marL="3200400" rtl="0" algn="l">
              <a:spcBef>
                <a:spcPts val="400"/>
              </a:spcBef>
              <a:spcAft>
                <a:spcPts val="0"/>
              </a:spcAft>
              <a:buClr>
                <a:schemeClr val="dk1"/>
              </a:buClr>
              <a:buSzPts val="2000"/>
              <a:buChar char="•"/>
              <a:defRPr sz="2000"/>
            </a:lvl7pPr>
            <a:lvl8pPr indent="-355600" lvl="7" marL="3657600" rtl="0" algn="l">
              <a:spcBef>
                <a:spcPts val="400"/>
              </a:spcBef>
              <a:spcAft>
                <a:spcPts val="0"/>
              </a:spcAft>
              <a:buClr>
                <a:schemeClr val="dk1"/>
              </a:buClr>
              <a:buSzPts val="2000"/>
              <a:buChar char="•"/>
              <a:defRPr sz="2000"/>
            </a:lvl8pPr>
            <a:lvl9pPr indent="-355600" lvl="8" marL="4114800" rtl="0" algn="l">
              <a:spcBef>
                <a:spcPts val="400"/>
              </a:spcBef>
              <a:spcAft>
                <a:spcPts val="0"/>
              </a:spcAft>
              <a:buClr>
                <a:schemeClr val="dk1"/>
              </a:buClr>
              <a:buSzPts val="2000"/>
              <a:buChar char="•"/>
              <a:defRPr sz="2000"/>
            </a:lvl9pPr>
          </a:lstStyle>
          <a:p/>
        </p:txBody>
      </p:sp>
      <p:sp>
        <p:nvSpPr>
          <p:cNvPr id="132" name="Google Shape;132;p21"/>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33" name="Google Shape;133;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4" name="Google Shape;134;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5" name="Google Shape;135;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36" name="Shape 136"/>
        <p:cNvGrpSpPr/>
        <p:nvPr/>
      </p:nvGrpSpPr>
      <p:grpSpPr>
        <a:xfrm>
          <a:off x="0" y="0"/>
          <a:ext cx="0" cy="0"/>
          <a:chOff x="0" y="0"/>
          <a:chExt cx="0" cy="0"/>
        </a:xfrm>
      </p:grpSpPr>
      <p:sp>
        <p:nvSpPr>
          <p:cNvPr id="137" name="Google Shape;137;p22"/>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8" name="Google Shape;138;p22"/>
          <p:cNvSpPr/>
          <p:nvPr>
            <p:ph idx="2" type="pic"/>
          </p:nvPr>
        </p:nvSpPr>
        <p:spPr>
          <a:xfrm>
            <a:off x="1792288" y="612775"/>
            <a:ext cx="5486400" cy="4114800"/>
          </a:xfrm>
          <a:prstGeom prst="rect">
            <a:avLst/>
          </a:prstGeom>
          <a:noFill/>
          <a:ln>
            <a:noFill/>
          </a:ln>
        </p:spPr>
      </p:sp>
      <p:sp>
        <p:nvSpPr>
          <p:cNvPr id="139" name="Google Shape;139;p22"/>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40" name="Google Shape;140;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1" name="Google Shape;141;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2" name="Google Shape;142;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3" name="Shape 143"/>
        <p:cNvGrpSpPr/>
        <p:nvPr/>
      </p:nvGrpSpPr>
      <p:grpSpPr>
        <a:xfrm>
          <a:off x="0" y="0"/>
          <a:ext cx="0" cy="0"/>
          <a:chOff x="0" y="0"/>
          <a:chExt cx="0" cy="0"/>
        </a:xfrm>
      </p:grpSpPr>
      <p:sp>
        <p:nvSpPr>
          <p:cNvPr id="144" name="Google Shape;144;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5" name="Google Shape;145;p23"/>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6" name="Google Shape;146;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7" name="Google Shape;147;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8" name="Google Shape;148;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49" name="Shape 149"/>
        <p:cNvGrpSpPr/>
        <p:nvPr/>
      </p:nvGrpSpPr>
      <p:grpSpPr>
        <a:xfrm>
          <a:off x="0" y="0"/>
          <a:ext cx="0" cy="0"/>
          <a:chOff x="0" y="0"/>
          <a:chExt cx="0" cy="0"/>
        </a:xfrm>
      </p:grpSpPr>
      <p:sp>
        <p:nvSpPr>
          <p:cNvPr id="150" name="Google Shape;150;p24"/>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1" name="Google Shape;151;p24"/>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2" name="Google Shape;152;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3" name="Google Shape;153;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4" name="Google Shape;154;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 name="Shape 80"/>
        <p:cNvGrpSpPr/>
        <p:nvPr/>
      </p:nvGrpSpPr>
      <p:grpSpPr>
        <a:xfrm>
          <a:off x="0" y="0"/>
          <a:ext cx="0" cy="0"/>
          <a:chOff x="0" y="0"/>
          <a:chExt cx="0" cy="0"/>
        </a:xfrm>
      </p:grpSpPr>
      <p:sp>
        <p:nvSpPr>
          <p:cNvPr id="81" name="Google Shape;81;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82" name="Google Shape;82;p13"/>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3" name="Google Shape;83;p1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4" name="Google Shape;84;p1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5" name="Google Shape;85;p1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35.png"/><Relationship Id="rId5" Type="http://schemas.openxmlformats.org/officeDocument/2006/relationships/hyperlink" Target="https://www.deviantart.com/kasitheartist/art/Native-American-Art-872247661" TargetMode="External"/><Relationship Id="rId6" Type="http://schemas.openxmlformats.org/officeDocument/2006/relationships/hyperlink" Target="https://www.imdb.com/title/tt0328880/mediaviewer/rm4105285632/" TargetMode="External"/><Relationship Id="rId7"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5.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20.png"/><Relationship Id="rId5" Type="http://schemas.openxmlformats.org/officeDocument/2006/relationships/image" Target="../media/image3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21.png"/><Relationship Id="rId5"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30.jpg"/><Relationship Id="rId5"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30.jpg"/><Relationship Id="rId5"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5.png"/><Relationship Id="rId4" Type="http://schemas.openxmlformats.org/officeDocument/2006/relationships/image" Target="../media/image30.jpg"/><Relationship Id="rId5"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5.png"/><Relationship Id="rId4" Type="http://schemas.openxmlformats.org/officeDocument/2006/relationships/image" Target="../media/image30.jpg"/><Relationship Id="rId5"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15.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15.png"/><Relationship Id="rId4" Type="http://schemas.openxmlformats.org/officeDocument/2006/relationships/hyperlink" Target="http://www.youtube.com/watch?v=LeKC5Pu1D9M" TargetMode="External"/><Relationship Id="rId5" Type="http://schemas.openxmlformats.org/officeDocument/2006/relationships/image" Target="../media/image3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5.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6.png"/><Relationship Id="rId4" Type="http://schemas.openxmlformats.org/officeDocument/2006/relationships/image" Target="../media/image3.png"/><Relationship Id="rId5" Type="http://schemas.openxmlformats.org/officeDocument/2006/relationships/image" Target="../media/image14.png"/><Relationship Id="rId6" Type="http://schemas.openxmlformats.org/officeDocument/2006/relationships/hyperlink" Target="https://commons.wikimedia.org/wiki/File:345Chief_Sa_Ga_Yeath_Qua_Pieth_Tow_by_John_Verelst,_1710._Archives_of_Canada..jpg" TargetMode="External"/><Relationship Id="rId7" Type="http://schemas.openxmlformats.org/officeDocument/2006/relationships/hyperlink" Target="https://commons.wikimedia.org/wiki/File:345Chief_Sa_Ga_Yeath_Qua_Pieth_Tow_by_John_Verelst,_1710._Archives_of_Canada..jpg" TargetMode="External"/><Relationship Id="rId8" Type="http://schemas.openxmlformats.org/officeDocument/2006/relationships/hyperlink" Target="https://en.wikipedia.org/wiki/The_Battle_at_Elderbush_Gulch"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2.png"/><Relationship Id="rId5" Type="http://schemas.openxmlformats.org/officeDocument/2006/relationships/image" Target="../media/image10.png"/><Relationship Id="rId6" Type="http://schemas.openxmlformats.org/officeDocument/2006/relationships/hyperlink" Target="https://commons.wikimedia.org/wiki/File:Pocahontas_1883.jpg" TargetMode="External"/><Relationship Id="rId7" Type="http://schemas.openxmlformats.org/officeDocument/2006/relationships/hyperlink" Target="https://en.wikipedia.org/wiki/Pocahontas_(1995_film)"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29.png"/><Relationship Id="rId5" Type="http://schemas.openxmlformats.org/officeDocument/2006/relationships/image" Target="../media/image9.png"/><Relationship Id="rId6" Type="http://schemas.openxmlformats.org/officeDocument/2006/relationships/hyperlink" Target="https://en.wikipedia.org/wiki/File:Lone_ranger_01_dell.jpg" TargetMode="External"/><Relationship Id="rId7" Type="http://schemas.openxmlformats.org/officeDocument/2006/relationships/hyperlink" Target="https://commons.wikimedia.org/wiki/File:Benjamin_West,_Colonel_Guy_Johnson_and_Karonghyontye_(Captain_David_Hill),_1776,_NGA_569.jp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19.png"/><Relationship Id="rId5" Type="http://schemas.openxmlformats.org/officeDocument/2006/relationships/image" Target="../media/image23.png"/><Relationship Id="rId6" Type="http://schemas.openxmlformats.org/officeDocument/2006/relationships/hyperlink" Target="https://en.wikipedia.org/wiki/File:George_Catlin_-_Sha-c%C3%B3-pay,_The_Six,_Chief_of_the_Plains_Ojibwa_-_Google_Art_Project.jpg" TargetMode="External"/><Relationship Id="rId7" Type="http://schemas.openxmlformats.org/officeDocument/2006/relationships/hyperlink" Target="https://www.deviantart.com/prusheen/art/Dances-With-Wolves-Cover-751312353"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28.png"/><Relationship Id="rId5" Type="http://schemas.openxmlformats.org/officeDocument/2006/relationships/hyperlink" Target="https://commons.wikimedia.org/wiki/File:Buffalo_land-_an_authentic_account_of_the_discoveries,_adventures,_and_mishaps_of_a_scientific_and_sporting_party_in_the_wild_West;_with_graphic_descriptions_of_the_country;_the_red_man,_savage_and_(14597642768)_(2).jpg" TargetMode="External"/><Relationship Id="rId6" Type="http://schemas.openxmlformats.org/officeDocument/2006/relationships/hyperlink" Target="https://www.smithsonianmag.com/arts-culture/racist-history-peter-pan-indian-tribe-180953500/" TargetMode="External"/><Relationship Id="rId7"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grpSp>
        <p:nvGrpSpPr>
          <p:cNvPr id="159" name="Google Shape;159;p25"/>
          <p:cNvGrpSpPr/>
          <p:nvPr/>
        </p:nvGrpSpPr>
        <p:grpSpPr>
          <a:xfrm>
            <a:off x="-31071" y="-180826"/>
            <a:ext cx="4239337" cy="10467984"/>
            <a:chOff x="0" y="-241102"/>
            <a:chExt cx="5652450" cy="13957313"/>
          </a:xfrm>
        </p:grpSpPr>
        <p:grpSp>
          <p:nvGrpSpPr>
            <p:cNvPr id="160" name="Google Shape;160;p25"/>
            <p:cNvGrpSpPr/>
            <p:nvPr/>
          </p:nvGrpSpPr>
          <p:grpSpPr>
            <a:xfrm>
              <a:off x="2826056" y="-241102"/>
              <a:ext cx="2826394" cy="13957313"/>
              <a:chOff x="0" y="-47625"/>
              <a:chExt cx="558300" cy="2757000"/>
            </a:xfrm>
          </p:grpSpPr>
          <p:sp>
            <p:nvSpPr>
              <p:cNvPr id="161" name="Google Shape;161;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62" name="Google Shape;162;p25"/>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63" name="Google Shape;163;p25"/>
            <p:cNvGrpSpPr/>
            <p:nvPr/>
          </p:nvGrpSpPr>
          <p:grpSpPr>
            <a:xfrm>
              <a:off x="1413028" y="-241102"/>
              <a:ext cx="2826394" cy="13957313"/>
              <a:chOff x="0" y="-47625"/>
              <a:chExt cx="558300" cy="2757000"/>
            </a:xfrm>
          </p:grpSpPr>
          <p:sp>
            <p:nvSpPr>
              <p:cNvPr id="164" name="Google Shape;164;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65" name="Google Shape;165;p25"/>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66" name="Google Shape;166;p25"/>
            <p:cNvGrpSpPr/>
            <p:nvPr/>
          </p:nvGrpSpPr>
          <p:grpSpPr>
            <a:xfrm>
              <a:off x="0" y="-241102"/>
              <a:ext cx="2826394" cy="13957313"/>
              <a:chOff x="0" y="-47625"/>
              <a:chExt cx="558300" cy="2757000"/>
            </a:xfrm>
          </p:grpSpPr>
          <p:sp>
            <p:nvSpPr>
              <p:cNvPr id="167" name="Google Shape;167;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68" name="Google Shape;168;p25"/>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169" name="Google Shape;169;p25"/>
          <p:cNvSpPr txBox="1"/>
          <p:nvPr/>
        </p:nvSpPr>
        <p:spPr>
          <a:xfrm>
            <a:off x="4481838" y="2501103"/>
            <a:ext cx="14079900" cy="4401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14299">
                <a:solidFill>
                  <a:srgbClr val="231F20"/>
                </a:solidFill>
                <a:latin typeface="Halant"/>
                <a:ea typeface="Halant"/>
                <a:cs typeface="Halant"/>
                <a:sym typeface="Halant"/>
              </a:rPr>
              <a:t>INDIGENOUS</a:t>
            </a:r>
            <a:r>
              <a:rPr b="1" lang="en-US" sz="14299">
                <a:solidFill>
                  <a:srgbClr val="231F20"/>
                </a:solidFill>
                <a:latin typeface="Halant"/>
                <a:ea typeface="Halant"/>
                <a:cs typeface="Halant"/>
                <a:sym typeface="Halant"/>
              </a:rPr>
              <a:t> STEREOTYPES</a:t>
            </a:r>
            <a:endParaRPr sz="1200"/>
          </a:p>
        </p:txBody>
      </p:sp>
      <p:sp>
        <p:nvSpPr>
          <p:cNvPr id="170" name="Google Shape;170;p25"/>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71" name="Google Shape;171;p25"/>
          <p:cNvSpPr txBox="1"/>
          <p:nvPr/>
        </p:nvSpPr>
        <p:spPr>
          <a:xfrm>
            <a:off x="4661100" y="6903000"/>
            <a:ext cx="13721400" cy="882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5735">
                <a:solidFill>
                  <a:srgbClr val="231F20"/>
                </a:solidFill>
                <a:latin typeface="Inter"/>
                <a:ea typeface="Inter"/>
                <a:cs typeface="Inter"/>
                <a:sym typeface="Inter"/>
              </a:rPr>
              <a:t>Unit 1: The First Americans</a:t>
            </a:r>
            <a:endParaRPr/>
          </a:p>
        </p:txBody>
      </p:sp>
      <p:sp>
        <p:nvSpPr>
          <p:cNvPr id="172" name="Google Shape;172;p25"/>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73" name="Google Shape;173;p25"/>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74" name="Google Shape;174;p25"/>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75" name="Google Shape;175;p25"/>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34"/>
          <p:cNvSpPr/>
          <p:nvPr/>
        </p:nvSpPr>
        <p:spPr>
          <a:xfrm>
            <a:off x="12750586" y="356827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72" name="Google Shape;372;p34"/>
          <p:cNvGrpSpPr/>
          <p:nvPr/>
        </p:nvGrpSpPr>
        <p:grpSpPr>
          <a:xfrm>
            <a:off x="15859155" y="-98041"/>
            <a:ext cx="1562625" cy="1771271"/>
            <a:chOff x="0" y="-130721"/>
            <a:chExt cx="2083500" cy="2361695"/>
          </a:xfrm>
        </p:grpSpPr>
        <p:grpSp>
          <p:nvGrpSpPr>
            <p:cNvPr id="373" name="Google Shape;373;p34"/>
            <p:cNvGrpSpPr/>
            <p:nvPr/>
          </p:nvGrpSpPr>
          <p:grpSpPr>
            <a:xfrm>
              <a:off x="75599" y="-130721"/>
              <a:ext cx="1932614" cy="2361695"/>
              <a:chOff x="0" y="-47625"/>
              <a:chExt cx="704100" cy="860425"/>
            </a:xfrm>
          </p:grpSpPr>
          <p:sp>
            <p:nvSpPr>
              <p:cNvPr id="374" name="Google Shape;374;p3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3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6" name="Google Shape;376;p3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9</a:t>
              </a:r>
              <a:endParaRPr>
                <a:solidFill>
                  <a:schemeClr val="dk1"/>
                </a:solidFill>
              </a:endParaRPr>
            </a:p>
          </p:txBody>
        </p:sp>
      </p:grpSp>
      <p:sp>
        <p:nvSpPr>
          <p:cNvPr id="377" name="Google Shape;377;p34"/>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78" name="Google Shape;378;p34"/>
          <p:cNvGrpSpPr/>
          <p:nvPr/>
        </p:nvGrpSpPr>
        <p:grpSpPr>
          <a:xfrm>
            <a:off x="-254016" y="9230009"/>
            <a:ext cx="18796043" cy="937448"/>
            <a:chOff x="204" y="0"/>
            <a:chExt cx="25061391" cy="1249931"/>
          </a:xfrm>
        </p:grpSpPr>
        <p:grpSp>
          <p:nvGrpSpPr>
            <p:cNvPr id="379" name="Google Shape;379;p34"/>
            <p:cNvGrpSpPr/>
            <p:nvPr/>
          </p:nvGrpSpPr>
          <p:grpSpPr>
            <a:xfrm rot="5400000">
              <a:off x="12002369" y="-11663474"/>
              <a:ext cx="1249931" cy="24576878"/>
              <a:chOff x="0" y="-38100"/>
              <a:chExt cx="246900" cy="4854692"/>
            </a:xfrm>
          </p:grpSpPr>
          <p:sp>
            <p:nvSpPr>
              <p:cNvPr id="380" name="Google Shape;380;p3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81" name="Google Shape;381;p3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2" name="Google Shape;382;p3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83" name="Google Shape;383;p3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84" name="Google Shape;384;p3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85" name="Google Shape;385;p34"/>
          <p:cNvSpPr txBox="1"/>
          <p:nvPr/>
        </p:nvSpPr>
        <p:spPr>
          <a:xfrm>
            <a:off x="1270149" y="518650"/>
            <a:ext cx="145890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COMMON PORTRAYALS</a:t>
            </a:r>
            <a:endParaRPr/>
          </a:p>
        </p:txBody>
      </p:sp>
      <p:pic>
        <p:nvPicPr>
          <p:cNvPr id="386" name="Google Shape;386;p34"/>
          <p:cNvPicPr preferRelativeResize="0"/>
          <p:nvPr/>
        </p:nvPicPr>
        <p:blipFill>
          <a:blip r:embed="rId4">
            <a:alphaModFix/>
          </a:blip>
          <a:stretch>
            <a:fillRect/>
          </a:stretch>
        </p:blipFill>
        <p:spPr>
          <a:xfrm>
            <a:off x="727225" y="3654176"/>
            <a:ext cx="4463350" cy="3160500"/>
          </a:xfrm>
          <a:prstGeom prst="rect">
            <a:avLst/>
          </a:prstGeom>
          <a:noFill/>
          <a:ln>
            <a:noFill/>
          </a:ln>
        </p:spPr>
      </p:pic>
      <p:grpSp>
        <p:nvGrpSpPr>
          <p:cNvPr id="387" name="Google Shape;387;p34"/>
          <p:cNvGrpSpPr/>
          <p:nvPr/>
        </p:nvGrpSpPr>
        <p:grpSpPr>
          <a:xfrm>
            <a:off x="6352426" y="3736226"/>
            <a:ext cx="6240450" cy="2996400"/>
            <a:chOff x="6173425" y="3645300"/>
            <a:chExt cx="6240450" cy="2996400"/>
          </a:xfrm>
        </p:grpSpPr>
        <p:sp>
          <p:nvSpPr>
            <p:cNvPr id="388" name="Google Shape;388;p34"/>
            <p:cNvSpPr/>
            <p:nvPr/>
          </p:nvSpPr>
          <p:spPr>
            <a:xfrm>
              <a:off x="6173425" y="3645300"/>
              <a:ext cx="6034500" cy="2996400"/>
            </a:xfrm>
            <a:prstGeom prst="roundRect">
              <a:avLst>
                <a:gd fmla="val 16667" name="adj"/>
              </a:avLst>
            </a:prstGeom>
            <a:solidFill>
              <a:srgbClr val="38E0A4"/>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89" name="Google Shape;389;p34"/>
            <p:cNvSpPr txBox="1"/>
            <p:nvPr/>
          </p:nvSpPr>
          <p:spPr>
            <a:xfrm>
              <a:off x="6218275" y="3732150"/>
              <a:ext cx="6195600" cy="282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200">
                  <a:solidFill>
                    <a:schemeClr val="dk1"/>
                  </a:solidFill>
                  <a:latin typeface="Inter"/>
                  <a:ea typeface="Inter"/>
                  <a:cs typeface="Inter"/>
                  <a:sym typeface="Inter"/>
                </a:rPr>
                <a:t>The Spiritual Guide</a:t>
              </a:r>
              <a:endParaRPr b="1" sz="3200">
                <a:solidFill>
                  <a:schemeClr val="dk1"/>
                </a:solidFill>
                <a:latin typeface="Inter"/>
                <a:ea typeface="Inter"/>
                <a:cs typeface="Inter"/>
                <a:sym typeface="Inter"/>
              </a:endParaRPr>
            </a:p>
            <a:p>
              <a:pPr indent="0" lvl="0" marL="0" rtl="0" algn="l">
                <a:spcBef>
                  <a:spcPts val="0"/>
                </a:spcBef>
                <a:spcAft>
                  <a:spcPts val="0"/>
                </a:spcAft>
                <a:buNone/>
              </a:pPr>
              <a:r>
                <a:rPr i="1" lang="en-US" sz="2800">
                  <a:solidFill>
                    <a:schemeClr val="dk1"/>
                  </a:solidFill>
                  <a:latin typeface="Inter"/>
                  <a:ea typeface="Inter"/>
                  <a:cs typeface="Inter"/>
                  <a:sym typeface="Inter"/>
                </a:rPr>
                <a:t>Portrayed as mystical and possessing a unique connection to nature or spiritual wisdom. Shown as mentors or guides who provide cryptic advice.</a:t>
              </a:r>
              <a:endParaRPr i="1" sz="2800">
                <a:solidFill>
                  <a:schemeClr val="dk1"/>
                </a:solidFill>
                <a:latin typeface="Inter"/>
                <a:ea typeface="Inter"/>
                <a:cs typeface="Inter"/>
                <a:sym typeface="Inter"/>
              </a:endParaRPr>
            </a:p>
          </p:txBody>
        </p:sp>
      </p:grpSp>
      <p:sp>
        <p:nvSpPr>
          <p:cNvPr id="390" name="Google Shape;390;p34"/>
          <p:cNvSpPr txBox="1"/>
          <p:nvPr/>
        </p:nvSpPr>
        <p:spPr>
          <a:xfrm>
            <a:off x="818450" y="7258750"/>
            <a:ext cx="4043100" cy="77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u="sng">
                <a:solidFill>
                  <a:schemeClr val="hlink"/>
                </a:solidFill>
                <a:latin typeface="Inter"/>
                <a:ea typeface="Inter"/>
                <a:cs typeface="Inter"/>
                <a:sym typeface="Inter"/>
                <a:hlinkClick r:id="rId5"/>
              </a:rPr>
              <a:t>Native American Art by Kasi The Artist, 2021</a:t>
            </a:r>
            <a:endParaRPr sz="1800">
              <a:solidFill>
                <a:schemeClr val="dk1"/>
              </a:solidFill>
              <a:latin typeface="Inter"/>
              <a:ea typeface="Inter"/>
              <a:cs typeface="Inter"/>
              <a:sym typeface="Inter"/>
            </a:endParaRPr>
          </a:p>
        </p:txBody>
      </p:sp>
      <p:sp>
        <p:nvSpPr>
          <p:cNvPr id="391" name="Google Shape;391;p34"/>
          <p:cNvSpPr txBox="1"/>
          <p:nvPr/>
        </p:nvSpPr>
        <p:spPr>
          <a:xfrm>
            <a:off x="13535363" y="8402225"/>
            <a:ext cx="4043100" cy="77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u="sng">
                <a:solidFill>
                  <a:schemeClr val="hlink"/>
                </a:solidFill>
                <a:latin typeface="Inter"/>
                <a:ea typeface="Inter"/>
                <a:cs typeface="Inter"/>
                <a:sym typeface="Inter"/>
                <a:hlinkClick r:id="rId6"/>
              </a:rPr>
              <a:t>Portion from scene in Brother Bear, 2003</a:t>
            </a:r>
            <a:endParaRPr sz="1800">
              <a:solidFill>
                <a:schemeClr val="dk1"/>
              </a:solidFill>
              <a:latin typeface="Inter"/>
              <a:ea typeface="Inter"/>
              <a:cs typeface="Inter"/>
              <a:sym typeface="Inter"/>
            </a:endParaRPr>
          </a:p>
        </p:txBody>
      </p:sp>
      <p:pic>
        <p:nvPicPr>
          <p:cNvPr id="392" name="Google Shape;392;p34"/>
          <p:cNvPicPr preferRelativeResize="0"/>
          <p:nvPr/>
        </p:nvPicPr>
        <p:blipFill rotWithShape="1">
          <a:blip r:embed="rId7">
            <a:alphaModFix/>
          </a:blip>
          <a:srcRect b="4919" l="29421" r="35785" t="21214"/>
          <a:stretch/>
        </p:blipFill>
        <p:spPr>
          <a:xfrm>
            <a:off x="13754727" y="2430400"/>
            <a:ext cx="3963628" cy="56080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35"/>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98" name="Google Shape;398;p35"/>
          <p:cNvGrpSpPr/>
          <p:nvPr/>
        </p:nvGrpSpPr>
        <p:grpSpPr>
          <a:xfrm>
            <a:off x="15859155" y="-98041"/>
            <a:ext cx="1562625" cy="1771271"/>
            <a:chOff x="0" y="-130721"/>
            <a:chExt cx="2083500" cy="2361695"/>
          </a:xfrm>
        </p:grpSpPr>
        <p:grpSp>
          <p:nvGrpSpPr>
            <p:cNvPr id="399" name="Google Shape;399;p35"/>
            <p:cNvGrpSpPr/>
            <p:nvPr/>
          </p:nvGrpSpPr>
          <p:grpSpPr>
            <a:xfrm>
              <a:off x="75599" y="-130721"/>
              <a:ext cx="1932614" cy="2361695"/>
              <a:chOff x="0" y="-47625"/>
              <a:chExt cx="704100" cy="860425"/>
            </a:xfrm>
          </p:grpSpPr>
          <p:sp>
            <p:nvSpPr>
              <p:cNvPr id="400" name="Google Shape;400;p3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3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2" name="Google Shape;402;p3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10</a:t>
              </a:r>
              <a:endParaRPr/>
            </a:p>
          </p:txBody>
        </p:sp>
      </p:grpSp>
      <p:sp>
        <p:nvSpPr>
          <p:cNvPr id="403" name="Google Shape;403;p35"/>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04" name="Google Shape;404;p35"/>
          <p:cNvGrpSpPr/>
          <p:nvPr/>
        </p:nvGrpSpPr>
        <p:grpSpPr>
          <a:xfrm>
            <a:off x="-254016" y="9230009"/>
            <a:ext cx="18796043" cy="937448"/>
            <a:chOff x="204" y="0"/>
            <a:chExt cx="25061391" cy="1249931"/>
          </a:xfrm>
        </p:grpSpPr>
        <p:grpSp>
          <p:nvGrpSpPr>
            <p:cNvPr id="405" name="Google Shape;405;p35"/>
            <p:cNvGrpSpPr/>
            <p:nvPr/>
          </p:nvGrpSpPr>
          <p:grpSpPr>
            <a:xfrm rot="5400000">
              <a:off x="12002369" y="-11663474"/>
              <a:ext cx="1249931" cy="24576878"/>
              <a:chOff x="0" y="-38100"/>
              <a:chExt cx="246900" cy="4854692"/>
            </a:xfrm>
          </p:grpSpPr>
          <p:sp>
            <p:nvSpPr>
              <p:cNvPr id="406" name="Google Shape;406;p3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07" name="Google Shape;407;p3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8" name="Google Shape;408;p3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09" name="Google Shape;409;p3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10" name="Google Shape;410;p3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11" name="Google Shape;411;p35"/>
          <p:cNvSpPr txBox="1"/>
          <p:nvPr/>
        </p:nvSpPr>
        <p:spPr>
          <a:xfrm>
            <a:off x="254400" y="2906800"/>
            <a:ext cx="9673200" cy="3924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REPRESENTATION IN CHILDREN’S BOOKS</a:t>
            </a:r>
            <a:endParaRPr/>
          </a:p>
        </p:txBody>
      </p:sp>
      <p:pic>
        <p:nvPicPr>
          <p:cNvPr id="412" name="Google Shape;412;p35"/>
          <p:cNvPicPr preferRelativeResize="0"/>
          <p:nvPr/>
        </p:nvPicPr>
        <p:blipFill rotWithShape="1">
          <a:blip r:embed="rId4">
            <a:alphaModFix/>
          </a:blip>
          <a:srcRect b="21500" l="38567" r="34059" t="25555"/>
          <a:stretch/>
        </p:blipFill>
        <p:spPr>
          <a:xfrm>
            <a:off x="10156725" y="1552900"/>
            <a:ext cx="5807150" cy="7485974"/>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36"/>
          <p:cNvSpPr txBox="1"/>
          <p:nvPr/>
        </p:nvSpPr>
        <p:spPr>
          <a:xfrm>
            <a:off x="1889370" y="3443750"/>
            <a:ext cx="10748700" cy="1446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US" sz="4700">
                <a:solidFill>
                  <a:srgbClr val="231F20"/>
                </a:solidFill>
                <a:latin typeface="Halant"/>
                <a:ea typeface="Halant"/>
                <a:cs typeface="Halant"/>
                <a:sym typeface="Halant"/>
              </a:rPr>
              <a:t>The Last of the Mohicans</a:t>
            </a:r>
            <a:endParaRPr b="1" sz="4700">
              <a:solidFill>
                <a:srgbClr val="231F20"/>
              </a:solidFill>
              <a:latin typeface="Halant"/>
              <a:ea typeface="Halant"/>
              <a:cs typeface="Halant"/>
              <a:sym typeface="Halant"/>
            </a:endParaRPr>
          </a:p>
          <a:p>
            <a:pPr indent="0" lvl="0" marL="0" marR="0" rtl="0" algn="l">
              <a:lnSpc>
                <a:spcPct val="100000"/>
              </a:lnSpc>
              <a:spcBef>
                <a:spcPts val="0"/>
              </a:spcBef>
              <a:spcAft>
                <a:spcPts val="0"/>
              </a:spcAft>
              <a:buNone/>
            </a:pPr>
            <a:r>
              <a:rPr b="1" i="1" lang="en-US" sz="4700">
                <a:solidFill>
                  <a:srgbClr val="231F20"/>
                </a:solidFill>
                <a:latin typeface="Halant"/>
                <a:ea typeface="Halant"/>
                <a:cs typeface="Halant"/>
                <a:sym typeface="Halant"/>
              </a:rPr>
              <a:t>James Fenimore Cooper</a:t>
            </a:r>
            <a:endParaRPr b="1" i="1" sz="4700">
              <a:solidFill>
                <a:srgbClr val="231F20"/>
              </a:solidFill>
              <a:latin typeface="Halant"/>
              <a:ea typeface="Halant"/>
              <a:cs typeface="Halant"/>
              <a:sym typeface="Halant"/>
            </a:endParaRPr>
          </a:p>
        </p:txBody>
      </p:sp>
      <p:sp>
        <p:nvSpPr>
          <p:cNvPr id="418" name="Google Shape;418;p36"/>
          <p:cNvSpPr txBox="1"/>
          <p:nvPr/>
        </p:nvSpPr>
        <p:spPr>
          <a:xfrm>
            <a:off x="1889375" y="5115075"/>
            <a:ext cx="8324100" cy="4155900"/>
          </a:xfrm>
          <a:prstGeom prst="rect">
            <a:avLst/>
          </a:prstGeom>
          <a:noFill/>
          <a:ln>
            <a:noFill/>
          </a:ln>
        </p:spPr>
        <p:txBody>
          <a:bodyPr anchorCtr="0" anchor="t" bIns="0" lIns="0" spcFirstLastPara="1" rIns="0" wrap="square" tIns="0">
            <a:spAutoFit/>
          </a:bodyPr>
          <a:lstStyle/>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Published in 1826</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Co</a:t>
            </a:r>
            <a:r>
              <a:rPr lang="en-US" sz="3000">
                <a:latin typeface="Inter"/>
                <a:ea typeface="Inter"/>
                <a:cs typeface="Inter"/>
                <a:sym typeface="Inter"/>
              </a:rPr>
              <a:t>nsidered</a:t>
            </a:r>
            <a:r>
              <a:rPr lang="en-US" sz="3000">
                <a:latin typeface="Inter"/>
                <a:ea typeface="Inter"/>
                <a:cs typeface="Inter"/>
                <a:sym typeface="Inter"/>
              </a:rPr>
              <a:t> a classic on American literature</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Helped shape the </a:t>
            </a:r>
            <a:r>
              <a:rPr lang="en-US" sz="3000">
                <a:latin typeface="Inter"/>
                <a:ea typeface="Inter"/>
                <a:cs typeface="Inter"/>
                <a:sym typeface="Inter"/>
              </a:rPr>
              <a:t>noble savage stereotype;  either noble but doomed, or violent and uncivilized</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Multiple film adaptations</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Reflects colonial attitudes</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Profound influence on American perceptions of Indigenous peoples</a:t>
            </a:r>
            <a:endParaRPr sz="3000">
              <a:latin typeface="Inter"/>
              <a:ea typeface="Inter"/>
              <a:cs typeface="Inter"/>
              <a:sym typeface="Inter"/>
            </a:endParaRPr>
          </a:p>
        </p:txBody>
      </p:sp>
      <p:grpSp>
        <p:nvGrpSpPr>
          <p:cNvPr id="419" name="Google Shape;419;p36"/>
          <p:cNvGrpSpPr/>
          <p:nvPr/>
        </p:nvGrpSpPr>
        <p:grpSpPr>
          <a:xfrm>
            <a:off x="15859155" y="-98041"/>
            <a:ext cx="1562625" cy="1771271"/>
            <a:chOff x="0" y="-130721"/>
            <a:chExt cx="2083500" cy="2361695"/>
          </a:xfrm>
        </p:grpSpPr>
        <p:grpSp>
          <p:nvGrpSpPr>
            <p:cNvPr id="420" name="Google Shape;420;p36"/>
            <p:cNvGrpSpPr/>
            <p:nvPr/>
          </p:nvGrpSpPr>
          <p:grpSpPr>
            <a:xfrm>
              <a:off x="75599" y="-130721"/>
              <a:ext cx="1932614" cy="2361695"/>
              <a:chOff x="0" y="-47625"/>
              <a:chExt cx="704100" cy="860425"/>
            </a:xfrm>
          </p:grpSpPr>
          <p:sp>
            <p:nvSpPr>
              <p:cNvPr id="421" name="Google Shape;421;p3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3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3" name="Google Shape;423;p3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11</a:t>
              </a:r>
              <a:endParaRPr/>
            </a:p>
          </p:txBody>
        </p:sp>
      </p:grpSp>
      <p:sp>
        <p:nvSpPr>
          <p:cNvPr id="424" name="Google Shape;424;p36"/>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25" name="Google Shape;425;p36"/>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26" name="Google Shape;426;p36"/>
          <p:cNvGrpSpPr/>
          <p:nvPr/>
        </p:nvGrpSpPr>
        <p:grpSpPr>
          <a:xfrm>
            <a:off x="185402" y="-144662"/>
            <a:ext cx="937448" cy="10431660"/>
            <a:chOff x="0" y="-53378"/>
            <a:chExt cx="1249931" cy="13908880"/>
          </a:xfrm>
        </p:grpSpPr>
        <p:grpSp>
          <p:nvGrpSpPr>
            <p:cNvPr id="427" name="Google Shape;427;p36"/>
            <p:cNvGrpSpPr/>
            <p:nvPr/>
          </p:nvGrpSpPr>
          <p:grpSpPr>
            <a:xfrm>
              <a:off x="0" y="-53378"/>
              <a:ext cx="1249931" cy="13908880"/>
              <a:chOff x="0" y="-38100"/>
              <a:chExt cx="246900" cy="2747433"/>
            </a:xfrm>
          </p:grpSpPr>
          <p:sp>
            <p:nvSpPr>
              <p:cNvPr id="428" name="Google Shape;428;p36"/>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429" name="Google Shape;429;p36"/>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30" name="Google Shape;430;p36"/>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31" name="Google Shape;431;p36"/>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432" name="Google Shape;432;p36"/>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
        <p:nvSpPr>
          <p:cNvPr id="433" name="Google Shape;433;p36"/>
          <p:cNvSpPr txBox="1"/>
          <p:nvPr/>
        </p:nvSpPr>
        <p:spPr>
          <a:xfrm>
            <a:off x="9739475" y="9178800"/>
            <a:ext cx="3000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202122"/>
                </a:solidFill>
                <a:latin typeface="Inter"/>
                <a:ea typeface="Inter"/>
                <a:cs typeface="Inter"/>
                <a:sym typeface="Inter"/>
              </a:rPr>
              <a:t>Source: </a:t>
            </a:r>
            <a:r>
              <a:rPr b="1" lang="en-US" sz="1200">
                <a:solidFill>
                  <a:srgbClr val="202122"/>
                </a:solidFill>
                <a:latin typeface="Inter"/>
                <a:ea typeface="Inter"/>
                <a:cs typeface="Inter"/>
                <a:sym typeface="Inter"/>
              </a:rPr>
              <a:t>Illustration from 1896 edition of </a:t>
            </a:r>
            <a:r>
              <a:rPr b="1" i="1" lang="en-US" sz="1200">
                <a:solidFill>
                  <a:srgbClr val="202122"/>
                </a:solidFill>
                <a:latin typeface="Inter"/>
                <a:ea typeface="Inter"/>
                <a:cs typeface="Inter"/>
                <a:sym typeface="Inter"/>
              </a:rPr>
              <a:t>The Last of the Mohicans</a:t>
            </a:r>
            <a:r>
              <a:rPr b="1" lang="en-US" sz="1200">
                <a:solidFill>
                  <a:srgbClr val="202122"/>
                </a:solidFill>
                <a:latin typeface="Inter"/>
                <a:ea typeface="Inter"/>
                <a:cs typeface="Inter"/>
                <a:sym typeface="Inter"/>
              </a:rPr>
              <a:t>, by F.T. Merrill. The drawing occurs when Hawk-eye attacks Magua in the cave where Alice is held captive.</a:t>
            </a:r>
            <a:endParaRPr b="1">
              <a:latin typeface="Inter"/>
              <a:ea typeface="Inter"/>
              <a:cs typeface="Inter"/>
              <a:sym typeface="Inter"/>
            </a:endParaRPr>
          </a:p>
        </p:txBody>
      </p:sp>
      <p:pic>
        <p:nvPicPr>
          <p:cNvPr id="434" name="Google Shape;434;p36"/>
          <p:cNvPicPr preferRelativeResize="0"/>
          <p:nvPr/>
        </p:nvPicPr>
        <p:blipFill>
          <a:blip r:embed="rId4">
            <a:alphaModFix/>
          </a:blip>
          <a:stretch>
            <a:fillRect/>
          </a:stretch>
        </p:blipFill>
        <p:spPr>
          <a:xfrm>
            <a:off x="14319175" y="2164705"/>
            <a:ext cx="3647026" cy="4341685"/>
          </a:xfrm>
          <a:prstGeom prst="rect">
            <a:avLst/>
          </a:prstGeom>
          <a:noFill/>
          <a:ln>
            <a:noFill/>
          </a:ln>
        </p:spPr>
      </p:pic>
      <p:pic>
        <p:nvPicPr>
          <p:cNvPr id="435" name="Google Shape;435;p36"/>
          <p:cNvPicPr preferRelativeResize="0"/>
          <p:nvPr/>
        </p:nvPicPr>
        <p:blipFill>
          <a:blip r:embed="rId5">
            <a:alphaModFix/>
          </a:blip>
          <a:stretch>
            <a:fillRect/>
          </a:stretch>
        </p:blipFill>
        <p:spPr>
          <a:xfrm>
            <a:off x="10511600" y="3925550"/>
            <a:ext cx="4048125" cy="5147151"/>
          </a:xfrm>
          <a:prstGeom prst="rect">
            <a:avLst/>
          </a:prstGeom>
          <a:noFill/>
          <a:ln>
            <a:noFill/>
          </a:ln>
        </p:spPr>
      </p:pic>
      <p:sp>
        <p:nvSpPr>
          <p:cNvPr id="436" name="Google Shape;436;p36"/>
          <p:cNvSpPr txBox="1"/>
          <p:nvPr/>
        </p:nvSpPr>
        <p:spPr>
          <a:xfrm>
            <a:off x="2553980" y="571500"/>
            <a:ext cx="13179900" cy="2000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499">
                <a:solidFill>
                  <a:srgbClr val="231F20"/>
                </a:solidFill>
                <a:latin typeface="Halant"/>
                <a:ea typeface="Halant"/>
                <a:cs typeface="Halant"/>
                <a:sym typeface="Halant"/>
              </a:rPr>
              <a:t>REPRESENTATION IN CHILDREN’S BOOKS</a:t>
            </a:r>
            <a:endParaRPr sz="1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37"/>
          <p:cNvSpPr txBox="1"/>
          <p:nvPr/>
        </p:nvSpPr>
        <p:spPr>
          <a:xfrm>
            <a:off x="2553980" y="571500"/>
            <a:ext cx="13179900" cy="2000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499">
                <a:solidFill>
                  <a:srgbClr val="231F20"/>
                </a:solidFill>
                <a:latin typeface="Halant"/>
                <a:ea typeface="Halant"/>
                <a:cs typeface="Halant"/>
                <a:sym typeface="Halant"/>
              </a:rPr>
              <a:t>INDIGENOUS REPRESENTATION IN CHILDREN’S BOOKS</a:t>
            </a:r>
            <a:endParaRPr sz="100"/>
          </a:p>
        </p:txBody>
      </p:sp>
      <p:sp>
        <p:nvSpPr>
          <p:cNvPr id="442" name="Google Shape;442;p37"/>
          <p:cNvSpPr txBox="1"/>
          <p:nvPr/>
        </p:nvSpPr>
        <p:spPr>
          <a:xfrm>
            <a:off x="1889370" y="3443750"/>
            <a:ext cx="10748700" cy="1446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US" sz="4700">
                <a:solidFill>
                  <a:srgbClr val="231F20"/>
                </a:solidFill>
                <a:latin typeface="Halant"/>
                <a:ea typeface="Halant"/>
                <a:cs typeface="Halant"/>
                <a:sym typeface="Halant"/>
              </a:rPr>
              <a:t>Little House on the Prairie</a:t>
            </a:r>
            <a:endParaRPr b="1" sz="4700">
              <a:solidFill>
                <a:srgbClr val="231F20"/>
              </a:solidFill>
              <a:latin typeface="Halant"/>
              <a:ea typeface="Halant"/>
              <a:cs typeface="Halant"/>
              <a:sym typeface="Halant"/>
            </a:endParaRPr>
          </a:p>
          <a:p>
            <a:pPr indent="0" lvl="0" marL="0" marR="0" rtl="0" algn="l">
              <a:lnSpc>
                <a:spcPct val="100000"/>
              </a:lnSpc>
              <a:spcBef>
                <a:spcPts val="0"/>
              </a:spcBef>
              <a:spcAft>
                <a:spcPts val="0"/>
              </a:spcAft>
              <a:buNone/>
            </a:pPr>
            <a:r>
              <a:rPr b="1" i="1" lang="en-US" sz="4700">
                <a:solidFill>
                  <a:srgbClr val="231F20"/>
                </a:solidFill>
                <a:latin typeface="Halant"/>
                <a:ea typeface="Halant"/>
                <a:cs typeface="Halant"/>
                <a:sym typeface="Halant"/>
              </a:rPr>
              <a:t>Laura Ingalls Wilder</a:t>
            </a:r>
            <a:endParaRPr b="1" i="1" sz="4700">
              <a:solidFill>
                <a:srgbClr val="231F20"/>
              </a:solidFill>
              <a:latin typeface="Halant"/>
              <a:ea typeface="Halant"/>
              <a:cs typeface="Halant"/>
              <a:sym typeface="Halant"/>
            </a:endParaRPr>
          </a:p>
        </p:txBody>
      </p:sp>
      <p:sp>
        <p:nvSpPr>
          <p:cNvPr id="443" name="Google Shape;443;p37"/>
          <p:cNvSpPr txBox="1"/>
          <p:nvPr/>
        </p:nvSpPr>
        <p:spPr>
          <a:xfrm>
            <a:off x="1889375" y="5115075"/>
            <a:ext cx="8576100" cy="4617600"/>
          </a:xfrm>
          <a:prstGeom prst="rect">
            <a:avLst/>
          </a:prstGeom>
          <a:noFill/>
          <a:ln>
            <a:noFill/>
          </a:ln>
        </p:spPr>
        <p:txBody>
          <a:bodyPr anchorCtr="0" anchor="t" bIns="0" lIns="0" spcFirstLastPara="1" rIns="0" wrap="square" tIns="0">
            <a:spAutoFit/>
          </a:bodyPr>
          <a:lstStyle/>
          <a:p>
            <a:pPr indent="-419100" lvl="0" marL="457200" marR="0" rtl="0" algn="l">
              <a:lnSpc>
                <a:spcPct val="100000"/>
              </a:lnSpc>
              <a:spcBef>
                <a:spcPts val="0"/>
              </a:spcBef>
              <a:spcAft>
                <a:spcPts val="0"/>
              </a:spcAft>
              <a:buClr>
                <a:srgbClr val="231F20"/>
              </a:buClr>
              <a:buSzPts val="3000"/>
              <a:buFont typeface="Inter"/>
              <a:buChar char="●"/>
            </a:pPr>
            <a:r>
              <a:rPr lang="en-US" sz="3000">
                <a:latin typeface="Inter"/>
                <a:ea typeface="Inter"/>
                <a:cs typeface="Inter"/>
                <a:sym typeface="Inter"/>
              </a:rPr>
              <a:t>Published</a:t>
            </a:r>
            <a:r>
              <a:rPr lang="en-US" sz="3000">
                <a:latin typeface="Inter"/>
                <a:ea typeface="Inter"/>
                <a:cs typeface="Inter"/>
                <a:sym typeface="Inter"/>
              </a:rPr>
              <a:t> in 1935</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Widely beloved and adapted into a successful television series</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Led to the creation of the Laura Ingalls Wilder Award that has now been renamed to Children’s Literature Legacy Award</a:t>
            </a:r>
            <a:endParaRPr sz="3000">
              <a:latin typeface="Inter"/>
              <a:ea typeface="Inter"/>
              <a:cs typeface="Inter"/>
              <a:sym typeface="Inter"/>
            </a:endParaRPr>
          </a:p>
          <a:p>
            <a:pPr indent="-419100" lvl="0" marL="457200" marR="0" rtl="0" algn="l">
              <a:lnSpc>
                <a:spcPct val="100000"/>
              </a:lnSpc>
              <a:spcBef>
                <a:spcPts val="0"/>
              </a:spcBef>
              <a:spcAft>
                <a:spcPts val="0"/>
              </a:spcAft>
              <a:buClr>
                <a:srgbClr val="231F20"/>
              </a:buClr>
              <a:buSzPts val="3000"/>
              <a:buFont typeface="Inter"/>
              <a:buChar char="●"/>
            </a:pPr>
            <a:r>
              <a:rPr lang="en-US" sz="3000">
                <a:latin typeface="Inter"/>
                <a:ea typeface="Inter"/>
                <a:cs typeface="Inter"/>
                <a:sym typeface="Inter"/>
              </a:rPr>
              <a:t>Includes stereotypical depictions</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“The only good Indian is a dead Indian”</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Native Americans described as savage and dangerous</a:t>
            </a:r>
            <a:endParaRPr sz="3000">
              <a:latin typeface="Inter"/>
              <a:ea typeface="Inter"/>
              <a:cs typeface="Inter"/>
              <a:sym typeface="Inter"/>
            </a:endParaRPr>
          </a:p>
        </p:txBody>
      </p:sp>
      <p:grpSp>
        <p:nvGrpSpPr>
          <p:cNvPr id="444" name="Google Shape;444;p37"/>
          <p:cNvGrpSpPr/>
          <p:nvPr/>
        </p:nvGrpSpPr>
        <p:grpSpPr>
          <a:xfrm>
            <a:off x="15859155" y="-98041"/>
            <a:ext cx="1562625" cy="1771271"/>
            <a:chOff x="0" y="-130721"/>
            <a:chExt cx="2083500" cy="2361695"/>
          </a:xfrm>
        </p:grpSpPr>
        <p:grpSp>
          <p:nvGrpSpPr>
            <p:cNvPr id="445" name="Google Shape;445;p37"/>
            <p:cNvGrpSpPr/>
            <p:nvPr/>
          </p:nvGrpSpPr>
          <p:grpSpPr>
            <a:xfrm>
              <a:off x="75599" y="-130721"/>
              <a:ext cx="1932614" cy="2361695"/>
              <a:chOff x="0" y="-47625"/>
              <a:chExt cx="704100" cy="860425"/>
            </a:xfrm>
          </p:grpSpPr>
          <p:sp>
            <p:nvSpPr>
              <p:cNvPr id="446" name="Google Shape;446;p3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3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8" name="Google Shape;448;p3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5575" u="none" cap="none" strike="noStrike">
                  <a:solidFill>
                    <a:srgbClr val="231F20"/>
                  </a:solidFill>
                  <a:latin typeface="Halant"/>
                  <a:ea typeface="Halant"/>
                  <a:cs typeface="Halant"/>
                  <a:sym typeface="Halant"/>
                </a:rPr>
                <a:t>12</a:t>
              </a:r>
              <a:endParaRPr/>
            </a:p>
          </p:txBody>
        </p:sp>
      </p:grpSp>
      <p:sp>
        <p:nvSpPr>
          <p:cNvPr id="449" name="Google Shape;449;p37"/>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50" name="Google Shape;450;p37"/>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51" name="Google Shape;451;p37"/>
          <p:cNvGrpSpPr/>
          <p:nvPr/>
        </p:nvGrpSpPr>
        <p:grpSpPr>
          <a:xfrm>
            <a:off x="185402" y="-144662"/>
            <a:ext cx="937448" cy="10431660"/>
            <a:chOff x="0" y="-53378"/>
            <a:chExt cx="1249931" cy="13908880"/>
          </a:xfrm>
        </p:grpSpPr>
        <p:grpSp>
          <p:nvGrpSpPr>
            <p:cNvPr id="452" name="Google Shape;452;p37"/>
            <p:cNvGrpSpPr/>
            <p:nvPr/>
          </p:nvGrpSpPr>
          <p:grpSpPr>
            <a:xfrm>
              <a:off x="0" y="-53378"/>
              <a:ext cx="1249931" cy="13908880"/>
              <a:chOff x="0" y="-38100"/>
              <a:chExt cx="246900" cy="2747433"/>
            </a:xfrm>
          </p:grpSpPr>
          <p:sp>
            <p:nvSpPr>
              <p:cNvPr id="453" name="Google Shape;453;p37"/>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454" name="Google Shape;454;p37"/>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55" name="Google Shape;455;p37"/>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56" name="Google Shape;456;p37"/>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457" name="Google Shape;457;p37"/>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pic>
        <p:nvPicPr>
          <p:cNvPr id="458" name="Google Shape;458;p37"/>
          <p:cNvPicPr preferRelativeResize="0"/>
          <p:nvPr/>
        </p:nvPicPr>
        <p:blipFill>
          <a:blip r:embed="rId4">
            <a:alphaModFix/>
          </a:blip>
          <a:stretch>
            <a:fillRect/>
          </a:stretch>
        </p:blipFill>
        <p:spPr>
          <a:xfrm>
            <a:off x="10465398" y="3167375"/>
            <a:ext cx="5749423" cy="3234050"/>
          </a:xfrm>
          <a:prstGeom prst="rect">
            <a:avLst/>
          </a:prstGeom>
          <a:noFill/>
          <a:ln>
            <a:noFill/>
          </a:ln>
        </p:spPr>
      </p:pic>
      <p:sp>
        <p:nvSpPr>
          <p:cNvPr id="459" name="Google Shape;459;p37"/>
          <p:cNvSpPr txBox="1"/>
          <p:nvPr/>
        </p:nvSpPr>
        <p:spPr>
          <a:xfrm>
            <a:off x="11258550" y="6811588"/>
            <a:ext cx="3000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Inter"/>
                <a:ea typeface="Inter"/>
                <a:cs typeface="Inter"/>
                <a:sym typeface="Inter"/>
              </a:rPr>
              <a:t>Source: </a:t>
            </a:r>
            <a:r>
              <a:rPr b="1" lang="en-US" sz="1200">
                <a:solidFill>
                  <a:schemeClr val="dk1"/>
                </a:solidFill>
                <a:latin typeface="Inter"/>
                <a:ea typeface="Inter"/>
                <a:cs typeface="Inter"/>
                <a:sym typeface="Inter"/>
              </a:rPr>
              <a:t>This 1953 Garth Williams illustration for the Little House series depicts two stereotypical, shirtless Native American men stealing food and furs from the Ingalls’ cabin</a:t>
            </a:r>
            <a:endParaRPr b="1" sz="1200">
              <a:solidFill>
                <a:schemeClr val="dk1"/>
              </a:solidFill>
              <a:latin typeface="Inter"/>
              <a:ea typeface="Inter"/>
              <a:cs typeface="Inter"/>
              <a:sym typeface="Inter"/>
            </a:endParaRPr>
          </a:p>
        </p:txBody>
      </p:sp>
      <p:pic>
        <p:nvPicPr>
          <p:cNvPr id="460" name="Google Shape;460;p37"/>
          <p:cNvPicPr preferRelativeResize="0"/>
          <p:nvPr/>
        </p:nvPicPr>
        <p:blipFill>
          <a:blip r:embed="rId5">
            <a:alphaModFix/>
          </a:blip>
          <a:stretch>
            <a:fillRect/>
          </a:stretch>
        </p:blipFill>
        <p:spPr>
          <a:xfrm>
            <a:off x="15063570" y="5694050"/>
            <a:ext cx="2695575" cy="33432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38"/>
          <p:cNvSpPr txBox="1"/>
          <p:nvPr/>
        </p:nvSpPr>
        <p:spPr>
          <a:xfrm>
            <a:off x="2553980" y="571500"/>
            <a:ext cx="13179900" cy="2000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499">
                <a:solidFill>
                  <a:srgbClr val="231F20"/>
                </a:solidFill>
                <a:latin typeface="Halant"/>
                <a:ea typeface="Halant"/>
                <a:cs typeface="Halant"/>
                <a:sym typeface="Halant"/>
              </a:rPr>
              <a:t>INDIGENOUS REPRESENTATION IN CHILDREN’S BOOKS</a:t>
            </a:r>
            <a:endParaRPr sz="100"/>
          </a:p>
        </p:txBody>
      </p:sp>
      <p:sp>
        <p:nvSpPr>
          <p:cNvPr id="466" name="Google Shape;466;p38"/>
          <p:cNvSpPr txBox="1"/>
          <p:nvPr/>
        </p:nvSpPr>
        <p:spPr>
          <a:xfrm>
            <a:off x="1889370" y="3443750"/>
            <a:ext cx="10748700" cy="1446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US" sz="4700">
                <a:solidFill>
                  <a:srgbClr val="231F20"/>
                </a:solidFill>
                <a:latin typeface="Halant"/>
                <a:ea typeface="Halant"/>
                <a:cs typeface="Halant"/>
                <a:sym typeface="Halant"/>
              </a:rPr>
              <a:t>Caddie Woodlawn</a:t>
            </a:r>
            <a:endParaRPr b="1" sz="4700">
              <a:solidFill>
                <a:srgbClr val="231F20"/>
              </a:solidFill>
              <a:latin typeface="Halant"/>
              <a:ea typeface="Halant"/>
              <a:cs typeface="Halant"/>
              <a:sym typeface="Halant"/>
            </a:endParaRPr>
          </a:p>
          <a:p>
            <a:pPr indent="0" lvl="0" marL="0" marR="0" rtl="0" algn="l">
              <a:lnSpc>
                <a:spcPct val="100000"/>
              </a:lnSpc>
              <a:spcBef>
                <a:spcPts val="0"/>
              </a:spcBef>
              <a:spcAft>
                <a:spcPts val="0"/>
              </a:spcAft>
              <a:buNone/>
            </a:pPr>
            <a:r>
              <a:rPr b="1" i="1" lang="en-US" sz="4700">
                <a:solidFill>
                  <a:srgbClr val="231F20"/>
                </a:solidFill>
                <a:latin typeface="Halant"/>
                <a:ea typeface="Halant"/>
                <a:cs typeface="Halant"/>
                <a:sym typeface="Halant"/>
              </a:rPr>
              <a:t>Carol Ryrie Brink</a:t>
            </a:r>
            <a:endParaRPr b="1" i="1" sz="4700">
              <a:solidFill>
                <a:srgbClr val="231F20"/>
              </a:solidFill>
              <a:latin typeface="Halant"/>
              <a:ea typeface="Halant"/>
              <a:cs typeface="Halant"/>
              <a:sym typeface="Halant"/>
            </a:endParaRPr>
          </a:p>
        </p:txBody>
      </p:sp>
      <p:sp>
        <p:nvSpPr>
          <p:cNvPr id="467" name="Google Shape;467;p38"/>
          <p:cNvSpPr txBox="1"/>
          <p:nvPr/>
        </p:nvSpPr>
        <p:spPr>
          <a:xfrm>
            <a:off x="1889375" y="5115075"/>
            <a:ext cx="7820100" cy="3694200"/>
          </a:xfrm>
          <a:prstGeom prst="rect">
            <a:avLst/>
          </a:prstGeom>
          <a:noFill/>
          <a:ln>
            <a:noFill/>
          </a:ln>
        </p:spPr>
        <p:txBody>
          <a:bodyPr anchorCtr="0" anchor="t" bIns="0" lIns="0" spcFirstLastPara="1" rIns="0" wrap="square" tIns="0">
            <a:spAutoFit/>
          </a:bodyPr>
          <a:lstStyle/>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Published in 1935 </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1936 Newbery Medal Winner</a:t>
            </a:r>
            <a:endParaRPr sz="3000">
              <a:latin typeface="Inter"/>
              <a:ea typeface="Inter"/>
              <a:cs typeface="Inter"/>
              <a:sym typeface="Inter"/>
            </a:endParaRPr>
          </a:p>
          <a:p>
            <a:pPr indent="-419100" lvl="0" marL="457200" marR="0" rtl="0" algn="l">
              <a:lnSpc>
                <a:spcPct val="100000"/>
              </a:lnSpc>
              <a:spcBef>
                <a:spcPts val="0"/>
              </a:spcBef>
              <a:spcAft>
                <a:spcPts val="0"/>
              </a:spcAft>
              <a:buClr>
                <a:srgbClr val="231F20"/>
              </a:buClr>
              <a:buSzPts val="3000"/>
              <a:buFont typeface="Inter"/>
              <a:buChar char="●"/>
            </a:pPr>
            <a:r>
              <a:rPr lang="en-US" sz="3000">
                <a:latin typeface="Inter"/>
                <a:ea typeface="Inter"/>
                <a:cs typeface="Inter"/>
                <a:sym typeface="Inter"/>
              </a:rPr>
              <a:t>Simplistic, one-dimensional portrayal</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Uses “savage” stereotype</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Shows violent conflict reinforcing negative depictions</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Still remains a staple in many school curriculums</a:t>
            </a:r>
            <a:endParaRPr sz="3000">
              <a:latin typeface="Inter"/>
              <a:ea typeface="Inter"/>
              <a:cs typeface="Inter"/>
              <a:sym typeface="Inter"/>
            </a:endParaRPr>
          </a:p>
        </p:txBody>
      </p:sp>
      <p:grpSp>
        <p:nvGrpSpPr>
          <p:cNvPr id="468" name="Google Shape;468;p38"/>
          <p:cNvGrpSpPr/>
          <p:nvPr/>
        </p:nvGrpSpPr>
        <p:grpSpPr>
          <a:xfrm>
            <a:off x="15859155" y="-98041"/>
            <a:ext cx="1562625" cy="1771271"/>
            <a:chOff x="0" y="-130721"/>
            <a:chExt cx="2083500" cy="2361695"/>
          </a:xfrm>
        </p:grpSpPr>
        <p:grpSp>
          <p:nvGrpSpPr>
            <p:cNvPr id="469" name="Google Shape;469;p38"/>
            <p:cNvGrpSpPr/>
            <p:nvPr/>
          </p:nvGrpSpPr>
          <p:grpSpPr>
            <a:xfrm>
              <a:off x="75599" y="-130721"/>
              <a:ext cx="1932614" cy="2361695"/>
              <a:chOff x="0" y="-47625"/>
              <a:chExt cx="704100" cy="860425"/>
            </a:xfrm>
          </p:grpSpPr>
          <p:sp>
            <p:nvSpPr>
              <p:cNvPr id="470" name="Google Shape;470;p3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3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72" name="Google Shape;472;p3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13</a:t>
              </a:r>
              <a:endParaRPr/>
            </a:p>
          </p:txBody>
        </p:sp>
      </p:grpSp>
      <p:sp>
        <p:nvSpPr>
          <p:cNvPr id="473" name="Google Shape;473;p38"/>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74" name="Google Shape;474;p38"/>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75" name="Google Shape;475;p38"/>
          <p:cNvGrpSpPr/>
          <p:nvPr/>
        </p:nvGrpSpPr>
        <p:grpSpPr>
          <a:xfrm>
            <a:off x="185402" y="-144662"/>
            <a:ext cx="937448" cy="10431660"/>
            <a:chOff x="0" y="-53378"/>
            <a:chExt cx="1249931" cy="13908880"/>
          </a:xfrm>
        </p:grpSpPr>
        <p:grpSp>
          <p:nvGrpSpPr>
            <p:cNvPr id="476" name="Google Shape;476;p38"/>
            <p:cNvGrpSpPr/>
            <p:nvPr/>
          </p:nvGrpSpPr>
          <p:grpSpPr>
            <a:xfrm>
              <a:off x="0" y="-53378"/>
              <a:ext cx="1249931" cy="13908880"/>
              <a:chOff x="0" y="-38100"/>
              <a:chExt cx="246900" cy="2747433"/>
            </a:xfrm>
          </p:grpSpPr>
          <p:sp>
            <p:nvSpPr>
              <p:cNvPr id="477" name="Google Shape;477;p38"/>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478" name="Google Shape;478;p38"/>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79" name="Google Shape;479;p38"/>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80" name="Google Shape;480;p38"/>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481" name="Google Shape;481;p38"/>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pic>
        <p:nvPicPr>
          <p:cNvPr id="482" name="Google Shape;482;p38" title="Blank Book Illustration Free Stock Photo - Public Domain Pictures"/>
          <p:cNvPicPr preferRelativeResize="0"/>
          <p:nvPr/>
        </p:nvPicPr>
        <p:blipFill>
          <a:blip r:embed="rId4">
            <a:alphaModFix/>
          </a:blip>
          <a:stretch>
            <a:fillRect/>
          </a:stretch>
        </p:blipFill>
        <p:spPr>
          <a:xfrm>
            <a:off x="9768525" y="2752652"/>
            <a:ext cx="7819989" cy="5429463"/>
          </a:xfrm>
          <a:prstGeom prst="rect">
            <a:avLst/>
          </a:prstGeom>
          <a:noFill/>
          <a:ln>
            <a:noFill/>
          </a:ln>
        </p:spPr>
      </p:pic>
      <p:pic>
        <p:nvPicPr>
          <p:cNvPr id="483" name="Google Shape;483;p38"/>
          <p:cNvPicPr preferRelativeResize="0"/>
          <p:nvPr/>
        </p:nvPicPr>
        <p:blipFill>
          <a:blip r:embed="rId5">
            <a:alphaModFix/>
          </a:blip>
          <a:stretch>
            <a:fillRect/>
          </a:stretch>
        </p:blipFill>
        <p:spPr>
          <a:xfrm>
            <a:off x="10968158" y="3733800"/>
            <a:ext cx="2457450" cy="3695700"/>
          </a:xfrm>
          <a:prstGeom prst="rect">
            <a:avLst/>
          </a:prstGeom>
          <a:noFill/>
          <a:ln>
            <a:noFill/>
          </a:ln>
        </p:spPr>
      </p:pic>
      <p:sp>
        <p:nvSpPr>
          <p:cNvPr id="484" name="Google Shape;484;p38"/>
          <p:cNvSpPr txBox="1"/>
          <p:nvPr/>
        </p:nvSpPr>
        <p:spPr>
          <a:xfrm>
            <a:off x="13793425" y="3120200"/>
            <a:ext cx="2936700" cy="44946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US">
                <a:solidFill>
                  <a:schemeClr val="dk1"/>
                </a:solidFill>
                <a:latin typeface="Halant"/>
                <a:ea typeface="Halant"/>
                <a:cs typeface="Halant"/>
                <a:sym typeface="Halant"/>
              </a:rPr>
              <a:t>“Do you think the Indians </a:t>
            </a:r>
            <a:endParaRPr b="1">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b="1" lang="en-US">
                <a:solidFill>
                  <a:schemeClr val="dk1"/>
                </a:solidFill>
                <a:latin typeface="Halant"/>
                <a:ea typeface="Halant"/>
                <a:cs typeface="Halant"/>
                <a:sym typeface="Halant"/>
              </a:rPr>
              <a:t>around here would ever get </a:t>
            </a:r>
            <a:endParaRPr b="1">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b="1" lang="en-US">
                <a:solidFill>
                  <a:schemeClr val="dk1"/>
                </a:solidFill>
                <a:latin typeface="Halant"/>
                <a:ea typeface="Halant"/>
                <a:cs typeface="Halant"/>
                <a:sym typeface="Halant"/>
              </a:rPr>
              <a:t>mad and massacre folks like </a:t>
            </a:r>
            <a:endParaRPr b="1">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b="1" lang="en-US">
                <a:solidFill>
                  <a:schemeClr val="dk1"/>
                </a:solidFill>
                <a:latin typeface="Halant"/>
                <a:ea typeface="Halant"/>
                <a:cs typeface="Halant"/>
                <a:sym typeface="Halant"/>
              </a:rPr>
              <a:t>they did up north?” wondered Warren, tying his shirt up in a bundle.</a:t>
            </a:r>
            <a:endParaRPr b="1">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b="1">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b="1" lang="en-US">
                <a:solidFill>
                  <a:schemeClr val="dk1"/>
                </a:solidFill>
                <a:latin typeface="Halant"/>
                <a:ea typeface="Halant"/>
                <a:cs typeface="Halant"/>
                <a:sym typeface="Halant"/>
              </a:rPr>
              <a:t>“No, sir,” said Tom, “not these Indians!”</a:t>
            </a:r>
            <a:endParaRPr b="1">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b="1">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b="1" lang="en-US">
                <a:solidFill>
                  <a:schemeClr val="dk1"/>
                </a:solidFill>
                <a:latin typeface="Halant"/>
                <a:ea typeface="Halant"/>
                <a:cs typeface="Halant"/>
                <a:sym typeface="Halant"/>
              </a:rPr>
              <a:t>“Not Indian John, anyhow,” said Caddie. She had just unfastened the many troublesome little buttons on the back of her tight-waisted dress. “No, not Indian John!” she repeated decidedly… “Even if he does have a scalp belt,” she added. The thought of the scalp belt always made her hair prickle…”</a:t>
            </a:r>
            <a:endParaRPr b="1">
              <a:solidFill>
                <a:schemeClr val="dk1"/>
              </a:solidFill>
              <a:latin typeface="Halant"/>
              <a:ea typeface="Halant"/>
              <a:cs typeface="Halant"/>
              <a:sym typeface="Halant"/>
            </a:endParaRPr>
          </a:p>
        </p:txBody>
      </p:sp>
      <p:sp>
        <p:nvSpPr>
          <p:cNvPr id="485" name="Google Shape;485;p38"/>
          <p:cNvSpPr txBox="1"/>
          <p:nvPr/>
        </p:nvSpPr>
        <p:spPr>
          <a:xfrm>
            <a:off x="11521300" y="3155150"/>
            <a:ext cx="1858200" cy="66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chemeClr val="dk1"/>
                </a:solidFill>
                <a:latin typeface="Inter"/>
                <a:ea typeface="Inter"/>
                <a:cs typeface="Inter"/>
                <a:sym typeface="Inter"/>
              </a:rPr>
              <a:t>Source: Caddie Woodlawn, page 2</a:t>
            </a:r>
            <a:endParaRPr b="1" sz="1200">
              <a:solidFill>
                <a:schemeClr val="dk1"/>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39"/>
          <p:cNvSpPr txBox="1"/>
          <p:nvPr/>
        </p:nvSpPr>
        <p:spPr>
          <a:xfrm>
            <a:off x="2553980" y="571500"/>
            <a:ext cx="13179900" cy="2000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499">
                <a:solidFill>
                  <a:srgbClr val="231F20"/>
                </a:solidFill>
                <a:latin typeface="Halant"/>
                <a:ea typeface="Halant"/>
                <a:cs typeface="Halant"/>
                <a:sym typeface="Halant"/>
              </a:rPr>
              <a:t>INDIGENOUS REPRESENTATION IN CHILDREN’S BOOKS</a:t>
            </a:r>
            <a:endParaRPr sz="100"/>
          </a:p>
        </p:txBody>
      </p:sp>
      <p:sp>
        <p:nvSpPr>
          <p:cNvPr id="491" name="Google Shape;491;p39"/>
          <p:cNvSpPr txBox="1"/>
          <p:nvPr/>
        </p:nvSpPr>
        <p:spPr>
          <a:xfrm>
            <a:off x="1889375" y="3443750"/>
            <a:ext cx="9232800" cy="1446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US" sz="4700">
                <a:solidFill>
                  <a:srgbClr val="231F20"/>
                </a:solidFill>
                <a:latin typeface="Halant"/>
                <a:ea typeface="Halant"/>
                <a:cs typeface="Halant"/>
                <a:sym typeface="Halant"/>
              </a:rPr>
              <a:t>Squanto, Friend of the Pilgrims</a:t>
            </a:r>
            <a:endParaRPr b="1" sz="4700">
              <a:solidFill>
                <a:srgbClr val="231F20"/>
              </a:solidFill>
              <a:latin typeface="Halant"/>
              <a:ea typeface="Halant"/>
              <a:cs typeface="Halant"/>
              <a:sym typeface="Halant"/>
            </a:endParaRPr>
          </a:p>
          <a:p>
            <a:pPr indent="0" lvl="0" marL="0" marR="0" rtl="0" algn="l">
              <a:lnSpc>
                <a:spcPct val="100000"/>
              </a:lnSpc>
              <a:spcBef>
                <a:spcPts val="0"/>
              </a:spcBef>
              <a:spcAft>
                <a:spcPts val="0"/>
              </a:spcAft>
              <a:buNone/>
            </a:pPr>
            <a:r>
              <a:rPr b="1" i="1" lang="en-US" sz="4700">
                <a:solidFill>
                  <a:srgbClr val="231F20"/>
                </a:solidFill>
                <a:latin typeface="Halant"/>
                <a:ea typeface="Halant"/>
                <a:cs typeface="Halant"/>
                <a:sym typeface="Halant"/>
              </a:rPr>
              <a:t>Clyde Robert Bulla</a:t>
            </a:r>
            <a:endParaRPr b="1" i="1" sz="4700">
              <a:solidFill>
                <a:srgbClr val="231F20"/>
              </a:solidFill>
              <a:latin typeface="Halant"/>
              <a:ea typeface="Halant"/>
              <a:cs typeface="Halant"/>
              <a:sym typeface="Halant"/>
            </a:endParaRPr>
          </a:p>
        </p:txBody>
      </p:sp>
      <p:sp>
        <p:nvSpPr>
          <p:cNvPr id="492" name="Google Shape;492;p39"/>
          <p:cNvSpPr txBox="1"/>
          <p:nvPr/>
        </p:nvSpPr>
        <p:spPr>
          <a:xfrm>
            <a:off x="1889373" y="5115075"/>
            <a:ext cx="9087300" cy="3232500"/>
          </a:xfrm>
          <a:prstGeom prst="rect">
            <a:avLst/>
          </a:prstGeom>
          <a:noFill/>
          <a:ln>
            <a:noFill/>
          </a:ln>
        </p:spPr>
        <p:txBody>
          <a:bodyPr anchorCtr="0" anchor="t" bIns="0" lIns="0" spcFirstLastPara="1" rIns="0" wrap="square" tIns="0">
            <a:spAutoFit/>
          </a:bodyPr>
          <a:lstStyle/>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Published in 1954</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Widely read</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Contributes to the “helpful Indian” trope</a:t>
            </a:r>
            <a:endParaRPr sz="3000">
              <a:latin typeface="Inter"/>
              <a:ea typeface="Inter"/>
              <a:cs typeface="Inter"/>
              <a:sym typeface="Inter"/>
            </a:endParaRPr>
          </a:p>
          <a:p>
            <a:pPr indent="-419100" lvl="0" marL="457200" marR="0" rtl="0" algn="l">
              <a:lnSpc>
                <a:spcPct val="100000"/>
              </a:lnSpc>
              <a:spcBef>
                <a:spcPts val="0"/>
              </a:spcBef>
              <a:spcAft>
                <a:spcPts val="0"/>
              </a:spcAft>
              <a:buClr>
                <a:srgbClr val="231F20"/>
              </a:buClr>
              <a:buSzPts val="3000"/>
              <a:buFont typeface="Inter"/>
              <a:buChar char="●"/>
            </a:pPr>
            <a:r>
              <a:rPr lang="en-US" sz="3000">
                <a:latin typeface="Inter"/>
                <a:ea typeface="Inter"/>
                <a:cs typeface="Inter"/>
                <a:sym typeface="Inter"/>
              </a:rPr>
              <a:t>Romanticizes role of Squanto</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Ignores impact of colonization</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Portrays Indigenous people as passive participants</a:t>
            </a:r>
            <a:endParaRPr sz="3000">
              <a:latin typeface="Inter"/>
              <a:ea typeface="Inter"/>
              <a:cs typeface="Inter"/>
              <a:sym typeface="Inter"/>
            </a:endParaRPr>
          </a:p>
        </p:txBody>
      </p:sp>
      <p:grpSp>
        <p:nvGrpSpPr>
          <p:cNvPr id="493" name="Google Shape;493;p39"/>
          <p:cNvGrpSpPr/>
          <p:nvPr/>
        </p:nvGrpSpPr>
        <p:grpSpPr>
          <a:xfrm>
            <a:off x="15859155" y="-98041"/>
            <a:ext cx="1562625" cy="1771271"/>
            <a:chOff x="0" y="-130721"/>
            <a:chExt cx="2083500" cy="2361695"/>
          </a:xfrm>
        </p:grpSpPr>
        <p:grpSp>
          <p:nvGrpSpPr>
            <p:cNvPr id="494" name="Google Shape;494;p39"/>
            <p:cNvGrpSpPr/>
            <p:nvPr/>
          </p:nvGrpSpPr>
          <p:grpSpPr>
            <a:xfrm>
              <a:off x="75599" y="-130721"/>
              <a:ext cx="1932614" cy="2361695"/>
              <a:chOff x="0" y="-47625"/>
              <a:chExt cx="704100" cy="860425"/>
            </a:xfrm>
          </p:grpSpPr>
          <p:sp>
            <p:nvSpPr>
              <p:cNvPr id="495" name="Google Shape;495;p3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3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97" name="Google Shape;497;p3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14</a:t>
              </a:r>
              <a:endParaRPr/>
            </a:p>
          </p:txBody>
        </p:sp>
      </p:grpSp>
      <p:sp>
        <p:nvSpPr>
          <p:cNvPr id="498" name="Google Shape;498;p39"/>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99" name="Google Shape;499;p39"/>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00" name="Google Shape;500;p39"/>
          <p:cNvGrpSpPr/>
          <p:nvPr/>
        </p:nvGrpSpPr>
        <p:grpSpPr>
          <a:xfrm>
            <a:off x="185402" y="-144662"/>
            <a:ext cx="937448" cy="10431660"/>
            <a:chOff x="0" y="-53378"/>
            <a:chExt cx="1249931" cy="13908880"/>
          </a:xfrm>
        </p:grpSpPr>
        <p:grpSp>
          <p:nvGrpSpPr>
            <p:cNvPr id="501" name="Google Shape;501;p39"/>
            <p:cNvGrpSpPr/>
            <p:nvPr/>
          </p:nvGrpSpPr>
          <p:grpSpPr>
            <a:xfrm>
              <a:off x="0" y="-53378"/>
              <a:ext cx="1249931" cy="13908880"/>
              <a:chOff x="0" y="-38100"/>
              <a:chExt cx="246900" cy="2747433"/>
            </a:xfrm>
          </p:grpSpPr>
          <p:sp>
            <p:nvSpPr>
              <p:cNvPr id="502" name="Google Shape;502;p39"/>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503" name="Google Shape;503;p39"/>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04" name="Google Shape;504;p39"/>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505" name="Google Shape;505;p39"/>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506" name="Google Shape;506;p39"/>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pic>
        <p:nvPicPr>
          <p:cNvPr id="507" name="Google Shape;507;p39" title="Blank Book Illustration Free Stock Photo - Public Domain Pictures"/>
          <p:cNvPicPr preferRelativeResize="0"/>
          <p:nvPr/>
        </p:nvPicPr>
        <p:blipFill>
          <a:blip r:embed="rId4">
            <a:alphaModFix/>
          </a:blip>
          <a:stretch>
            <a:fillRect/>
          </a:stretch>
        </p:blipFill>
        <p:spPr>
          <a:xfrm>
            <a:off x="10806724" y="2752650"/>
            <a:ext cx="7315201" cy="5134051"/>
          </a:xfrm>
          <a:prstGeom prst="rect">
            <a:avLst/>
          </a:prstGeom>
          <a:noFill/>
          <a:ln>
            <a:noFill/>
          </a:ln>
        </p:spPr>
      </p:pic>
      <p:pic>
        <p:nvPicPr>
          <p:cNvPr id="508" name="Google Shape;508;p39"/>
          <p:cNvPicPr preferRelativeResize="0"/>
          <p:nvPr/>
        </p:nvPicPr>
        <p:blipFill>
          <a:blip r:embed="rId5">
            <a:alphaModFix/>
          </a:blip>
          <a:stretch>
            <a:fillRect/>
          </a:stretch>
        </p:blipFill>
        <p:spPr>
          <a:xfrm>
            <a:off x="11935800" y="3585075"/>
            <a:ext cx="2182775" cy="3555000"/>
          </a:xfrm>
          <a:prstGeom prst="rect">
            <a:avLst/>
          </a:prstGeom>
          <a:noFill/>
          <a:ln>
            <a:noFill/>
          </a:ln>
        </p:spPr>
      </p:pic>
      <p:sp>
        <p:nvSpPr>
          <p:cNvPr id="509" name="Google Shape;509;p39"/>
          <p:cNvSpPr txBox="1"/>
          <p:nvPr/>
        </p:nvSpPr>
        <p:spPr>
          <a:xfrm>
            <a:off x="14495599" y="3100200"/>
            <a:ext cx="2583000" cy="42792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US">
                <a:solidFill>
                  <a:schemeClr val="dk1"/>
                </a:solidFill>
                <a:latin typeface="Inter"/>
                <a:ea typeface="Inter"/>
                <a:cs typeface="Inter"/>
                <a:sym typeface="Inter"/>
              </a:rPr>
              <a:t>Squanto tells everyone he meets, "i'm going on the ship across the sea." </a:t>
            </a:r>
            <a:endParaRPr b="1">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US">
                <a:solidFill>
                  <a:schemeClr val="dk1"/>
                </a:solidFill>
                <a:latin typeface="Inter"/>
                <a:ea typeface="Inter"/>
                <a:cs typeface="Inter"/>
                <a:sym typeface="Inter"/>
              </a:rPr>
              <a:t>"I wish you would not go," his mother says. "It is just for a little while," says Squanto. "I will come back." </a:t>
            </a:r>
            <a:endParaRPr b="1">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US">
                <a:solidFill>
                  <a:schemeClr val="dk1"/>
                </a:solidFill>
                <a:latin typeface="Inter"/>
                <a:ea typeface="Inter"/>
                <a:cs typeface="Inter"/>
                <a:sym typeface="Inter"/>
              </a:rPr>
              <a:t>But before Squanto can return, many many years go by--years full of adventure. And when Squanto does come back, his family is gone. His village has disappeared. New people have come -- the Pilgrims.</a:t>
            </a:r>
            <a:endParaRPr b="1" sz="1600">
              <a:solidFill>
                <a:schemeClr val="dk1"/>
              </a:solidFill>
              <a:latin typeface="Inter"/>
              <a:ea typeface="Inter"/>
              <a:cs typeface="Inter"/>
              <a:sym typeface="Inter"/>
            </a:endParaRPr>
          </a:p>
        </p:txBody>
      </p:sp>
      <p:sp>
        <p:nvSpPr>
          <p:cNvPr id="510" name="Google Shape;510;p39"/>
          <p:cNvSpPr txBox="1"/>
          <p:nvPr/>
        </p:nvSpPr>
        <p:spPr>
          <a:xfrm>
            <a:off x="11888703" y="3058750"/>
            <a:ext cx="2342400" cy="63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chemeClr val="dk1"/>
                </a:solidFill>
                <a:latin typeface="Inter"/>
                <a:ea typeface="Inter"/>
                <a:cs typeface="Inter"/>
                <a:sym typeface="Inter"/>
              </a:rPr>
              <a:t>Source: Squanto, Friend of the Pilgrims, Back cover</a:t>
            </a:r>
            <a:endParaRPr b="1" sz="1200">
              <a:solidFill>
                <a:schemeClr val="dk1"/>
              </a:solidFill>
              <a:latin typeface="Inter"/>
              <a:ea typeface="Inter"/>
              <a:cs typeface="Inter"/>
              <a:sym typeface="Inte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40"/>
          <p:cNvSpPr txBox="1"/>
          <p:nvPr/>
        </p:nvSpPr>
        <p:spPr>
          <a:xfrm>
            <a:off x="2553980" y="571500"/>
            <a:ext cx="13179900" cy="2000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499">
                <a:solidFill>
                  <a:srgbClr val="231F20"/>
                </a:solidFill>
                <a:latin typeface="Halant"/>
                <a:ea typeface="Halant"/>
                <a:cs typeface="Halant"/>
                <a:sym typeface="Halant"/>
              </a:rPr>
              <a:t>INDIGENOUS REPRESENTATION IN CHILDREN’S BOOKS</a:t>
            </a:r>
            <a:endParaRPr sz="100"/>
          </a:p>
        </p:txBody>
      </p:sp>
      <p:sp>
        <p:nvSpPr>
          <p:cNvPr id="516" name="Google Shape;516;p40"/>
          <p:cNvSpPr txBox="1"/>
          <p:nvPr/>
        </p:nvSpPr>
        <p:spPr>
          <a:xfrm>
            <a:off x="1889370" y="3443750"/>
            <a:ext cx="10748700" cy="1446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US" sz="4700">
                <a:solidFill>
                  <a:srgbClr val="231F20"/>
                </a:solidFill>
                <a:latin typeface="Halant"/>
                <a:ea typeface="Halant"/>
                <a:cs typeface="Halant"/>
                <a:sym typeface="Halant"/>
              </a:rPr>
              <a:t>Indian in the Cupboard</a:t>
            </a:r>
            <a:endParaRPr b="1" sz="4700">
              <a:solidFill>
                <a:srgbClr val="231F20"/>
              </a:solidFill>
              <a:latin typeface="Halant"/>
              <a:ea typeface="Halant"/>
              <a:cs typeface="Halant"/>
              <a:sym typeface="Halant"/>
            </a:endParaRPr>
          </a:p>
          <a:p>
            <a:pPr indent="0" lvl="0" marL="0" marR="0" rtl="0" algn="l">
              <a:lnSpc>
                <a:spcPct val="100000"/>
              </a:lnSpc>
              <a:spcBef>
                <a:spcPts val="0"/>
              </a:spcBef>
              <a:spcAft>
                <a:spcPts val="0"/>
              </a:spcAft>
              <a:buNone/>
            </a:pPr>
            <a:r>
              <a:rPr b="1" i="1" lang="en-US" sz="4700">
                <a:solidFill>
                  <a:srgbClr val="231F20"/>
                </a:solidFill>
                <a:latin typeface="Halant"/>
                <a:ea typeface="Halant"/>
                <a:cs typeface="Halant"/>
                <a:sym typeface="Halant"/>
              </a:rPr>
              <a:t>Lynne Reid Banks</a:t>
            </a:r>
            <a:endParaRPr b="1" i="1" sz="4700">
              <a:solidFill>
                <a:srgbClr val="231F20"/>
              </a:solidFill>
              <a:latin typeface="Halant"/>
              <a:ea typeface="Halant"/>
              <a:cs typeface="Halant"/>
              <a:sym typeface="Halant"/>
            </a:endParaRPr>
          </a:p>
        </p:txBody>
      </p:sp>
      <p:sp>
        <p:nvSpPr>
          <p:cNvPr id="517" name="Google Shape;517;p40"/>
          <p:cNvSpPr txBox="1"/>
          <p:nvPr/>
        </p:nvSpPr>
        <p:spPr>
          <a:xfrm>
            <a:off x="1889373" y="5115075"/>
            <a:ext cx="9087300" cy="3694200"/>
          </a:xfrm>
          <a:prstGeom prst="rect">
            <a:avLst/>
          </a:prstGeom>
          <a:noFill/>
          <a:ln>
            <a:noFill/>
          </a:ln>
        </p:spPr>
        <p:txBody>
          <a:bodyPr anchorCtr="0" anchor="t" bIns="0" lIns="0" spcFirstLastPara="1" rIns="0" wrap="square" tIns="0">
            <a:spAutoFit/>
          </a:bodyPr>
          <a:lstStyle/>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Published in 1980</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Part of a beloved series (millions of copies sold) and was adapted into a movie</a:t>
            </a:r>
            <a:endParaRPr sz="3000">
              <a:latin typeface="Inter"/>
              <a:ea typeface="Inter"/>
              <a:cs typeface="Inter"/>
              <a:sym typeface="Inter"/>
            </a:endParaRPr>
          </a:p>
          <a:p>
            <a:pPr indent="-419100" lvl="0" marL="457200" marR="0" rtl="0" algn="l">
              <a:lnSpc>
                <a:spcPct val="100000"/>
              </a:lnSpc>
              <a:spcBef>
                <a:spcPts val="0"/>
              </a:spcBef>
              <a:spcAft>
                <a:spcPts val="0"/>
              </a:spcAft>
              <a:buClr>
                <a:srgbClr val="231F20"/>
              </a:buClr>
              <a:buSzPts val="3000"/>
              <a:buFont typeface="Inter"/>
              <a:buChar char="●"/>
            </a:pPr>
            <a:r>
              <a:rPr lang="en-US" sz="3000">
                <a:latin typeface="Inter"/>
                <a:ea typeface="Inter"/>
                <a:cs typeface="Inter"/>
                <a:sym typeface="Inter"/>
              </a:rPr>
              <a:t>Little depth or historical accuracy</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Objectifies Native Americans by making them “miniature” and easily controlled</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Little Bear, the Native American character, often serves as a helper to the Omri</a:t>
            </a:r>
            <a:endParaRPr sz="3000">
              <a:latin typeface="Inter"/>
              <a:ea typeface="Inter"/>
              <a:cs typeface="Inter"/>
              <a:sym typeface="Inter"/>
            </a:endParaRPr>
          </a:p>
        </p:txBody>
      </p:sp>
      <p:grpSp>
        <p:nvGrpSpPr>
          <p:cNvPr id="518" name="Google Shape;518;p40"/>
          <p:cNvGrpSpPr/>
          <p:nvPr/>
        </p:nvGrpSpPr>
        <p:grpSpPr>
          <a:xfrm>
            <a:off x="15859155" y="-98041"/>
            <a:ext cx="1562625" cy="1771271"/>
            <a:chOff x="0" y="-130721"/>
            <a:chExt cx="2083500" cy="2361695"/>
          </a:xfrm>
        </p:grpSpPr>
        <p:grpSp>
          <p:nvGrpSpPr>
            <p:cNvPr id="519" name="Google Shape;519;p40"/>
            <p:cNvGrpSpPr/>
            <p:nvPr/>
          </p:nvGrpSpPr>
          <p:grpSpPr>
            <a:xfrm>
              <a:off x="75599" y="-130721"/>
              <a:ext cx="1932614" cy="2361695"/>
              <a:chOff x="0" y="-47625"/>
              <a:chExt cx="704100" cy="860425"/>
            </a:xfrm>
          </p:grpSpPr>
          <p:sp>
            <p:nvSpPr>
              <p:cNvPr id="520" name="Google Shape;520;p4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4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22" name="Google Shape;522;p4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15</a:t>
              </a:r>
              <a:endParaRPr/>
            </a:p>
          </p:txBody>
        </p:sp>
      </p:grpSp>
      <p:sp>
        <p:nvSpPr>
          <p:cNvPr id="523" name="Google Shape;523;p40"/>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524" name="Google Shape;524;p40"/>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25" name="Google Shape;525;p40"/>
          <p:cNvGrpSpPr/>
          <p:nvPr/>
        </p:nvGrpSpPr>
        <p:grpSpPr>
          <a:xfrm>
            <a:off x="185402" y="-144662"/>
            <a:ext cx="937448" cy="10431660"/>
            <a:chOff x="0" y="-53378"/>
            <a:chExt cx="1249931" cy="13908880"/>
          </a:xfrm>
        </p:grpSpPr>
        <p:grpSp>
          <p:nvGrpSpPr>
            <p:cNvPr id="526" name="Google Shape;526;p40"/>
            <p:cNvGrpSpPr/>
            <p:nvPr/>
          </p:nvGrpSpPr>
          <p:grpSpPr>
            <a:xfrm>
              <a:off x="0" y="-53378"/>
              <a:ext cx="1249931" cy="13908880"/>
              <a:chOff x="0" y="-38100"/>
              <a:chExt cx="246900" cy="2747433"/>
            </a:xfrm>
          </p:grpSpPr>
          <p:sp>
            <p:nvSpPr>
              <p:cNvPr id="527" name="Google Shape;527;p40"/>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528" name="Google Shape;528;p40"/>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29" name="Google Shape;529;p40"/>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530" name="Google Shape;530;p40"/>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531" name="Google Shape;531;p40"/>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pic>
        <p:nvPicPr>
          <p:cNvPr id="532" name="Google Shape;532;p40" title="Blank Book Illustration Free Stock Photo - Public Domain Pictures"/>
          <p:cNvPicPr preferRelativeResize="0"/>
          <p:nvPr/>
        </p:nvPicPr>
        <p:blipFill>
          <a:blip r:embed="rId4">
            <a:alphaModFix/>
          </a:blip>
          <a:stretch>
            <a:fillRect/>
          </a:stretch>
        </p:blipFill>
        <p:spPr>
          <a:xfrm>
            <a:off x="10806724" y="2752650"/>
            <a:ext cx="7315201" cy="5134051"/>
          </a:xfrm>
          <a:prstGeom prst="rect">
            <a:avLst/>
          </a:prstGeom>
          <a:noFill/>
          <a:ln>
            <a:noFill/>
          </a:ln>
        </p:spPr>
      </p:pic>
      <p:sp>
        <p:nvSpPr>
          <p:cNvPr id="533" name="Google Shape;533;p40"/>
          <p:cNvSpPr txBox="1"/>
          <p:nvPr/>
        </p:nvSpPr>
        <p:spPr>
          <a:xfrm>
            <a:off x="14495599" y="3100200"/>
            <a:ext cx="2672700" cy="41868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US" sz="1300">
                <a:solidFill>
                  <a:schemeClr val="dk1"/>
                </a:solidFill>
                <a:latin typeface="Inter"/>
                <a:ea typeface="Inter"/>
                <a:cs typeface="Inter"/>
                <a:sym typeface="Inter"/>
              </a:rPr>
              <a:t>“I won’t hurt you,” he said. “I only want to pick you up.”</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US" sz="1300">
                <a:solidFill>
                  <a:schemeClr val="dk1"/>
                </a:solidFill>
                <a:latin typeface="Inter"/>
                <a:ea typeface="Inter"/>
                <a:cs typeface="Inter"/>
                <a:sym typeface="Inter"/>
              </a:rPr>
              <a:t>The Indian </a:t>
            </a:r>
            <a:r>
              <a:rPr b="1" lang="en-US" sz="1300">
                <a:solidFill>
                  <a:schemeClr val="dk1"/>
                </a:solidFill>
                <a:latin typeface="Inter"/>
                <a:ea typeface="Inter"/>
                <a:cs typeface="Inter"/>
                <a:sym typeface="Inter"/>
              </a:rPr>
              <a:t>opened</a:t>
            </a:r>
            <a:r>
              <a:rPr b="1" lang="en-US" sz="1300">
                <a:solidFill>
                  <a:schemeClr val="dk1"/>
                </a:solidFill>
                <a:latin typeface="Inter"/>
                <a:ea typeface="Inter"/>
                <a:cs typeface="Inter"/>
                <a:sym typeface="Inter"/>
              </a:rPr>
              <a:t> his mouth and a stream of words, spoken in that loud-</a:t>
            </a:r>
            <a:r>
              <a:rPr b="1" lang="en-US" sz="1300">
                <a:solidFill>
                  <a:schemeClr val="dk1"/>
                </a:solidFill>
                <a:latin typeface="Inter"/>
                <a:ea typeface="Inter"/>
                <a:cs typeface="Inter"/>
                <a:sym typeface="Inter"/>
              </a:rPr>
              <a:t>tiny</a:t>
            </a:r>
            <a:r>
              <a:rPr b="1" lang="en-US" sz="1300">
                <a:solidFill>
                  <a:schemeClr val="dk1"/>
                </a:solidFill>
                <a:latin typeface="Inter"/>
                <a:ea typeface="Inter"/>
                <a:cs typeface="Inter"/>
                <a:sym typeface="Inter"/>
              </a:rPr>
              <a:t> voice, came out, not of which Omri could understand.</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US" sz="1300">
                <a:solidFill>
                  <a:schemeClr val="dk1"/>
                </a:solidFill>
                <a:latin typeface="Inter"/>
                <a:ea typeface="Inter"/>
                <a:cs typeface="Inter"/>
                <a:sym typeface="Inter"/>
              </a:rPr>
              <a:t>“Don’t you speak English? asked Omri. All the Indians in films spoke a sort of English, it would be terrible if his Indian couldn’t. How would they talk to each other?</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US" sz="1300">
                <a:solidFill>
                  <a:schemeClr val="dk1"/>
                </a:solidFill>
                <a:latin typeface="Inter"/>
                <a:ea typeface="Inter"/>
                <a:cs typeface="Inter"/>
                <a:sym typeface="Inter"/>
              </a:rPr>
              <a:t>The Indian lowered his knife a fraction.</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US" sz="1300">
                <a:solidFill>
                  <a:schemeClr val="dk1"/>
                </a:solidFill>
                <a:latin typeface="Inter"/>
                <a:ea typeface="Inter"/>
                <a:cs typeface="Inter"/>
                <a:sym typeface="Inter"/>
              </a:rPr>
              <a:t>“I speak,” he grunted.</a:t>
            </a:r>
            <a:endParaRPr b="1" sz="1300">
              <a:solidFill>
                <a:schemeClr val="dk1"/>
              </a:solidFill>
              <a:latin typeface="Inter"/>
              <a:ea typeface="Inter"/>
              <a:cs typeface="Inter"/>
              <a:sym typeface="Inter"/>
            </a:endParaRPr>
          </a:p>
        </p:txBody>
      </p:sp>
      <p:sp>
        <p:nvSpPr>
          <p:cNvPr id="534" name="Google Shape;534;p40"/>
          <p:cNvSpPr txBox="1"/>
          <p:nvPr/>
        </p:nvSpPr>
        <p:spPr>
          <a:xfrm>
            <a:off x="11935127" y="3058750"/>
            <a:ext cx="2295900" cy="63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chemeClr val="dk1"/>
                </a:solidFill>
                <a:latin typeface="Inter"/>
                <a:ea typeface="Inter"/>
                <a:cs typeface="Inter"/>
                <a:sym typeface="Inter"/>
              </a:rPr>
              <a:t>Source: Indian in the Cupboard, page 11</a:t>
            </a:r>
            <a:endParaRPr b="1" sz="1200">
              <a:solidFill>
                <a:schemeClr val="dk1"/>
              </a:solidFill>
              <a:latin typeface="Inter"/>
              <a:ea typeface="Inter"/>
              <a:cs typeface="Inter"/>
              <a:sym typeface="Inter"/>
            </a:endParaRPr>
          </a:p>
        </p:txBody>
      </p:sp>
      <p:pic>
        <p:nvPicPr>
          <p:cNvPr id="535" name="Google Shape;535;p40"/>
          <p:cNvPicPr preferRelativeResize="0"/>
          <p:nvPr/>
        </p:nvPicPr>
        <p:blipFill>
          <a:blip r:embed="rId5">
            <a:alphaModFix/>
          </a:blip>
          <a:stretch>
            <a:fillRect/>
          </a:stretch>
        </p:blipFill>
        <p:spPr>
          <a:xfrm>
            <a:off x="11935125" y="3757625"/>
            <a:ext cx="2332200" cy="333548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41"/>
          <p:cNvSpPr txBox="1"/>
          <p:nvPr/>
        </p:nvSpPr>
        <p:spPr>
          <a:xfrm>
            <a:off x="2553980" y="571500"/>
            <a:ext cx="13179900" cy="2000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499">
                <a:solidFill>
                  <a:srgbClr val="231F20"/>
                </a:solidFill>
                <a:latin typeface="Halant"/>
                <a:ea typeface="Halant"/>
                <a:cs typeface="Halant"/>
                <a:sym typeface="Halant"/>
              </a:rPr>
              <a:t>INDIGENOUS REPRESENTATION IN CHILDREN’S BOOKS</a:t>
            </a:r>
            <a:endParaRPr sz="100"/>
          </a:p>
        </p:txBody>
      </p:sp>
      <p:sp>
        <p:nvSpPr>
          <p:cNvPr id="541" name="Google Shape;541;p41"/>
          <p:cNvSpPr txBox="1"/>
          <p:nvPr/>
        </p:nvSpPr>
        <p:spPr>
          <a:xfrm>
            <a:off x="1889370" y="2757950"/>
            <a:ext cx="10748700" cy="1446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US" sz="4700">
                <a:solidFill>
                  <a:srgbClr val="231F20"/>
                </a:solidFill>
                <a:latin typeface="Halant"/>
                <a:ea typeface="Halant"/>
                <a:cs typeface="Halant"/>
                <a:sym typeface="Halant"/>
              </a:rPr>
              <a:t>Sign of the Beaver</a:t>
            </a:r>
            <a:endParaRPr b="1" sz="4700">
              <a:solidFill>
                <a:srgbClr val="231F20"/>
              </a:solidFill>
              <a:latin typeface="Halant"/>
              <a:ea typeface="Halant"/>
              <a:cs typeface="Halant"/>
              <a:sym typeface="Halant"/>
            </a:endParaRPr>
          </a:p>
          <a:p>
            <a:pPr indent="0" lvl="0" marL="0" marR="0" rtl="0" algn="l">
              <a:lnSpc>
                <a:spcPct val="100000"/>
              </a:lnSpc>
              <a:spcBef>
                <a:spcPts val="0"/>
              </a:spcBef>
              <a:spcAft>
                <a:spcPts val="0"/>
              </a:spcAft>
              <a:buNone/>
            </a:pPr>
            <a:r>
              <a:rPr b="1" i="1" lang="en-US" sz="4700">
                <a:solidFill>
                  <a:srgbClr val="231F20"/>
                </a:solidFill>
                <a:latin typeface="Halant"/>
                <a:ea typeface="Halant"/>
                <a:cs typeface="Halant"/>
                <a:sym typeface="Halant"/>
              </a:rPr>
              <a:t>Elizabeth George Speare</a:t>
            </a:r>
            <a:endParaRPr b="1" i="1" sz="4700">
              <a:solidFill>
                <a:srgbClr val="231F20"/>
              </a:solidFill>
              <a:latin typeface="Halant"/>
              <a:ea typeface="Halant"/>
              <a:cs typeface="Halant"/>
              <a:sym typeface="Halant"/>
            </a:endParaRPr>
          </a:p>
        </p:txBody>
      </p:sp>
      <p:sp>
        <p:nvSpPr>
          <p:cNvPr id="542" name="Google Shape;542;p41"/>
          <p:cNvSpPr txBox="1"/>
          <p:nvPr/>
        </p:nvSpPr>
        <p:spPr>
          <a:xfrm>
            <a:off x="1889373" y="4429275"/>
            <a:ext cx="9087300" cy="5541300"/>
          </a:xfrm>
          <a:prstGeom prst="rect">
            <a:avLst/>
          </a:prstGeom>
          <a:noFill/>
          <a:ln>
            <a:noFill/>
          </a:ln>
        </p:spPr>
        <p:txBody>
          <a:bodyPr anchorCtr="0" anchor="t" bIns="0" lIns="0" spcFirstLastPara="1" rIns="0" wrap="square" tIns="0">
            <a:spAutoFit/>
          </a:bodyPr>
          <a:lstStyle/>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Published in 1983</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Newbery Honor in 1984 and winner of Scott O’Dell Award for Historical Fiction</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Staple of many elementary and middle school curriculums to teach themes of friendship, </a:t>
            </a:r>
            <a:r>
              <a:rPr lang="en-US" sz="3000">
                <a:latin typeface="Inter"/>
                <a:ea typeface="Inter"/>
                <a:cs typeface="Inter"/>
                <a:sym typeface="Inter"/>
              </a:rPr>
              <a:t>survival and cultural exchange between Native Americans and Europeans</a:t>
            </a:r>
            <a:endParaRPr sz="3000">
              <a:latin typeface="Inter"/>
              <a:ea typeface="Inter"/>
              <a:cs typeface="Inter"/>
              <a:sym typeface="Inter"/>
            </a:endParaRPr>
          </a:p>
          <a:p>
            <a:pPr indent="-419100" lvl="0" marL="457200" marR="0" rtl="0" algn="l">
              <a:lnSpc>
                <a:spcPct val="100000"/>
              </a:lnSpc>
              <a:spcBef>
                <a:spcPts val="0"/>
              </a:spcBef>
              <a:spcAft>
                <a:spcPts val="0"/>
              </a:spcAft>
              <a:buClr>
                <a:srgbClr val="231F20"/>
              </a:buClr>
              <a:buSzPts val="3000"/>
              <a:buFont typeface="Inter"/>
              <a:buChar char="●"/>
            </a:pPr>
            <a:r>
              <a:rPr lang="en-US" sz="3000">
                <a:latin typeface="Inter"/>
                <a:ea typeface="Inter"/>
                <a:cs typeface="Inter"/>
                <a:sym typeface="Inter"/>
              </a:rPr>
              <a:t>Adapted to a television film, “Keeping the Promise”</a:t>
            </a:r>
            <a:endParaRPr sz="3000">
              <a:latin typeface="Inter"/>
              <a:ea typeface="Inter"/>
              <a:cs typeface="Inter"/>
              <a:sym typeface="Inter"/>
            </a:endParaRPr>
          </a:p>
          <a:p>
            <a:pPr indent="-419100" lvl="0" marL="457200" marR="0" rtl="0" algn="l">
              <a:lnSpc>
                <a:spcPct val="100000"/>
              </a:lnSpc>
              <a:spcBef>
                <a:spcPts val="0"/>
              </a:spcBef>
              <a:spcAft>
                <a:spcPts val="0"/>
              </a:spcAft>
              <a:buSzPts val="3000"/>
              <a:buFont typeface="Inter"/>
              <a:buChar char="●"/>
            </a:pPr>
            <a:r>
              <a:rPr lang="en-US" sz="3000">
                <a:latin typeface="Inter"/>
                <a:ea typeface="Inter"/>
                <a:cs typeface="Inter"/>
                <a:sym typeface="Inter"/>
              </a:rPr>
              <a:t>Attean often functions as a guide to the main white character (Matt), teaching him </a:t>
            </a:r>
            <a:r>
              <a:rPr lang="en-US" sz="3000">
                <a:latin typeface="Inter"/>
                <a:ea typeface="Inter"/>
                <a:cs typeface="Inter"/>
                <a:sym typeface="Inter"/>
              </a:rPr>
              <a:t>survival</a:t>
            </a:r>
            <a:r>
              <a:rPr lang="en-US" sz="3000">
                <a:latin typeface="Inter"/>
                <a:ea typeface="Inter"/>
                <a:cs typeface="Inter"/>
                <a:sym typeface="Inter"/>
              </a:rPr>
              <a:t> skills and offering wisdom</a:t>
            </a:r>
            <a:endParaRPr sz="3000">
              <a:latin typeface="Inter"/>
              <a:ea typeface="Inter"/>
              <a:cs typeface="Inter"/>
              <a:sym typeface="Inter"/>
            </a:endParaRPr>
          </a:p>
        </p:txBody>
      </p:sp>
      <p:grpSp>
        <p:nvGrpSpPr>
          <p:cNvPr id="543" name="Google Shape;543;p41"/>
          <p:cNvGrpSpPr/>
          <p:nvPr/>
        </p:nvGrpSpPr>
        <p:grpSpPr>
          <a:xfrm>
            <a:off x="15859155" y="-98041"/>
            <a:ext cx="1562625" cy="1771271"/>
            <a:chOff x="0" y="-130721"/>
            <a:chExt cx="2083500" cy="2361695"/>
          </a:xfrm>
        </p:grpSpPr>
        <p:grpSp>
          <p:nvGrpSpPr>
            <p:cNvPr id="544" name="Google Shape;544;p41"/>
            <p:cNvGrpSpPr/>
            <p:nvPr/>
          </p:nvGrpSpPr>
          <p:grpSpPr>
            <a:xfrm>
              <a:off x="75599" y="-130721"/>
              <a:ext cx="1932614" cy="2361695"/>
              <a:chOff x="0" y="-47625"/>
              <a:chExt cx="704100" cy="860425"/>
            </a:xfrm>
          </p:grpSpPr>
          <p:sp>
            <p:nvSpPr>
              <p:cNvPr id="545" name="Google Shape;545;p4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4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47" name="Google Shape;547;p4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16</a:t>
              </a:r>
              <a:endParaRPr/>
            </a:p>
          </p:txBody>
        </p:sp>
      </p:grpSp>
      <p:sp>
        <p:nvSpPr>
          <p:cNvPr id="548" name="Google Shape;548;p41"/>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549" name="Google Shape;549;p41"/>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50" name="Google Shape;550;p41"/>
          <p:cNvGrpSpPr/>
          <p:nvPr/>
        </p:nvGrpSpPr>
        <p:grpSpPr>
          <a:xfrm>
            <a:off x="185402" y="-144662"/>
            <a:ext cx="937448" cy="10431660"/>
            <a:chOff x="0" y="-53378"/>
            <a:chExt cx="1249931" cy="13908880"/>
          </a:xfrm>
        </p:grpSpPr>
        <p:grpSp>
          <p:nvGrpSpPr>
            <p:cNvPr id="551" name="Google Shape;551;p41"/>
            <p:cNvGrpSpPr/>
            <p:nvPr/>
          </p:nvGrpSpPr>
          <p:grpSpPr>
            <a:xfrm>
              <a:off x="0" y="-53378"/>
              <a:ext cx="1249931" cy="13908880"/>
              <a:chOff x="0" y="-38100"/>
              <a:chExt cx="246900" cy="2747433"/>
            </a:xfrm>
          </p:grpSpPr>
          <p:sp>
            <p:nvSpPr>
              <p:cNvPr id="552" name="Google Shape;552;p41"/>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553" name="Google Shape;553;p41"/>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54" name="Google Shape;554;p41"/>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555" name="Google Shape;555;p41"/>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556" name="Google Shape;556;p41"/>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pic>
        <p:nvPicPr>
          <p:cNvPr id="557" name="Google Shape;557;p41" title="Blank Book Illustration Free Stock Photo - Public Domain Pictures"/>
          <p:cNvPicPr preferRelativeResize="0"/>
          <p:nvPr/>
        </p:nvPicPr>
        <p:blipFill>
          <a:blip r:embed="rId4">
            <a:alphaModFix/>
          </a:blip>
          <a:stretch>
            <a:fillRect/>
          </a:stretch>
        </p:blipFill>
        <p:spPr>
          <a:xfrm>
            <a:off x="10806724" y="2752650"/>
            <a:ext cx="7315201" cy="5134051"/>
          </a:xfrm>
          <a:prstGeom prst="rect">
            <a:avLst/>
          </a:prstGeom>
          <a:noFill/>
          <a:ln>
            <a:noFill/>
          </a:ln>
        </p:spPr>
      </p:pic>
      <p:sp>
        <p:nvSpPr>
          <p:cNvPr id="558" name="Google Shape;558;p41"/>
          <p:cNvSpPr txBox="1"/>
          <p:nvPr/>
        </p:nvSpPr>
        <p:spPr>
          <a:xfrm>
            <a:off x="14457100" y="3100200"/>
            <a:ext cx="2711100" cy="41868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US" sz="1300">
                <a:solidFill>
                  <a:schemeClr val="dk1"/>
                </a:solidFill>
                <a:latin typeface="Inter"/>
                <a:ea typeface="Inter"/>
                <a:cs typeface="Inter"/>
                <a:sym typeface="Inter"/>
              </a:rPr>
              <a:t>“Sign show beaver house belong to people of beaver,” Attean explained. “By and by, when young beaver all grown, people of beaver hunt here. No one hunt but people of beaver.”</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US" sz="1300">
                <a:solidFill>
                  <a:schemeClr val="dk1"/>
                </a:solidFill>
                <a:latin typeface="Inter"/>
                <a:ea typeface="Inter"/>
                <a:cs typeface="Inter"/>
                <a:sym typeface="Inter"/>
              </a:rPr>
              <a:t>“You mean, just from that mark on the tree, another hunter would not shoot here?”</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US" sz="1300">
                <a:solidFill>
                  <a:schemeClr val="dk1"/>
                </a:solidFill>
                <a:latin typeface="Inter"/>
                <a:ea typeface="Inter"/>
                <a:cs typeface="Inter"/>
                <a:sym typeface="Inter"/>
              </a:rPr>
              <a:t>“That our way,” Attean said gravely. “All Indian understand.”</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3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US" sz="1300">
                <a:solidFill>
                  <a:schemeClr val="dk1"/>
                </a:solidFill>
                <a:latin typeface="Inter"/>
                <a:ea typeface="Inter"/>
                <a:cs typeface="Inter"/>
                <a:sym typeface="Inter"/>
              </a:rPr>
              <a:t>Would a white man understand? Matt wondered. eE thought of Ben with his stolen rifle. It wasn’t likely Ben would respect an Indian sign.</a:t>
            </a:r>
            <a:endParaRPr b="1" sz="1300">
              <a:solidFill>
                <a:schemeClr val="dk1"/>
              </a:solidFill>
              <a:latin typeface="Inter"/>
              <a:ea typeface="Inter"/>
              <a:cs typeface="Inter"/>
              <a:sym typeface="Inter"/>
            </a:endParaRPr>
          </a:p>
        </p:txBody>
      </p:sp>
      <p:sp>
        <p:nvSpPr>
          <p:cNvPr id="559" name="Google Shape;559;p41"/>
          <p:cNvSpPr txBox="1"/>
          <p:nvPr/>
        </p:nvSpPr>
        <p:spPr>
          <a:xfrm>
            <a:off x="11805228" y="3058750"/>
            <a:ext cx="2425800" cy="63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200">
                <a:solidFill>
                  <a:schemeClr val="dk1"/>
                </a:solidFill>
                <a:latin typeface="Inter"/>
                <a:ea typeface="Inter"/>
                <a:cs typeface="Inter"/>
                <a:sym typeface="Inter"/>
              </a:rPr>
              <a:t>Source: Sign of the Beaver, Chapter 11</a:t>
            </a:r>
            <a:endParaRPr b="1" sz="1200">
              <a:solidFill>
                <a:schemeClr val="dk1"/>
              </a:solidFill>
              <a:latin typeface="Inter"/>
              <a:ea typeface="Inter"/>
              <a:cs typeface="Inter"/>
              <a:sym typeface="Inter"/>
            </a:endParaRPr>
          </a:p>
        </p:txBody>
      </p:sp>
      <p:pic>
        <p:nvPicPr>
          <p:cNvPr id="560" name="Google Shape;560;p41"/>
          <p:cNvPicPr preferRelativeResize="0"/>
          <p:nvPr/>
        </p:nvPicPr>
        <p:blipFill>
          <a:blip r:embed="rId5">
            <a:alphaModFix/>
          </a:blip>
          <a:stretch>
            <a:fillRect/>
          </a:stretch>
        </p:blipFill>
        <p:spPr>
          <a:xfrm>
            <a:off x="11907900" y="3691150"/>
            <a:ext cx="2239625" cy="33327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4" name="Shape 564"/>
        <p:cNvGrpSpPr/>
        <p:nvPr/>
      </p:nvGrpSpPr>
      <p:grpSpPr>
        <a:xfrm>
          <a:off x="0" y="0"/>
          <a:ext cx="0" cy="0"/>
          <a:chOff x="0" y="0"/>
          <a:chExt cx="0" cy="0"/>
        </a:xfrm>
      </p:grpSpPr>
      <p:sp>
        <p:nvSpPr>
          <p:cNvPr id="565" name="Google Shape;565;p42"/>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566" name="Google Shape;566;p42"/>
          <p:cNvGrpSpPr/>
          <p:nvPr/>
        </p:nvGrpSpPr>
        <p:grpSpPr>
          <a:xfrm>
            <a:off x="15859155" y="-98041"/>
            <a:ext cx="1562625" cy="1771271"/>
            <a:chOff x="0" y="-130721"/>
            <a:chExt cx="2083500" cy="2361695"/>
          </a:xfrm>
        </p:grpSpPr>
        <p:grpSp>
          <p:nvGrpSpPr>
            <p:cNvPr id="567" name="Google Shape;567;p42"/>
            <p:cNvGrpSpPr/>
            <p:nvPr/>
          </p:nvGrpSpPr>
          <p:grpSpPr>
            <a:xfrm>
              <a:off x="75599" y="-130721"/>
              <a:ext cx="1932614" cy="2361695"/>
              <a:chOff x="0" y="-47625"/>
              <a:chExt cx="704100" cy="860425"/>
            </a:xfrm>
          </p:grpSpPr>
          <p:sp>
            <p:nvSpPr>
              <p:cNvPr id="568" name="Google Shape;568;p4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4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70" name="Google Shape;570;p4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17</a:t>
              </a:r>
              <a:endParaRPr/>
            </a:p>
          </p:txBody>
        </p:sp>
      </p:grpSp>
      <p:sp>
        <p:nvSpPr>
          <p:cNvPr id="571" name="Google Shape;571;p42"/>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72" name="Google Shape;572;p42"/>
          <p:cNvGrpSpPr/>
          <p:nvPr/>
        </p:nvGrpSpPr>
        <p:grpSpPr>
          <a:xfrm>
            <a:off x="-254016" y="9230009"/>
            <a:ext cx="18796043" cy="937448"/>
            <a:chOff x="204" y="0"/>
            <a:chExt cx="25061391" cy="1249931"/>
          </a:xfrm>
        </p:grpSpPr>
        <p:grpSp>
          <p:nvGrpSpPr>
            <p:cNvPr id="573" name="Google Shape;573;p42"/>
            <p:cNvGrpSpPr/>
            <p:nvPr/>
          </p:nvGrpSpPr>
          <p:grpSpPr>
            <a:xfrm rot="5400000">
              <a:off x="12002369" y="-11663474"/>
              <a:ext cx="1249931" cy="24576878"/>
              <a:chOff x="0" y="-38100"/>
              <a:chExt cx="246900" cy="4854692"/>
            </a:xfrm>
          </p:grpSpPr>
          <p:sp>
            <p:nvSpPr>
              <p:cNvPr id="574" name="Google Shape;574;p4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75" name="Google Shape;575;p4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76" name="Google Shape;576;p42"/>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577" name="Google Shape;577;p4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78" name="Google Shape;578;p4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579" name="Google Shape;579;p42"/>
          <p:cNvSpPr txBox="1"/>
          <p:nvPr/>
        </p:nvSpPr>
        <p:spPr>
          <a:xfrm>
            <a:off x="254400" y="2906800"/>
            <a:ext cx="9673200" cy="3924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EVALUATING</a:t>
            </a:r>
            <a:r>
              <a:rPr b="1" lang="en-US" sz="8499">
                <a:solidFill>
                  <a:srgbClr val="231F20"/>
                </a:solidFill>
                <a:latin typeface="Halant"/>
                <a:ea typeface="Halant"/>
                <a:cs typeface="Halant"/>
                <a:sym typeface="Halant"/>
              </a:rPr>
              <a:t> CHILDREN’S BOOKS</a:t>
            </a:r>
            <a:endParaRPr/>
          </a:p>
        </p:txBody>
      </p:sp>
      <p:pic>
        <p:nvPicPr>
          <p:cNvPr id="580" name="Google Shape;580;p42"/>
          <p:cNvPicPr preferRelativeResize="0"/>
          <p:nvPr/>
        </p:nvPicPr>
        <p:blipFill rotWithShape="1">
          <a:blip r:embed="rId4">
            <a:alphaModFix/>
          </a:blip>
          <a:srcRect b="14366" l="41898" r="26360" t="24212"/>
          <a:stretch/>
        </p:blipFill>
        <p:spPr>
          <a:xfrm>
            <a:off x="10156725" y="1673225"/>
            <a:ext cx="5710449" cy="7365649"/>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grpSp>
        <p:nvGrpSpPr>
          <p:cNvPr id="585" name="Google Shape;585;p43"/>
          <p:cNvGrpSpPr/>
          <p:nvPr/>
        </p:nvGrpSpPr>
        <p:grpSpPr>
          <a:xfrm>
            <a:off x="-31071" y="-180826"/>
            <a:ext cx="4239337" cy="10467984"/>
            <a:chOff x="0" y="-241102"/>
            <a:chExt cx="5652450" cy="13957313"/>
          </a:xfrm>
        </p:grpSpPr>
        <p:grpSp>
          <p:nvGrpSpPr>
            <p:cNvPr id="586" name="Google Shape;586;p43"/>
            <p:cNvGrpSpPr/>
            <p:nvPr/>
          </p:nvGrpSpPr>
          <p:grpSpPr>
            <a:xfrm>
              <a:off x="2826056" y="-241102"/>
              <a:ext cx="2826394" cy="13957313"/>
              <a:chOff x="0" y="-47625"/>
              <a:chExt cx="558300" cy="2757000"/>
            </a:xfrm>
          </p:grpSpPr>
          <p:sp>
            <p:nvSpPr>
              <p:cNvPr id="587" name="Google Shape;587;p4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588" name="Google Shape;588;p43"/>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589" name="Google Shape;589;p43"/>
            <p:cNvGrpSpPr/>
            <p:nvPr/>
          </p:nvGrpSpPr>
          <p:grpSpPr>
            <a:xfrm>
              <a:off x="1413028" y="-241102"/>
              <a:ext cx="2826394" cy="13957313"/>
              <a:chOff x="0" y="-47625"/>
              <a:chExt cx="558300" cy="2757000"/>
            </a:xfrm>
          </p:grpSpPr>
          <p:sp>
            <p:nvSpPr>
              <p:cNvPr id="590" name="Google Shape;590;p4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591" name="Google Shape;591;p43"/>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592" name="Google Shape;592;p43"/>
            <p:cNvGrpSpPr/>
            <p:nvPr/>
          </p:nvGrpSpPr>
          <p:grpSpPr>
            <a:xfrm>
              <a:off x="0" y="-241102"/>
              <a:ext cx="2826394" cy="13957313"/>
              <a:chOff x="0" y="-47625"/>
              <a:chExt cx="558300" cy="2757000"/>
            </a:xfrm>
          </p:grpSpPr>
          <p:sp>
            <p:nvSpPr>
              <p:cNvPr id="593" name="Google Shape;593;p4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594" name="Google Shape;594;p43"/>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595" name="Google Shape;595;p43"/>
          <p:cNvSpPr txBox="1"/>
          <p:nvPr/>
        </p:nvSpPr>
        <p:spPr>
          <a:xfrm>
            <a:off x="4207988" y="3679353"/>
            <a:ext cx="14079900" cy="32250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i="1" lang="en-US" sz="7200">
                <a:solidFill>
                  <a:srgbClr val="231F20"/>
                </a:solidFill>
                <a:latin typeface="Halant"/>
                <a:ea typeface="Halant"/>
                <a:cs typeface="Halant"/>
                <a:sym typeface="Halant"/>
              </a:rPr>
              <a:t>Let’s revisit a myth about Indigenous peoples before we look at a children’s book!</a:t>
            </a:r>
            <a:endParaRPr i="1" sz="7200">
              <a:latin typeface="Halant"/>
              <a:ea typeface="Halant"/>
              <a:cs typeface="Halant"/>
              <a:sym typeface="Halant"/>
            </a:endParaRPr>
          </a:p>
        </p:txBody>
      </p:sp>
      <p:sp>
        <p:nvSpPr>
          <p:cNvPr id="596" name="Google Shape;596;p43"/>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597" name="Google Shape;597;p43"/>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598" name="Google Shape;598;p43"/>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599" name="Google Shape;599;p43"/>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600" name="Google Shape;600;p4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grpSp>
        <p:nvGrpSpPr>
          <p:cNvPr id="601" name="Google Shape;601;p43"/>
          <p:cNvGrpSpPr/>
          <p:nvPr/>
        </p:nvGrpSpPr>
        <p:grpSpPr>
          <a:xfrm>
            <a:off x="15859155" y="-98041"/>
            <a:ext cx="1562625" cy="1771271"/>
            <a:chOff x="0" y="-130721"/>
            <a:chExt cx="2083500" cy="2361695"/>
          </a:xfrm>
        </p:grpSpPr>
        <p:grpSp>
          <p:nvGrpSpPr>
            <p:cNvPr id="602" name="Google Shape;602;p43"/>
            <p:cNvGrpSpPr/>
            <p:nvPr/>
          </p:nvGrpSpPr>
          <p:grpSpPr>
            <a:xfrm>
              <a:off x="75599" y="-130721"/>
              <a:ext cx="1932614" cy="2361695"/>
              <a:chOff x="0" y="-47625"/>
              <a:chExt cx="704100" cy="860425"/>
            </a:xfrm>
          </p:grpSpPr>
          <p:sp>
            <p:nvSpPr>
              <p:cNvPr id="603" name="Google Shape;603;p4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4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605" name="Google Shape;605;p43"/>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18</a:t>
              </a: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6"/>
          <p:cNvSpPr txBox="1"/>
          <p:nvPr/>
        </p:nvSpPr>
        <p:spPr>
          <a:xfrm>
            <a:off x="1791340" y="3962780"/>
            <a:ext cx="14705400" cy="307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How does the portrayal of Indigenous people in historical and contemporary media influence attitudes towards Indigenous cultures and issues?</a:t>
            </a:r>
            <a:endParaRPr i="1" sz="5000">
              <a:solidFill>
                <a:schemeClr val="dk1"/>
              </a:solidFill>
              <a:highlight>
                <a:schemeClr val="accent2"/>
              </a:highlight>
              <a:latin typeface="Inter"/>
              <a:ea typeface="Inter"/>
              <a:cs typeface="Inter"/>
              <a:sym typeface="Inter"/>
            </a:endParaRPr>
          </a:p>
        </p:txBody>
      </p:sp>
      <p:sp>
        <p:nvSpPr>
          <p:cNvPr id="181" name="Google Shape;181;p26"/>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2" name="Google Shape;182;p26"/>
          <p:cNvGrpSpPr/>
          <p:nvPr/>
        </p:nvGrpSpPr>
        <p:grpSpPr>
          <a:xfrm>
            <a:off x="-254016" y="9230009"/>
            <a:ext cx="18796043" cy="937448"/>
            <a:chOff x="204" y="0"/>
            <a:chExt cx="25061391" cy="1249931"/>
          </a:xfrm>
        </p:grpSpPr>
        <p:grpSp>
          <p:nvGrpSpPr>
            <p:cNvPr id="183" name="Google Shape;183;p26"/>
            <p:cNvGrpSpPr/>
            <p:nvPr/>
          </p:nvGrpSpPr>
          <p:grpSpPr>
            <a:xfrm rot="5400000">
              <a:off x="12002369" y="-11663474"/>
              <a:ext cx="1249931" cy="24576878"/>
              <a:chOff x="0" y="-38100"/>
              <a:chExt cx="246900" cy="4854692"/>
            </a:xfrm>
          </p:grpSpPr>
          <p:sp>
            <p:nvSpPr>
              <p:cNvPr id="184" name="Google Shape;184;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5" name="Google Shape;185;p2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6" name="Google Shape;186;p2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87" name="Google Shape;187;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8" name="Google Shape;188;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89" name="Google Shape;189;p26"/>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90" name="Google Shape;190;p26"/>
          <p:cNvGrpSpPr/>
          <p:nvPr/>
        </p:nvGrpSpPr>
        <p:grpSpPr>
          <a:xfrm>
            <a:off x="15859155" y="-98041"/>
            <a:ext cx="1562625" cy="1771271"/>
            <a:chOff x="0" y="-130721"/>
            <a:chExt cx="2083500" cy="2361695"/>
          </a:xfrm>
        </p:grpSpPr>
        <p:grpSp>
          <p:nvGrpSpPr>
            <p:cNvPr id="191" name="Google Shape;191;p26"/>
            <p:cNvGrpSpPr/>
            <p:nvPr/>
          </p:nvGrpSpPr>
          <p:grpSpPr>
            <a:xfrm>
              <a:off x="75599" y="-130721"/>
              <a:ext cx="1932614" cy="2361695"/>
              <a:chOff x="0" y="-47625"/>
              <a:chExt cx="704100" cy="860425"/>
            </a:xfrm>
          </p:grpSpPr>
          <p:sp>
            <p:nvSpPr>
              <p:cNvPr id="192" name="Google Shape;192;p2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4" name="Google Shape;194;p2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95" name="Google Shape;195;p26"/>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grpSp>
        <p:nvGrpSpPr>
          <p:cNvPr id="610" name="Google Shape;610;p44"/>
          <p:cNvGrpSpPr/>
          <p:nvPr/>
        </p:nvGrpSpPr>
        <p:grpSpPr>
          <a:xfrm>
            <a:off x="-31071" y="-180826"/>
            <a:ext cx="4239084" cy="10467826"/>
            <a:chOff x="0" y="-241102"/>
            <a:chExt cx="5652112" cy="13957102"/>
          </a:xfrm>
        </p:grpSpPr>
        <p:grpSp>
          <p:nvGrpSpPr>
            <p:cNvPr id="611" name="Google Shape;611;p44"/>
            <p:cNvGrpSpPr/>
            <p:nvPr/>
          </p:nvGrpSpPr>
          <p:grpSpPr>
            <a:xfrm>
              <a:off x="2826056" y="-241102"/>
              <a:ext cx="2826056" cy="13957102"/>
              <a:chOff x="0" y="-47625"/>
              <a:chExt cx="558233" cy="2756958"/>
            </a:xfrm>
          </p:grpSpPr>
          <p:sp>
            <p:nvSpPr>
              <p:cNvPr id="612" name="Google Shape;612;p44"/>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613" name="Google Shape;613;p44"/>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614" name="Google Shape;614;p44"/>
            <p:cNvGrpSpPr/>
            <p:nvPr/>
          </p:nvGrpSpPr>
          <p:grpSpPr>
            <a:xfrm>
              <a:off x="1413028" y="-241102"/>
              <a:ext cx="2826056" cy="13957102"/>
              <a:chOff x="0" y="-47625"/>
              <a:chExt cx="558233" cy="2756958"/>
            </a:xfrm>
          </p:grpSpPr>
          <p:sp>
            <p:nvSpPr>
              <p:cNvPr id="615" name="Google Shape;615;p44"/>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616" name="Google Shape;616;p44"/>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617" name="Google Shape;617;p44"/>
            <p:cNvGrpSpPr/>
            <p:nvPr/>
          </p:nvGrpSpPr>
          <p:grpSpPr>
            <a:xfrm>
              <a:off x="0" y="-241102"/>
              <a:ext cx="2826056" cy="13957102"/>
              <a:chOff x="0" y="-47625"/>
              <a:chExt cx="558233" cy="2756958"/>
            </a:xfrm>
          </p:grpSpPr>
          <p:sp>
            <p:nvSpPr>
              <p:cNvPr id="618" name="Google Shape;618;p44"/>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619" name="Google Shape;619;p44"/>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620" name="Google Shape;620;p44"/>
          <p:cNvSpPr txBox="1"/>
          <p:nvPr/>
        </p:nvSpPr>
        <p:spPr>
          <a:xfrm>
            <a:off x="4207988" y="3679353"/>
            <a:ext cx="14079900" cy="42999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7200">
                <a:solidFill>
                  <a:srgbClr val="231F20"/>
                </a:solidFill>
                <a:latin typeface="Halant"/>
                <a:ea typeface="Halant"/>
                <a:cs typeface="Halant"/>
                <a:sym typeface="Halant"/>
              </a:rPr>
              <a:t>All the real Indians died off, leaving behind no true American Indian descendents or cultural continuity in the present day.</a:t>
            </a:r>
            <a:endParaRPr sz="7200">
              <a:latin typeface="Halant"/>
              <a:ea typeface="Halant"/>
              <a:cs typeface="Halant"/>
              <a:sym typeface="Halant"/>
            </a:endParaRPr>
          </a:p>
        </p:txBody>
      </p:sp>
      <p:sp>
        <p:nvSpPr>
          <p:cNvPr id="621" name="Google Shape;621;p44"/>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622" name="Google Shape;622;p44"/>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623" name="Google Shape;623;p44"/>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624" name="Google Shape;624;p44"/>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625" name="Google Shape;625;p44"/>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
        <p:nvSpPr>
          <p:cNvPr id="626" name="Google Shape;626;p44"/>
          <p:cNvSpPr txBox="1"/>
          <p:nvPr/>
        </p:nvSpPr>
        <p:spPr>
          <a:xfrm>
            <a:off x="7190900" y="2157600"/>
            <a:ext cx="81141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u="sng">
                <a:solidFill>
                  <a:srgbClr val="231F20"/>
                </a:solidFill>
                <a:latin typeface="Halant"/>
                <a:ea typeface="Halant"/>
                <a:cs typeface="Halant"/>
                <a:sym typeface="Halant"/>
              </a:rPr>
              <a:t>MYTH</a:t>
            </a:r>
            <a:endParaRPr b="1" sz="8499" u="sng">
              <a:solidFill>
                <a:srgbClr val="231F20"/>
              </a:solidFill>
              <a:latin typeface="Halant"/>
              <a:ea typeface="Halant"/>
              <a:cs typeface="Halant"/>
              <a:sym typeface="Halant"/>
            </a:endParaRPr>
          </a:p>
        </p:txBody>
      </p:sp>
      <p:sp>
        <p:nvSpPr>
          <p:cNvPr id="627" name="Google Shape;627;p44"/>
          <p:cNvSpPr txBox="1"/>
          <p:nvPr/>
        </p:nvSpPr>
        <p:spPr>
          <a:xfrm>
            <a:off x="4468060" y="8812775"/>
            <a:ext cx="54096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solidFill>
                  <a:schemeClr val="dk1"/>
                </a:solidFill>
                <a:latin typeface="Halant"/>
                <a:ea typeface="Halant"/>
                <a:cs typeface="Halant"/>
                <a:sym typeface="Halant"/>
              </a:rPr>
              <a:t>Note: Myth adapted from </a:t>
            </a:r>
            <a:r>
              <a:rPr i="1" lang="en-US" sz="1600">
                <a:solidFill>
                  <a:schemeClr val="dk1"/>
                </a:solidFill>
                <a:latin typeface="Halant"/>
                <a:ea typeface="Halant"/>
                <a:cs typeface="Halant"/>
                <a:sym typeface="Halant"/>
              </a:rPr>
              <a:t>“All the Real Indians Died Off” and 20 other Myths About Native Americans</a:t>
            </a:r>
            <a:r>
              <a:rPr lang="en-US" sz="1600">
                <a:solidFill>
                  <a:schemeClr val="dk1"/>
                </a:solidFill>
                <a:latin typeface="Halant"/>
                <a:ea typeface="Halant"/>
                <a:cs typeface="Halant"/>
                <a:sym typeface="Halant"/>
              </a:rPr>
              <a:t> by Roxanne Dunbar-Ortiz and Dina Gilio-Whitaker</a:t>
            </a:r>
            <a:endParaRPr/>
          </a:p>
        </p:txBody>
      </p:sp>
      <p:grpSp>
        <p:nvGrpSpPr>
          <p:cNvPr id="628" name="Google Shape;628;p44"/>
          <p:cNvGrpSpPr/>
          <p:nvPr/>
        </p:nvGrpSpPr>
        <p:grpSpPr>
          <a:xfrm>
            <a:off x="15859155" y="-98041"/>
            <a:ext cx="1562625" cy="1771271"/>
            <a:chOff x="0" y="-130721"/>
            <a:chExt cx="2083500" cy="2361695"/>
          </a:xfrm>
        </p:grpSpPr>
        <p:grpSp>
          <p:nvGrpSpPr>
            <p:cNvPr id="629" name="Google Shape;629;p44"/>
            <p:cNvGrpSpPr/>
            <p:nvPr/>
          </p:nvGrpSpPr>
          <p:grpSpPr>
            <a:xfrm>
              <a:off x="75599" y="-130721"/>
              <a:ext cx="1932614" cy="2361695"/>
              <a:chOff x="0" y="-47625"/>
              <a:chExt cx="704100" cy="860425"/>
            </a:xfrm>
          </p:grpSpPr>
          <p:sp>
            <p:nvSpPr>
              <p:cNvPr id="630" name="Google Shape;630;p4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4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632" name="Google Shape;632;p4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19</a:t>
              </a:r>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45"/>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638" name="Google Shape;638;p45"/>
          <p:cNvGrpSpPr/>
          <p:nvPr/>
        </p:nvGrpSpPr>
        <p:grpSpPr>
          <a:xfrm>
            <a:off x="15859155" y="-98041"/>
            <a:ext cx="1562625" cy="1771271"/>
            <a:chOff x="0" y="-130721"/>
            <a:chExt cx="2083500" cy="2361695"/>
          </a:xfrm>
        </p:grpSpPr>
        <p:grpSp>
          <p:nvGrpSpPr>
            <p:cNvPr id="639" name="Google Shape;639;p45"/>
            <p:cNvGrpSpPr/>
            <p:nvPr/>
          </p:nvGrpSpPr>
          <p:grpSpPr>
            <a:xfrm>
              <a:off x="75599" y="-130721"/>
              <a:ext cx="1932614" cy="2361695"/>
              <a:chOff x="0" y="-47625"/>
              <a:chExt cx="704100" cy="860425"/>
            </a:xfrm>
          </p:grpSpPr>
          <p:sp>
            <p:nvSpPr>
              <p:cNvPr id="640" name="Google Shape;640;p4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4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642" name="Google Shape;642;p4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20</a:t>
              </a:r>
              <a:endParaRPr/>
            </a:p>
          </p:txBody>
        </p:sp>
      </p:grpSp>
      <p:sp>
        <p:nvSpPr>
          <p:cNvPr id="643" name="Google Shape;643;p45"/>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644" name="Google Shape;644;p45"/>
          <p:cNvGrpSpPr/>
          <p:nvPr/>
        </p:nvGrpSpPr>
        <p:grpSpPr>
          <a:xfrm>
            <a:off x="-254016" y="9230009"/>
            <a:ext cx="18796043" cy="937448"/>
            <a:chOff x="204" y="0"/>
            <a:chExt cx="25061391" cy="1249931"/>
          </a:xfrm>
        </p:grpSpPr>
        <p:grpSp>
          <p:nvGrpSpPr>
            <p:cNvPr id="645" name="Google Shape;645;p45"/>
            <p:cNvGrpSpPr/>
            <p:nvPr/>
          </p:nvGrpSpPr>
          <p:grpSpPr>
            <a:xfrm rot="5400000">
              <a:off x="12002369" y="-11663474"/>
              <a:ext cx="1249931" cy="24576878"/>
              <a:chOff x="0" y="-38100"/>
              <a:chExt cx="246900" cy="4854692"/>
            </a:xfrm>
          </p:grpSpPr>
          <p:sp>
            <p:nvSpPr>
              <p:cNvPr id="646" name="Google Shape;646;p4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647" name="Google Shape;647;p4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648" name="Google Shape;648;p4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649" name="Google Shape;649;p4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50" name="Google Shape;650;p4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651" name="Google Shape;651;p45"/>
          <p:cNvSpPr txBox="1"/>
          <p:nvPr/>
        </p:nvSpPr>
        <p:spPr>
          <a:xfrm>
            <a:off x="3166650" y="258750"/>
            <a:ext cx="119547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STORY TIME</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“I AM NATIVE”</a:t>
            </a:r>
            <a:endParaRPr b="1" sz="8499">
              <a:solidFill>
                <a:srgbClr val="231F20"/>
              </a:solidFill>
              <a:latin typeface="Halant"/>
              <a:ea typeface="Halant"/>
              <a:cs typeface="Halant"/>
              <a:sym typeface="Halant"/>
            </a:endParaRPr>
          </a:p>
        </p:txBody>
      </p:sp>
      <p:sp>
        <p:nvSpPr>
          <p:cNvPr id="652" name="Google Shape;652;p45"/>
          <p:cNvSpPr txBox="1"/>
          <p:nvPr/>
        </p:nvSpPr>
        <p:spPr>
          <a:xfrm>
            <a:off x="669200" y="4473938"/>
            <a:ext cx="6122400" cy="295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800">
                <a:solidFill>
                  <a:schemeClr val="dk1"/>
                </a:solidFill>
                <a:latin typeface="Halant"/>
                <a:ea typeface="Halant"/>
                <a:cs typeface="Halant"/>
                <a:sym typeface="Halant"/>
              </a:rPr>
              <a:t>While watching the video, evaluate the book using the questions provided on the student worksheet.</a:t>
            </a:r>
            <a:endParaRPr b="1" sz="3800">
              <a:solidFill>
                <a:schemeClr val="dk1"/>
              </a:solidFill>
              <a:latin typeface="Halant"/>
              <a:ea typeface="Halant"/>
              <a:cs typeface="Halant"/>
              <a:sym typeface="Halant"/>
            </a:endParaRPr>
          </a:p>
        </p:txBody>
      </p:sp>
      <p:pic>
        <p:nvPicPr>
          <p:cNvPr descr="&quot;I am Native shares a glimpse into the wonderful world of a multigenerational Native family. This book showcases beautiful imagery of family members passing down traditions in both traditional and modern ways.&quot; (Author: Violet Duncan)&#10;&#10;To purchase this book and others, please visit www.violetduncan.com&#10;or&#10;You can purchase this book from my LinkTree store: https://linktr.ee/SoohStoryTime&#10;&#10;Welcome to So'oh's Story Time. My name is Shannon, I am Diné (Navajo), Hopi and Assiniboine. So'oh means &quot;Grandmother&quot; in Hopi.  I created this channel as a place to read stories to my grandchildren and for you to share with your children and grandchildren. Now let's get ready for Story Time!&#10;&#10;Check out our LinkTree for access to our Facebook, Instagram, and TikTok pages: https://linktr.ee/SoohStoryTime&#10;&#10;AFFILIATE DISCLAIMER: When you click on links to various merchants in this description and make a purchase, this can result in this channel earning a commission that is used to support this channel.  &#10;&#10;This video uses music from freesound: https://freesound.org/s/504987/ licensed under CCBYNC 3.0" id="653" name="Google Shape;653;p45" title="I am Native - Indigenous / Native American children's book (Author: Violet Duncan) - Read Aloud">
            <a:hlinkClick r:id="rId4"/>
          </p:cNvPr>
          <p:cNvPicPr preferRelativeResize="0"/>
          <p:nvPr/>
        </p:nvPicPr>
        <p:blipFill>
          <a:blip r:embed="rId5">
            <a:alphaModFix/>
          </a:blip>
          <a:stretch>
            <a:fillRect/>
          </a:stretch>
        </p:blipFill>
        <p:spPr>
          <a:xfrm>
            <a:off x="7747338" y="3027450"/>
            <a:ext cx="10392645" cy="584586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3"/>
                                        </p:tgtEl>
                                        <p:attrNameLst>
                                          <p:attrName>style.visibility</p:attrName>
                                        </p:attrNameLst>
                                      </p:cBhvr>
                                      <p:to>
                                        <p:strVal val="visible"/>
                                      </p:to>
                                    </p:set>
                                    <p:animEffect filter="fade" transition="in">
                                      <p:cBhvr>
                                        <p:cTn dur="1000"/>
                                        <p:tgtEl>
                                          <p:spTgt spid="6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7"/>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01" name="Google Shape;201;p27"/>
          <p:cNvGrpSpPr/>
          <p:nvPr/>
        </p:nvGrpSpPr>
        <p:grpSpPr>
          <a:xfrm>
            <a:off x="15859155" y="-98041"/>
            <a:ext cx="1562625" cy="1771271"/>
            <a:chOff x="0" y="-130721"/>
            <a:chExt cx="2083500" cy="2361695"/>
          </a:xfrm>
        </p:grpSpPr>
        <p:grpSp>
          <p:nvGrpSpPr>
            <p:cNvPr id="202" name="Google Shape;202;p27"/>
            <p:cNvGrpSpPr/>
            <p:nvPr/>
          </p:nvGrpSpPr>
          <p:grpSpPr>
            <a:xfrm>
              <a:off x="75599" y="-130721"/>
              <a:ext cx="1932614" cy="2361695"/>
              <a:chOff x="0" y="-47625"/>
              <a:chExt cx="704100" cy="860425"/>
            </a:xfrm>
          </p:grpSpPr>
          <p:sp>
            <p:nvSpPr>
              <p:cNvPr id="203" name="Google Shape;203;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5" name="Google Shape;205;p2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2</a:t>
              </a:r>
              <a:endParaRPr/>
            </a:p>
          </p:txBody>
        </p:sp>
      </p:grpSp>
      <p:sp>
        <p:nvSpPr>
          <p:cNvPr id="206" name="Google Shape;206;p27"/>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07" name="Google Shape;207;p27"/>
          <p:cNvGrpSpPr/>
          <p:nvPr/>
        </p:nvGrpSpPr>
        <p:grpSpPr>
          <a:xfrm>
            <a:off x="-254016" y="9230009"/>
            <a:ext cx="18796043" cy="937448"/>
            <a:chOff x="204" y="0"/>
            <a:chExt cx="25061391" cy="1249931"/>
          </a:xfrm>
        </p:grpSpPr>
        <p:grpSp>
          <p:nvGrpSpPr>
            <p:cNvPr id="208" name="Google Shape;208;p27"/>
            <p:cNvGrpSpPr/>
            <p:nvPr/>
          </p:nvGrpSpPr>
          <p:grpSpPr>
            <a:xfrm rot="5400000">
              <a:off x="12002369" y="-11663474"/>
              <a:ext cx="1249931" cy="24576878"/>
              <a:chOff x="0" y="-38100"/>
              <a:chExt cx="246900" cy="4854692"/>
            </a:xfrm>
          </p:grpSpPr>
          <p:sp>
            <p:nvSpPr>
              <p:cNvPr id="209" name="Google Shape;209;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0" name="Google Shape;210;p2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1" name="Google Shape;211;p2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12" name="Google Shape;212;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13" name="Google Shape;213;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14" name="Google Shape;214;p27"/>
          <p:cNvSpPr txBox="1"/>
          <p:nvPr/>
        </p:nvSpPr>
        <p:spPr>
          <a:xfrm>
            <a:off x="589875" y="3821200"/>
            <a:ext cx="74793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COMMON PORTRAYALS</a:t>
            </a:r>
            <a:endParaRPr/>
          </a:p>
        </p:txBody>
      </p:sp>
      <p:pic>
        <p:nvPicPr>
          <p:cNvPr id="215" name="Google Shape;215;p27"/>
          <p:cNvPicPr preferRelativeResize="0"/>
          <p:nvPr/>
        </p:nvPicPr>
        <p:blipFill rotWithShape="1">
          <a:blip r:embed="rId4">
            <a:alphaModFix/>
          </a:blip>
          <a:srcRect b="21067" l="38506" r="34376" t="25811"/>
          <a:stretch/>
        </p:blipFill>
        <p:spPr>
          <a:xfrm>
            <a:off x="9508425" y="486725"/>
            <a:ext cx="6192911" cy="8085574"/>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28"/>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21" name="Google Shape;221;p28"/>
          <p:cNvGrpSpPr/>
          <p:nvPr/>
        </p:nvGrpSpPr>
        <p:grpSpPr>
          <a:xfrm>
            <a:off x="15859155" y="-98041"/>
            <a:ext cx="1562625" cy="1771271"/>
            <a:chOff x="0" y="-130721"/>
            <a:chExt cx="2083500" cy="2361695"/>
          </a:xfrm>
        </p:grpSpPr>
        <p:grpSp>
          <p:nvGrpSpPr>
            <p:cNvPr id="222" name="Google Shape;222;p28"/>
            <p:cNvGrpSpPr/>
            <p:nvPr/>
          </p:nvGrpSpPr>
          <p:grpSpPr>
            <a:xfrm>
              <a:off x="75599" y="-130721"/>
              <a:ext cx="1932614" cy="2361695"/>
              <a:chOff x="0" y="-47625"/>
              <a:chExt cx="704100" cy="860425"/>
            </a:xfrm>
          </p:grpSpPr>
          <p:sp>
            <p:nvSpPr>
              <p:cNvPr id="223" name="Google Shape;223;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2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5" name="Google Shape;225;p2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3</a:t>
              </a:r>
              <a:endParaRPr/>
            </a:p>
          </p:txBody>
        </p:sp>
      </p:grpSp>
      <p:sp>
        <p:nvSpPr>
          <p:cNvPr id="226" name="Google Shape;226;p28"/>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27" name="Google Shape;227;p28"/>
          <p:cNvGrpSpPr/>
          <p:nvPr/>
        </p:nvGrpSpPr>
        <p:grpSpPr>
          <a:xfrm>
            <a:off x="-254016" y="9230009"/>
            <a:ext cx="18796043" cy="937448"/>
            <a:chOff x="204" y="0"/>
            <a:chExt cx="25061391" cy="1249931"/>
          </a:xfrm>
        </p:grpSpPr>
        <p:grpSp>
          <p:nvGrpSpPr>
            <p:cNvPr id="228" name="Google Shape;228;p28"/>
            <p:cNvGrpSpPr/>
            <p:nvPr/>
          </p:nvGrpSpPr>
          <p:grpSpPr>
            <a:xfrm rot="5400000">
              <a:off x="12002369" y="-11663474"/>
              <a:ext cx="1249931" cy="24576878"/>
              <a:chOff x="0" y="-38100"/>
              <a:chExt cx="246900" cy="4854692"/>
            </a:xfrm>
          </p:grpSpPr>
          <p:sp>
            <p:nvSpPr>
              <p:cNvPr id="229" name="Google Shape;229;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0" name="Google Shape;230;p2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1" name="Google Shape;231;p2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32" name="Google Shape;232;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3" name="Google Shape;233;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aphicFrame>
        <p:nvGraphicFramePr>
          <p:cNvPr id="234" name="Google Shape;234;p28"/>
          <p:cNvGraphicFramePr/>
          <p:nvPr/>
        </p:nvGraphicFramePr>
        <p:xfrm>
          <a:off x="1179975" y="1782138"/>
          <a:ext cx="3000000" cy="3000000"/>
        </p:xfrm>
        <a:graphic>
          <a:graphicData uri="http://schemas.openxmlformats.org/drawingml/2006/table">
            <a:tbl>
              <a:tblPr>
                <a:noFill/>
                <a:tableStyleId>{0F4732F0-DC25-46D6-9691-1F47ED4C4B25}</a:tableStyleId>
              </a:tblPr>
              <a:tblGrid>
                <a:gridCol w="7964025"/>
                <a:gridCol w="7964025"/>
              </a:tblGrid>
              <a:tr h="381000">
                <a:tc>
                  <a:txBody>
                    <a:bodyPr/>
                    <a:lstStyle/>
                    <a:p>
                      <a:pPr indent="0" lvl="0" marL="0" rtl="0" algn="ctr">
                        <a:spcBef>
                          <a:spcPts val="0"/>
                        </a:spcBef>
                        <a:spcAft>
                          <a:spcPts val="0"/>
                        </a:spcAft>
                        <a:buNone/>
                      </a:pPr>
                      <a:r>
                        <a:rPr b="1" lang="en-US" sz="2100">
                          <a:latin typeface="Inter"/>
                          <a:ea typeface="Inter"/>
                          <a:cs typeface="Inter"/>
                          <a:sym typeface="Inter"/>
                        </a:rPr>
                        <a:t>Extinction Myth</a:t>
                      </a:r>
                      <a:endParaRPr b="1" sz="2100">
                        <a:latin typeface="Inter"/>
                        <a:ea typeface="Inter"/>
                        <a:cs typeface="Inter"/>
                        <a:sym typeface="Inter"/>
                      </a:endParaRPr>
                    </a:p>
                  </a:txBody>
                  <a:tcPr marT="91425" marB="91425" marR="91425" marL="91425">
                    <a:solidFill>
                      <a:schemeClr val="lt1"/>
                    </a:solidFill>
                  </a:tcPr>
                </a:tc>
                <a:tc>
                  <a:txBody>
                    <a:bodyPr/>
                    <a:lstStyle/>
                    <a:p>
                      <a:pPr indent="0" lvl="0" marL="0" rtl="0" algn="ctr">
                        <a:spcBef>
                          <a:spcPts val="0"/>
                        </a:spcBef>
                        <a:spcAft>
                          <a:spcPts val="0"/>
                        </a:spcAft>
                        <a:buNone/>
                      </a:pPr>
                      <a:r>
                        <a:rPr b="1" lang="en-US" sz="2100">
                          <a:latin typeface="Inter"/>
                          <a:ea typeface="Inter"/>
                          <a:cs typeface="Inter"/>
                          <a:sym typeface="Inter"/>
                        </a:rPr>
                        <a:t>Savage Myth</a:t>
                      </a:r>
                      <a:endParaRPr b="1" sz="2100">
                        <a:latin typeface="Inter"/>
                        <a:ea typeface="Inter"/>
                        <a:cs typeface="Inter"/>
                        <a:sym typeface="Inter"/>
                      </a:endParaRPr>
                    </a:p>
                  </a:txBody>
                  <a:tcPr marT="91425" marB="91425" marR="91425" marL="91425">
                    <a:solidFill>
                      <a:schemeClr val="lt1"/>
                    </a:solidFill>
                  </a:tcPr>
                </a:tc>
              </a:tr>
              <a:tr h="381000">
                <a:tc>
                  <a:txBody>
                    <a:bodyPr/>
                    <a:lstStyle/>
                    <a:p>
                      <a:pPr indent="0" lvl="0" marL="0" rtl="0" algn="l">
                        <a:lnSpc>
                          <a:spcPct val="96999"/>
                        </a:lnSpc>
                        <a:spcBef>
                          <a:spcPts val="0"/>
                        </a:spcBef>
                        <a:spcAft>
                          <a:spcPts val="0"/>
                        </a:spcAft>
                        <a:buClr>
                          <a:srgbClr val="000000"/>
                        </a:buClr>
                        <a:buFont typeface="Arial"/>
                        <a:buNone/>
                      </a:pPr>
                      <a:r>
                        <a:rPr i="1" lang="en-US" sz="2100">
                          <a:solidFill>
                            <a:srgbClr val="000000"/>
                          </a:solidFill>
                          <a:latin typeface="Inter"/>
                          <a:ea typeface="Inter"/>
                          <a:cs typeface="Inter"/>
                          <a:sym typeface="Inter"/>
                        </a:rPr>
                        <a:t>All the real Indians died off, leaving behind no true American Indian descendents or cultural continuity in the present day.</a:t>
                      </a:r>
                      <a:endParaRPr i="1" sz="2100">
                        <a:solidFill>
                          <a:srgbClr val="000000"/>
                        </a:solidFill>
                        <a:latin typeface="Inter"/>
                        <a:ea typeface="Inter"/>
                        <a:cs typeface="Inter"/>
                        <a:sym typeface="Inter"/>
                      </a:endParaRPr>
                    </a:p>
                  </a:txBody>
                  <a:tcPr marT="91425" marB="91425" marR="91425" marL="91425">
                    <a:solidFill>
                      <a:schemeClr val="lt1"/>
                    </a:solidFill>
                  </a:tcPr>
                </a:tc>
                <a:tc>
                  <a:txBody>
                    <a:bodyPr/>
                    <a:lstStyle/>
                    <a:p>
                      <a:pPr indent="0" lvl="0" marL="0" rtl="0" algn="l">
                        <a:lnSpc>
                          <a:spcPct val="96999"/>
                        </a:lnSpc>
                        <a:spcBef>
                          <a:spcPts val="0"/>
                        </a:spcBef>
                        <a:spcAft>
                          <a:spcPts val="0"/>
                        </a:spcAft>
                        <a:buClr>
                          <a:srgbClr val="000000"/>
                        </a:buClr>
                        <a:buSzPts val="1100"/>
                        <a:buFont typeface="Arial"/>
                        <a:buNone/>
                      </a:pPr>
                      <a:r>
                        <a:rPr i="1" lang="en-US" sz="2100">
                          <a:solidFill>
                            <a:srgbClr val="231F20"/>
                          </a:solidFill>
                          <a:latin typeface="Inter"/>
                          <a:ea typeface="Inter"/>
                          <a:cs typeface="Inter"/>
                          <a:sym typeface="Inter"/>
                        </a:rPr>
                        <a:t>Indians were savage and warlike, engaging in constant battles and violent practices that justified European efforts to civilize and pacify them.</a:t>
                      </a:r>
                      <a:endParaRPr i="1" sz="2100">
                        <a:solidFill>
                          <a:srgbClr val="000000"/>
                        </a:solidFill>
                        <a:latin typeface="Inter"/>
                        <a:ea typeface="Inter"/>
                        <a:cs typeface="Inter"/>
                        <a:sym typeface="Inter"/>
                      </a:endParaRPr>
                    </a:p>
                  </a:txBody>
                  <a:tcPr marT="91425" marB="91425" marR="91425" marL="91425">
                    <a:solidFill>
                      <a:schemeClr val="lt1"/>
                    </a:solidFill>
                  </a:tcPr>
                </a:tc>
              </a:tr>
              <a:tr h="381000">
                <a:tc>
                  <a:txBody>
                    <a:bodyPr/>
                    <a:lstStyle/>
                    <a:p>
                      <a:pPr indent="0" lvl="0" marL="0" rtl="0" algn="ctr">
                        <a:spcBef>
                          <a:spcPts val="0"/>
                        </a:spcBef>
                        <a:spcAft>
                          <a:spcPts val="0"/>
                        </a:spcAft>
                        <a:buClr>
                          <a:srgbClr val="000000"/>
                        </a:buClr>
                        <a:buSzPts val="1100"/>
                        <a:buFont typeface="Arial"/>
                        <a:buNone/>
                      </a:pPr>
                      <a:r>
                        <a:rPr b="1" lang="en-US" sz="2100">
                          <a:solidFill>
                            <a:srgbClr val="000000"/>
                          </a:solidFill>
                          <a:latin typeface="Inter"/>
                          <a:ea typeface="Inter"/>
                          <a:cs typeface="Inter"/>
                          <a:sym typeface="Inter"/>
                        </a:rPr>
                        <a:t>First Immigrants Myth</a:t>
                      </a:r>
                      <a:endParaRPr i="1" sz="2100">
                        <a:solidFill>
                          <a:srgbClr val="000000"/>
                        </a:solidFill>
                        <a:latin typeface="Inter"/>
                        <a:ea typeface="Inter"/>
                        <a:cs typeface="Inter"/>
                        <a:sym typeface="Inter"/>
                      </a:endParaRPr>
                    </a:p>
                  </a:txBody>
                  <a:tcPr marT="91425" marB="91425" marR="91425" marL="91425">
                    <a:solidFill>
                      <a:schemeClr val="lt1"/>
                    </a:solidFill>
                  </a:tcPr>
                </a:tc>
                <a:tc>
                  <a:txBody>
                    <a:bodyPr/>
                    <a:lstStyle/>
                    <a:p>
                      <a:pPr indent="0" lvl="0" marL="0" rtl="0" algn="ctr">
                        <a:spcBef>
                          <a:spcPts val="0"/>
                        </a:spcBef>
                        <a:spcAft>
                          <a:spcPts val="0"/>
                        </a:spcAft>
                        <a:buNone/>
                      </a:pPr>
                      <a:r>
                        <a:rPr b="1" lang="en-US" sz="2100">
                          <a:solidFill>
                            <a:srgbClr val="000000"/>
                          </a:solidFill>
                          <a:latin typeface="Inter"/>
                          <a:ea typeface="Inter"/>
                          <a:cs typeface="Inter"/>
                          <a:sym typeface="Inter"/>
                        </a:rPr>
                        <a:t>Civilizing Myth</a:t>
                      </a:r>
                      <a:endParaRPr b="1" sz="2100">
                        <a:solidFill>
                          <a:srgbClr val="000000"/>
                        </a:solidFill>
                        <a:latin typeface="Inter"/>
                        <a:ea typeface="Inter"/>
                        <a:cs typeface="Inter"/>
                        <a:sym typeface="Inter"/>
                      </a:endParaRPr>
                    </a:p>
                  </a:txBody>
                  <a:tcPr marT="91425" marB="91425" marR="91425" marL="91425">
                    <a:solidFill>
                      <a:schemeClr val="lt1"/>
                    </a:solidFill>
                  </a:tcPr>
                </a:tc>
              </a:tr>
              <a:tr h="381000">
                <a:tc>
                  <a:txBody>
                    <a:bodyPr/>
                    <a:lstStyle/>
                    <a:p>
                      <a:pPr indent="0" lvl="0" marL="0" rtl="0" algn="l">
                        <a:lnSpc>
                          <a:spcPct val="96999"/>
                        </a:lnSpc>
                        <a:spcBef>
                          <a:spcPts val="0"/>
                        </a:spcBef>
                        <a:spcAft>
                          <a:spcPts val="0"/>
                        </a:spcAft>
                        <a:buClr>
                          <a:srgbClr val="000000"/>
                        </a:buClr>
                        <a:buFont typeface="Arial"/>
                        <a:buNone/>
                      </a:pPr>
                      <a:r>
                        <a:rPr i="1" lang="en-US" sz="2100">
                          <a:latin typeface="Inter"/>
                          <a:ea typeface="Inter"/>
                          <a:cs typeface="Inter"/>
                          <a:sym typeface="Inter"/>
                        </a:rPr>
                        <a:t>I</a:t>
                      </a:r>
                      <a:r>
                        <a:rPr i="1" lang="en-US" sz="2100">
                          <a:solidFill>
                            <a:srgbClr val="000000"/>
                          </a:solidFill>
                          <a:latin typeface="Inter"/>
                          <a:ea typeface="Inter"/>
                          <a:cs typeface="Inter"/>
                          <a:sym typeface="Inter"/>
                        </a:rPr>
                        <a:t>ndians were the first immigrants to the Western Hemisphere, arriving from other continents and establishing the earliest human settlements in the Americas.</a:t>
                      </a:r>
                      <a:endParaRPr i="1" sz="2100">
                        <a:solidFill>
                          <a:srgbClr val="000000"/>
                        </a:solidFill>
                        <a:latin typeface="Inter"/>
                        <a:ea typeface="Inter"/>
                        <a:cs typeface="Inter"/>
                        <a:sym typeface="Inter"/>
                      </a:endParaRPr>
                    </a:p>
                  </a:txBody>
                  <a:tcPr marT="91425" marB="91425" marR="91425" marL="91425">
                    <a:solidFill>
                      <a:schemeClr val="lt1"/>
                    </a:solidFill>
                  </a:tcPr>
                </a:tc>
                <a:tc>
                  <a:txBody>
                    <a:bodyPr/>
                    <a:lstStyle/>
                    <a:p>
                      <a:pPr indent="0" lvl="0" marL="0" rtl="0" algn="l">
                        <a:lnSpc>
                          <a:spcPct val="96999"/>
                        </a:lnSpc>
                        <a:spcBef>
                          <a:spcPts val="0"/>
                        </a:spcBef>
                        <a:spcAft>
                          <a:spcPts val="0"/>
                        </a:spcAft>
                        <a:buClr>
                          <a:srgbClr val="000000"/>
                        </a:buClr>
                        <a:buSzPts val="1100"/>
                        <a:buFont typeface="Arial"/>
                        <a:buNone/>
                      </a:pPr>
                      <a:r>
                        <a:rPr i="1" lang="en-US" sz="2100">
                          <a:solidFill>
                            <a:srgbClr val="231F20"/>
                          </a:solidFill>
                          <a:latin typeface="Inter"/>
                          <a:ea typeface="Inter"/>
                          <a:cs typeface="Inter"/>
                          <a:sym typeface="Inter"/>
                        </a:rPr>
                        <a:t>Europeans brought civilization to the Indians, who lived in primitive conditions and lacked the advanced knowledge and cultural achievements of the Europeans.</a:t>
                      </a:r>
                      <a:endParaRPr i="1" sz="2100">
                        <a:solidFill>
                          <a:srgbClr val="000000"/>
                        </a:solidFill>
                        <a:latin typeface="Inter"/>
                        <a:ea typeface="Inter"/>
                        <a:cs typeface="Inter"/>
                        <a:sym typeface="Inter"/>
                      </a:endParaRPr>
                    </a:p>
                  </a:txBody>
                  <a:tcPr marT="91425" marB="91425" marR="91425" marL="91425">
                    <a:solidFill>
                      <a:schemeClr val="lt1"/>
                    </a:solidFill>
                  </a:tcPr>
                </a:tc>
              </a:tr>
              <a:tr h="381000">
                <a:tc>
                  <a:txBody>
                    <a:bodyPr/>
                    <a:lstStyle/>
                    <a:p>
                      <a:pPr indent="0" lvl="0" marL="0" rtl="0" algn="ctr">
                        <a:spcBef>
                          <a:spcPts val="0"/>
                        </a:spcBef>
                        <a:spcAft>
                          <a:spcPts val="0"/>
                        </a:spcAft>
                        <a:buClr>
                          <a:srgbClr val="000000"/>
                        </a:buClr>
                        <a:buSzPts val="1100"/>
                        <a:buFont typeface="Arial"/>
                        <a:buNone/>
                      </a:pPr>
                      <a:r>
                        <a:rPr b="1" lang="en-US" sz="2100">
                          <a:solidFill>
                            <a:srgbClr val="000000"/>
                          </a:solidFill>
                          <a:latin typeface="Inter"/>
                          <a:ea typeface="Inter"/>
                          <a:cs typeface="Inter"/>
                          <a:sym typeface="Inter"/>
                        </a:rPr>
                        <a:t>Anarchy Myth</a:t>
                      </a:r>
                      <a:endParaRPr i="1" sz="2100">
                        <a:solidFill>
                          <a:srgbClr val="000000"/>
                        </a:solidFill>
                        <a:latin typeface="Inter"/>
                        <a:ea typeface="Inter"/>
                        <a:cs typeface="Inter"/>
                        <a:sym typeface="Inter"/>
                      </a:endParaRPr>
                    </a:p>
                  </a:txBody>
                  <a:tcPr marT="91425" marB="91425" marR="91425" marL="91425">
                    <a:solidFill>
                      <a:schemeClr val="lt1"/>
                    </a:solidFill>
                  </a:tcPr>
                </a:tc>
                <a:tc>
                  <a:txBody>
                    <a:bodyPr/>
                    <a:lstStyle/>
                    <a:p>
                      <a:pPr indent="0" lvl="0" marL="0" rtl="0" algn="ctr">
                        <a:spcBef>
                          <a:spcPts val="0"/>
                        </a:spcBef>
                        <a:spcAft>
                          <a:spcPts val="0"/>
                        </a:spcAft>
                        <a:buNone/>
                      </a:pPr>
                      <a:r>
                        <a:rPr b="1" lang="en-US" sz="2100">
                          <a:solidFill>
                            <a:srgbClr val="000000"/>
                          </a:solidFill>
                          <a:latin typeface="Inter"/>
                          <a:ea typeface="Inter"/>
                          <a:cs typeface="Inter"/>
                          <a:sym typeface="Inter"/>
                        </a:rPr>
                        <a:t>Pristine Wilderness Myth</a:t>
                      </a:r>
                      <a:endParaRPr b="1" sz="2100">
                        <a:solidFill>
                          <a:srgbClr val="000000"/>
                        </a:solidFill>
                        <a:latin typeface="Inter"/>
                        <a:ea typeface="Inter"/>
                        <a:cs typeface="Inter"/>
                        <a:sym typeface="Inter"/>
                      </a:endParaRPr>
                    </a:p>
                  </a:txBody>
                  <a:tcPr marT="91425" marB="91425" marR="91425" marL="91425">
                    <a:solidFill>
                      <a:schemeClr val="lt1"/>
                    </a:solidFill>
                  </a:tcPr>
                </a:tc>
              </a:tr>
              <a:tr h="381000">
                <a:tc>
                  <a:txBody>
                    <a:bodyPr/>
                    <a:lstStyle/>
                    <a:p>
                      <a:pPr indent="0" lvl="0" marL="0" rtl="0" algn="l">
                        <a:lnSpc>
                          <a:spcPct val="96999"/>
                        </a:lnSpc>
                        <a:spcBef>
                          <a:spcPts val="0"/>
                        </a:spcBef>
                        <a:spcAft>
                          <a:spcPts val="0"/>
                        </a:spcAft>
                        <a:buClr>
                          <a:srgbClr val="000000"/>
                        </a:buClr>
                        <a:buFont typeface="Arial"/>
                        <a:buNone/>
                      </a:pPr>
                      <a:r>
                        <a:rPr i="1" lang="en-US" sz="2100">
                          <a:solidFill>
                            <a:srgbClr val="000000"/>
                          </a:solidFill>
                          <a:latin typeface="Inter"/>
                          <a:ea typeface="Inter"/>
                          <a:cs typeface="Inter"/>
                          <a:sym typeface="Inter"/>
                        </a:rPr>
                        <a:t>Native Americans lived in a state of anarchy without any form of structured government, laws, or order </a:t>
                      </a:r>
                      <a:endParaRPr i="1" sz="2100">
                        <a:solidFill>
                          <a:srgbClr val="000000"/>
                        </a:solidFill>
                        <a:latin typeface="Inter"/>
                        <a:ea typeface="Inter"/>
                        <a:cs typeface="Inter"/>
                        <a:sym typeface="Inter"/>
                      </a:endParaRPr>
                    </a:p>
                  </a:txBody>
                  <a:tcPr marT="91425" marB="91425" marR="91425" marL="91425">
                    <a:solidFill>
                      <a:schemeClr val="lt1"/>
                    </a:solidFill>
                  </a:tcPr>
                </a:tc>
                <a:tc>
                  <a:txBody>
                    <a:bodyPr/>
                    <a:lstStyle/>
                    <a:p>
                      <a:pPr indent="0" lvl="0" marL="0" rtl="0" algn="l">
                        <a:lnSpc>
                          <a:spcPct val="96999"/>
                        </a:lnSpc>
                        <a:spcBef>
                          <a:spcPts val="0"/>
                        </a:spcBef>
                        <a:spcAft>
                          <a:spcPts val="0"/>
                        </a:spcAft>
                        <a:buClr>
                          <a:srgbClr val="000000"/>
                        </a:buClr>
                        <a:buSzPts val="1100"/>
                        <a:buFont typeface="Arial"/>
                        <a:buNone/>
                      </a:pPr>
                      <a:r>
                        <a:rPr i="1" lang="en-US" sz="2100">
                          <a:solidFill>
                            <a:srgbClr val="231F20"/>
                          </a:solidFill>
                          <a:latin typeface="Inter"/>
                          <a:ea typeface="Inter"/>
                          <a:cs typeface="Inter"/>
                          <a:sym typeface="Inter"/>
                        </a:rPr>
                        <a:t>The Americas were a vast wilderness inhabited by small, scattered bands of Indigenous peoples who lived in harmony with nature, leaving it virtually unchanged by human activity.</a:t>
                      </a:r>
                      <a:endParaRPr i="1" sz="2100">
                        <a:solidFill>
                          <a:srgbClr val="000000"/>
                        </a:solidFill>
                        <a:latin typeface="Inter"/>
                        <a:ea typeface="Inter"/>
                        <a:cs typeface="Inter"/>
                        <a:sym typeface="Inter"/>
                      </a:endParaRPr>
                    </a:p>
                  </a:txBody>
                  <a:tcPr marT="91425" marB="91425" marR="91425" marL="91425">
                    <a:solidFill>
                      <a:schemeClr val="lt1"/>
                    </a:solidFill>
                  </a:tcPr>
                </a:tc>
              </a:tr>
              <a:tr h="381000">
                <a:tc>
                  <a:txBody>
                    <a:bodyPr/>
                    <a:lstStyle/>
                    <a:p>
                      <a:pPr indent="0" lvl="0" marL="0" rtl="0" algn="ctr">
                        <a:spcBef>
                          <a:spcPts val="0"/>
                        </a:spcBef>
                        <a:spcAft>
                          <a:spcPts val="0"/>
                        </a:spcAft>
                        <a:buClr>
                          <a:srgbClr val="000000"/>
                        </a:buClr>
                        <a:buSzPts val="1100"/>
                        <a:buFont typeface="Arial"/>
                        <a:buNone/>
                      </a:pPr>
                      <a:r>
                        <a:rPr b="1" lang="en-US" sz="2100">
                          <a:solidFill>
                            <a:srgbClr val="000000"/>
                          </a:solidFill>
                          <a:latin typeface="Inter"/>
                          <a:ea typeface="Inter"/>
                          <a:cs typeface="Inter"/>
                          <a:sym typeface="Inter"/>
                        </a:rPr>
                        <a:t>Thanksgiving Myth</a:t>
                      </a:r>
                      <a:endParaRPr i="1" sz="2100">
                        <a:solidFill>
                          <a:srgbClr val="000000"/>
                        </a:solidFill>
                        <a:latin typeface="Inter"/>
                        <a:ea typeface="Inter"/>
                        <a:cs typeface="Inter"/>
                        <a:sym typeface="Inter"/>
                      </a:endParaRPr>
                    </a:p>
                  </a:txBody>
                  <a:tcPr marT="91425" marB="91425" marR="91425" marL="91425">
                    <a:solidFill>
                      <a:schemeClr val="lt1"/>
                    </a:solidFill>
                  </a:tcPr>
                </a:tc>
                <a:tc>
                  <a:txBody>
                    <a:bodyPr/>
                    <a:lstStyle/>
                    <a:p>
                      <a:pPr indent="0" lvl="0" marL="0" rtl="0" algn="ctr">
                        <a:spcBef>
                          <a:spcPts val="0"/>
                        </a:spcBef>
                        <a:spcAft>
                          <a:spcPts val="0"/>
                        </a:spcAft>
                        <a:buNone/>
                      </a:pPr>
                      <a:r>
                        <a:rPr b="1" lang="en-US" sz="2100">
                          <a:solidFill>
                            <a:srgbClr val="000000"/>
                          </a:solidFill>
                          <a:latin typeface="Inter"/>
                          <a:ea typeface="Inter"/>
                          <a:cs typeface="Inter"/>
                          <a:sym typeface="Inter"/>
                        </a:rPr>
                        <a:t>Discovery Myth</a:t>
                      </a:r>
                      <a:endParaRPr b="1" sz="2100">
                        <a:solidFill>
                          <a:srgbClr val="000000"/>
                        </a:solidFill>
                        <a:latin typeface="Inter"/>
                        <a:ea typeface="Inter"/>
                        <a:cs typeface="Inter"/>
                        <a:sym typeface="Inter"/>
                      </a:endParaRPr>
                    </a:p>
                  </a:txBody>
                  <a:tcPr marT="91425" marB="91425" marR="91425" marL="91425">
                    <a:solidFill>
                      <a:schemeClr val="lt1"/>
                    </a:solidFill>
                  </a:tcPr>
                </a:tc>
              </a:tr>
              <a:tr h="381000">
                <a:tc>
                  <a:txBody>
                    <a:bodyPr/>
                    <a:lstStyle/>
                    <a:p>
                      <a:pPr indent="0" lvl="0" marL="0" rtl="0" algn="l">
                        <a:lnSpc>
                          <a:spcPct val="96999"/>
                        </a:lnSpc>
                        <a:spcBef>
                          <a:spcPts val="0"/>
                        </a:spcBef>
                        <a:spcAft>
                          <a:spcPts val="0"/>
                        </a:spcAft>
                        <a:buNone/>
                      </a:pPr>
                      <a:r>
                        <a:rPr i="1" lang="en-US" sz="2100">
                          <a:solidFill>
                            <a:srgbClr val="000000"/>
                          </a:solidFill>
                          <a:latin typeface="Inter"/>
                          <a:ea typeface="Inter"/>
                          <a:cs typeface="Inter"/>
                          <a:sym typeface="Inter"/>
                        </a:rPr>
                        <a:t>Thanksgiving proves that Indians welcomed the Pilgrims, and there existed a mutually beneficial relationship between the Native Americans and the early colonists.</a:t>
                      </a:r>
                      <a:endParaRPr i="1" sz="2100">
                        <a:solidFill>
                          <a:srgbClr val="000000"/>
                        </a:solidFill>
                        <a:latin typeface="Inter"/>
                        <a:ea typeface="Inter"/>
                        <a:cs typeface="Inter"/>
                        <a:sym typeface="Inter"/>
                      </a:endParaRPr>
                    </a:p>
                  </a:txBody>
                  <a:tcPr marT="91425" marB="91425" marR="91425" marL="91425">
                    <a:solidFill>
                      <a:schemeClr val="lt1"/>
                    </a:solidFill>
                  </a:tcPr>
                </a:tc>
                <a:tc>
                  <a:txBody>
                    <a:bodyPr/>
                    <a:lstStyle/>
                    <a:p>
                      <a:pPr indent="0" lvl="0" marL="0" rtl="0" algn="l">
                        <a:lnSpc>
                          <a:spcPct val="96999"/>
                        </a:lnSpc>
                        <a:spcBef>
                          <a:spcPts val="0"/>
                        </a:spcBef>
                        <a:spcAft>
                          <a:spcPts val="0"/>
                        </a:spcAft>
                        <a:buClr>
                          <a:srgbClr val="000000"/>
                        </a:buClr>
                        <a:buSzPts val="1100"/>
                        <a:buFont typeface="Arial"/>
                        <a:buNone/>
                      </a:pPr>
                      <a:r>
                        <a:rPr i="1" lang="en-US" sz="2100">
                          <a:solidFill>
                            <a:srgbClr val="231F20"/>
                          </a:solidFill>
                          <a:latin typeface="Inter"/>
                          <a:ea typeface="Inter"/>
                          <a:cs typeface="Inter"/>
                          <a:sym typeface="Inter"/>
                        </a:rPr>
                        <a:t>Columbus discovered America, bringing European civilization to an unknown and uncharted land, previously isolated from the rest of the world.</a:t>
                      </a:r>
                      <a:endParaRPr i="1" sz="2100">
                        <a:solidFill>
                          <a:srgbClr val="000000"/>
                        </a:solidFill>
                        <a:latin typeface="Inter"/>
                        <a:ea typeface="Inter"/>
                        <a:cs typeface="Inter"/>
                        <a:sym typeface="Inter"/>
                      </a:endParaRPr>
                    </a:p>
                  </a:txBody>
                  <a:tcPr marT="91425" marB="91425" marR="91425" marL="91425">
                    <a:solidFill>
                      <a:schemeClr val="lt1"/>
                    </a:solidFill>
                  </a:tcPr>
                </a:tc>
              </a:tr>
            </a:tbl>
          </a:graphicData>
        </a:graphic>
      </p:graphicFrame>
      <p:sp>
        <p:nvSpPr>
          <p:cNvPr id="235" name="Google Shape;235;p28"/>
          <p:cNvSpPr txBox="1"/>
          <p:nvPr/>
        </p:nvSpPr>
        <p:spPr>
          <a:xfrm>
            <a:off x="2553980" y="3429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COMMON MYTHS</a:t>
            </a:r>
            <a:endParaRPr/>
          </a:p>
        </p:txBody>
      </p:sp>
      <p:sp>
        <p:nvSpPr>
          <p:cNvPr id="236" name="Google Shape;236;p28"/>
          <p:cNvSpPr txBox="1"/>
          <p:nvPr/>
        </p:nvSpPr>
        <p:spPr>
          <a:xfrm>
            <a:off x="453525" y="8553450"/>
            <a:ext cx="13310700" cy="46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600">
                <a:solidFill>
                  <a:schemeClr val="dk1"/>
                </a:solidFill>
                <a:latin typeface="Halant"/>
                <a:ea typeface="Halant"/>
                <a:cs typeface="Halant"/>
                <a:sym typeface="Halant"/>
              </a:rPr>
              <a:t>Note: Myths adapted from </a:t>
            </a:r>
            <a:r>
              <a:rPr i="1" lang="en-US" sz="1600">
                <a:solidFill>
                  <a:schemeClr val="dk1"/>
                </a:solidFill>
                <a:latin typeface="Halant"/>
                <a:ea typeface="Halant"/>
                <a:cs typeface="Halant"/>
                <a:sym typeface="Halant"/>
              </a:rPr>
              <a:t>“All the Real Indians Died Off” and 20 other Myths About Native Americans</a:t>
            </a:r>
            <a:r>
              <a:rPr lang="en-US" sz="1600">
                <a:solidFill>
                  <a:schemeClr val="dk1"/>
                </a:solidFill>
                <a:latin typeface="Halant"/>
                <a:ea typeface="Halant"/>
                <a:cs typeface="Halant"/>
                <a:sym typeface="Halant"/>
              </a:rPr>
              <a:t> by Roxanne Dunbar-Ortiz and Dina Gilio-Whitaker</a:t>
            </a:r>
            <a:endParaRPr sz="1600">
              <a:solidFill>
                <a:schemeClr val="dk1"/>
              </a:solidFill>
              <a:latin typeface="Halant"/>
              <a:ea typeface="Halant"/>
              <a:cs typeface="Halant"/>
              <a:sym typeface="Halan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pic>
        <p:nvPicPr>
          <p:cNvPr id="241" name="Google Shape;241;p29"/>
          <p:cNvPicPr preferRelativeResize="0"/>
          <p:nvPr/>
        </p:nvPicPr>
        <p:blipFill>
          <a:blip r:embed="rId3">
            <a:alphaModFix/>
          </a:blip>
          <a:stretch>
            <a:fillRect/>
          </a:stretch>
        </p:blipFill>
        <p:spPr>
          <a:xfrm>
            <a:off x="956653" y="2405000"/>
            <a:ext cx="4043048" cy="5745000"/>
          </a:xfrm>
          <a:prstGeom prst="rect">
            <a:avLst/>
          </a:prstGeom>
          <a:noFill/>
          <a:ln>
            <a:noFill/>
          </a:ln>
        </p:spPr>
      </p:pic>
      <p:sp>
        <p:nvSpPr>
          <p:cNvPr id="242" name="Google Shape;242;p29"/>
          <p:cNvSpPr/>
          <p:nvPr/>
        </p:nvSpPr>
        <p:spPr>
          <a:xfrm>
            <a:off x="12750586" y="356827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243" name="Google Shape;243;p29"/>
          <p:cNvGrpSpPr/>
          <p:nvPr/>
        </p:nvGrpSpPr>
        <p:grpSpPr>
          <a:xfrm>
            <a:off x="15859155" y="-98041"/>
            <a:ext cx="1562625" cy="1771271"/>
            <a:chOff x="0" y="-130721"/>
            <a:chExt cx="2083500" cy="2361695"/>
          </a:xfrm>
        </p:grpSpPr>
        <p:grpSp>
          <p:nvGrpSpPr>
            <p:cNvPr id="244" name="Google Shape;244;p29"/>
            <p:cNvGrpSpPr/>
            <p:nvPr/>
          </p:nvGrpSpPr>
          <p:grpSpPr>
            <a:xfrm>
              <a:off x="75599" y="-130721"/>
              <a:ext cx="1932614" cy="2361695"/>
              <a:chOff x="0" y="-47625"/>
              <a:chExt cx="704100" cy="860425"/>
            </a:xfrm>
          </p:grpSpPr>
          <p:sp>
            <p:nvSpPr>
              <p:cNvPr id="245" name="Google Shape;245;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2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7" name="Google Shape;247;p2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4</a:t>
              </a:r>
              <a:endParaRPr>
                <a:solidFill>
                  <a:schemeClr val="dk1"/>
                </a:solidFill>
              </a:endParaRPr>
            </a:p>
          </p:txBody>
        </p:sp>
      </p:grpSp>
      <p:sp>
        <p:nvSpPr>
          <p:cNvPr id="248" name="Google Shape;248;p29"/>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4">
              <a:alphaModFix/>
            </a:blip>
            <a:stretch>
              <a:fillRect b="0" l="0" r="0" t="0"/>
            </a:stretch>
          </a:blipFill>
          <a:ln>
            <a:noFill/>
          </a:ln>
        </p:spPr>
      </p:sp>
      <p:grpSp>
        <p:nvGrpSpPr>
          <p:cNvPr id="249" name="Google Shape;249;p29"/>
          <p:cNvGrpSpPr/>
          <p:nvPr/>
        </p:nvGrpSpPr>
        <p:grpSpPr>
          <a:xfrm>
            <a:off x="-254016" y="9230009"/>
            <a:ext cx="18796043" cy="937448"/>
            <a:chOff x="204" y="0"/>
            <a:chExt cx="25061391" cy="1249931"/>
          </a:xfrm>
        </p:grpSpPr>
        <p:grpSp>
          <p:nvGrpSpPr>
            <p:cNvPr id="250" name="Google Shape;250;p29"/>
            <p:cNvGrpSpPr/>
            <p:nvPr/>
          </p:nvGrpSpPr>
          <p:grpSpPr>
            <a:xfrm rot="5400000">
              <a:off x="12002369" y="-11663474"/>
              <a:ext cx="1249931" cy="24576878"/>
              <a:chOff x="0" y="-38100"/>
              <a:chExt cx="246900" cy="4854692"/>
            </a:xfrm>
          </p:grpSpPr>
          <p:sp>
            <p:nvSpPr>
              <p:cNvPr id="251" name="Google Shape;251;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52" name="Google Shape;252;p2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3" name="Google Shape;253;p2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54" name="Google Shape;254;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5" name="Google Shape;255;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56" name="Google Shape;256;p29"/>
          <p:cNvSpPr txBox="1"/>
          <p:nvPr/>
        </p:nvSpPr>
        <p:spPr>
          <a:xfrm>
            <a:off x="1270149" y="518650"/>
            <a:ext cx="145890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COMMON PORTRAYALS</a:t>
            </a:r>
            <a:endParaRPr/>
          </a:p>
        </p:txBody>
      </p:sp>
      <p:grpSp>
        <p:nvGrpSpPr>
          <p:cNvPr id="257" name="Google Shape;257;p29"/>
          <p:cNvGrpSpPr/>
          <p:nvPr/>
        </p:nvGrpSpPr>
        <p:grpSpPr>
          <a:xfrm>
            <a:off x="6061538" y="3856250"/>
            <a:ext cx="5940000" cy="2842500"/>
            <a:chOff x="6107625" y="3722250"/>
            <a:chExt cx="5940000" cy="2842500"/>
          </a:xfrm>
        </p:grpSpPr>
        <p:sp>
          <p:nvSpPr>
            <p:cNvPr id="258" name="Google Shape;258;p29"/>
            <p:cNvSpPr/>
            <p:nvPr/>
          </p:nvSpPr>
          <p:spPr>
            <a:xfrm>
              <a:off x="6107625" y="3722250"/>
              <a:ext cx="5940000" cy="2842500"/>
            </a:xfrm>
            <a:prstGeom prst="roundRect">
              <a:avLst>
                <a:gd fmla="val 16667" name="adj"/>
              </a:avLst>
            </a:prstGeom>
            <a:solidFill>
              <a:srgbClr val="E95C3D"/>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59" name="Google Shape;259;p29"/>
            <p:cNvSpPr txBox="1"/>
            <p:nvPr/>
          </p:nvSpPr>
          <p:spPr>
            <a:xfrm>
              <a:off x="6207225" y="3797538"/>
              <a:ext cx="5740800" cy="2691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200">
                  <a:solidFill>
                    <a:schemeClr val="dk1"/>
                  </a:solidFill>
                  <a:latin typeface="Inter"/>
                  <a:ea typeface="Inter"/>
                  <a:cs typeface="Inter"/>
                  <a:sym typeface="Inter"/>
                </a:rPr>
                <a:t>The Warrior</a:t>
              </a:r>
              <a:endParaRPr b="1" sz="3200">
                <a:solidFill>
                  <a:schemeClr val="dk1"/>
                </a:solidFill>
                <a:latin typeface="Inter"/>
                <a:ea typeface="Inter"/>
                <a:cs typeface="Inter"/>
                <a:sym typeface="Inter"/>
              </a:endParaRPr>
            </a:p>
            <a:p>
              <a:pPr indent="0" lvl="0" marL="0" rtl="0" algn="l">
                <a:spcBef>
                  <a:spcPts val="0"/>
                </a:spcBef>
                <a:spcAft>
                  <a:spcPts val="0"/>
                </a:spcAft>
                <a:buNone/>
              </a:pPr>
              <a:r>
                <a:rPr i="1" lang="en-US" sz="2800">
                  <a:solidFill>
                    <a:schemeClr val="dk1"/>
                  </a:solidFill>
                  <a:latin typeface="Inter"/>
                  <a:ea typeface="Inter"/>
                  <a:cs typeface="Inter"/>
                  <a:sym typeface="Inter"/>
                </a:rPr>
                <a:t>Portrayed Indigenous men as aggressive, violent, and savage fighters. Shown as fierce, stoic, and in perpetual conflict.</a:t>
              </a:r>
              <a:endParaRPr i="1" sz="2800">
                <a:solidFill>
                  <a:schemeClr val="dk1"/>
                </a:solidFill>
                <a:latin typeface="Inter"/>
                <a:ea typeface="Inter"/>
                <a:cs typeface="Inter"/>
                <a:sym typeface="Inter"/>
              </a:endParaRPr>
            </a:p>
          </p:txBody>
        </p:sp>
      </p:grpSp>
      <p:pic>
        <p:nvPicPr>
          <p:cNvPr id="260" name="Google Shape;260;p29"/>
          <p:cNvPicPr preferRelativeResize="0"/>
          <p:nvPr/>
        </p:nvPicPr>
        <p:blipFill>
          <a:blip r:embed="rId5">
            <a:alphaModFix/>
          </a:blip>
          <a:stretch>
            <a:fillRect/>
          </a:stretch>
        </p:blipFill>
        <p:spPr>
          <a:xfrm>
            <a:off x="13063375" y="2405000"/>
            <a:ext cx="3877000" cy="5745001"/>
          </a:xfrm>
          <a:prstGeom prst="rect">
            <a:avLst/>
          </a:prstGeom>
          <a:noFill/>
          <a:ln>
            <a:noFill/>
          </a:ln>
        </p:spPr>
      </p:pic>
      <p:sp>
        <p:nvSpPr>
          <p:cNvPr id="261" name="Google Shape;261;p29"/>
          <p:cNvSpPr txBox="1"/>
          <p:nvPr/>
        </p:nvSpPr>
        <p:spPr>
          <a:xfrm>
            <a:off x="956500" y="8300150"/>
            <a:ext cx="4043100" cy="77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u="sng">
                <a:solidFill>
                  <a:schemeClr val="hlink"/>
                </a:solidFill>
                <a:latin typeface="Inter"/>
                <a:ea typeface="Inter"/>
                <a:cs typeface="Inter"/>
                <a:sym typeface="Inter"/>
                <a:hlinkClick r:id="rId6"/>
              </a:rPr>
              <a:t>Chief Sa Ga Yeath Qua Pieth Tow </a:t>
            </a:r>
            <a:endParaRPr sz="1800">
              <a:latin typeface="Inter"/>
              <a:ea typeface="Inter"/>
              <a:cs typeface="Inter"/>
              <a:sym typeface="Inter"/>
            </a:endParaRPr>
          </a:p>
          <a:p>
            <a:pPr indent="0" lvl="0" marL="0" rtl="0" algn="ctr">
              <a:spcBef>
                <a:spcPts val="0"/>
              </a:spcBef>
              <a:spcAft>
                <a:spcPts val="0"/>
              </a:spcAft>
              <a:buNone/>
            </a:pPr>
            <a:r>
              <a:rPr lang="en-US" sz="1800" u="sng">
                <a:solidFill>
                  <a:schemeClr val="hlink"/>
                </a:solidFill>
                <a:latin typeface="Inter"/>
                <a:ea typeface="Inter"/>
                <a:cs typeface="Inter"/>
                <a:sym typeface="Inter"/>
                <a:hlinkClick r:id="rId7"/>
              </a:rPr>
              <a:t>by John Verelst, 1710</a:t>
            </a:r>
            <a:endParaRPr sz="1800">
              <a:solidFill>
                <a:schemeClr val="dk1"/>
              </a:solidFill>
              <a:latin typeface="Inter"/>
              <a:ea typeface="Inter"/>
              <a:cs typeface="Inter"/>
              <a:sym typeface="Inter"/>
            </a:endParaRPr>
          </a:p>
        </p:txBody>
      </p:sp>
      <p:sp>
        <p:nvSpPr>
          <p:cNvPr id="262" name="Google Shape;262;p29"/>
          <p:cNvSpPr txBox="1"/>
          <p:nvPr/>
        </p:nvSpPr>
        <p:spPr>
          <a:xfrm>
            <a:off x="12980325" y="8300150"/>
            <a:ext cx="4043100" cy="77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000" u="sng">
                <a:solidFill>
                  <a:schemeClr val="hlink"/>
                </a:solidFill>
                <a:latin typeface="Calibri"/>
                <a:ea typeface="Calibri"/>
                <a:cs typeface="Calibri"/>
                <a:sym typeface="Calibri"/>
                <a:hlinkClick r:id="rId8"/>
              </a:rPr>
              <a:t>The Battle of Elderbrush Gulch, Theatrical Release Poster, 1913</a:t>
            </a:r>
            <a:endParaRPr sz="20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30"/>
          <p:cNvSpPr/>
          <p:nvPr/>
        </p:nvSpPr>
        <p:spPr>
          <a:xfrm>
            <a:off x="12750586" y="356827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68" name="Google Shape;268;p30"/>
          <p:cNvGrpSpPr/>
          <p:nvPr/>
        </p:nvGrpSpPr>
        <p:grpSpPr>
          <a:xfrm>
            <a:off x="15859155" y="-98041"/>
            <a:ext cx="1562625" cy="1771271"/>
            <a:chOff x="0" y="-130721"/>
            <a:chExt cx="2083500" cy="2361695"/>
          </a:xfrm>
        </p:grpSpPr>
        <p:grpSp>
          <p:nvGrpSpPr>
            <p:cNvPr id="269" name="Google Shape;269;p30"/>
            <p:cNvGrpSpPr/>
            <p:nvPr/>
          </p:nvGrpSpPr>
          <p:grpSpPr>
            <a:xfrm>
              <a:off x="75599" y="-130721"/>
              <a:ext cx="1932614" cy="2361695"/>
              <a:chOff x="0" y="-47625"/>
              <a:chExt cx="704100" cy="860425"/>
            </a:xfrm>
          </p:grpSpPr>
          <p:sp>
            <p:nvSpPr>
              <p:cNvPr id="270" name="Google Shape;270;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3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2" name="Google Shape;272;p3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5</a:t>
              </a:r>
              <a:endParaRPr>
                <a:solidFill>
                  <a:schemeClr val="dk1"/>
                </a:solidFill>
              </a:endParaRPr>
            </a:p>
          </p:txBody>
        </p:sp>
      </p:grpSp>
      <p:sp>
        <p:nvSpPr>
          <p:cNvPr id="273" name="Google Shape;273;p30"/>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74" name="Google Shape;274;p30"/>
          <p:cNvGrpSpPr/>
          <p:nvPr/>
        </p:nvGrpSpPr>
        <p:grpSpPr>
          <a:xfrm>
            <a:off x="-254016" y="9230009"/>
            <a:ext cx="18796043" cy="937448"/>
            <a:chOff x="204" y="0"/>
            <a:chExt cx="25061391" cy="1249931"/>
          </a:xfrm>
        </p:grpSpPr>
        <p:grpSp>
          <p:nvGrpSpPr>
            <p:cNvPr id="275" name="Google Shape;275;p30"/>
            <p:cNvGrpSpPr/>
            <p:nvPr/>
          </p:nvGrpSpPr>
          <p:grpSpPr>
            <a:xfrm rot="5400000">
              <a:off x="12002369" y="-11663474"/>
              <a:ext cx="1249931" cy="24576878"/>
              <a:chOff x="0" y="-38100"/>
              <a:chExt cx="246900" cy="4854692"/>
            </a:xfrm>
          </p:grpSpPr>
          <p:sp>
            <p:nvSpPr>
              <p:cNvPr id="276" name="Google Shape;276;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7" name="Google Shape;277;p3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8" name="Google Shape;278;p3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79" name="Google Shape;279;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80" name="Google Shape;280;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81" name="Google Shape;281;p30"/>
          <p:cNvSpPr txBox="1"/>
          <p:nvPr/>
        </p:nvSpPr>
        <p:spPr>
          <a:xfrm>
            <a:off x="1270149" y="518650"/>
            <a:ext cx="145890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COMMON PORTRAYALS</a:t>
            </a:r>
            <a:endParaRPr/>
          </a:p>
        </p:txBody>
      </p:sp>
      <p:pic>
        <p:nvPicPr>
          <p:cNvPr id="282" name="Google Shape;282;p30"/>
          <p:cNvPicPr preferRelativeResize="0"/>
          <p:nvPr/>
        </p:nvPicPr>
        <p:blipFill>
          <a:blip r:embed="rId4">
            <a:alphaModFix/>
          </a:blip>
          <a:stretch>
            <a:fillRect/>
          </a:stretch>
        </p:blipFill>
        <p:spPr>
          <a:xfrm>
            <a:off x="956650" y="2405000"/>
            <a:ext cx="3877000" cy="5849158"/>
          </a:xfrm>
          <a:prstGeom prst="rect">
            <a:avLst/>
          </a:prstGeom>
          <a:noFill/>
          <a:ln>
            <a:noFill/>
          </a:ln>
        </p:spPr>
      </p:pic>
      <p:pic>
        <p:nvPicPr>
          <p:cNvPr id="283" name="Google Shape;283;p30"/>
          <p:cNvPicPr preferRelativeResize="0"/>
          <p:nvPr/>
        </p:nvPicPr>
        <p:blipFill>
          <a:blip r:embed="rId5">
            <a:alphaModFix/>
          </a:blip>
          <a:stretch>
            <a:fillRect/>
          </a:stretch>
        </p:blipFill>
        <p:spPr>
          <a:xfrm>
            <a:off x="13672976" y="2457079"/>
            <a:ext cx="4117237" cy="5745000"/>
          </a:xfrm>
          <a:prstGeom prst="rect">
            <a:avLst/>
          </a:prstGeom>
          <a:noFill/>
          <a:ln>
            <a:noFill/>
          </a:ln>
        </p:spPr>
      </p:pic>
      <p:grpSp>
        <p:nvGrpSpPr>
          <p:cNvPr id="284" name="Google Shape;284;p30"/>
          <p:cNvGrpSpPr/>
          <p:nvPr/>
        </p:nvGrpSpPr>
        <p:grpSpPr>
          <a:xfrm>
            <a:off x="6110663" y="3831379"/>
            <a:ext cx="6285300" cy="2996400"/>
            <a:chOff x="6359625" y="3779300"/>
            <a:chExt cx="6285300" cy="2996400"/>
          </a:xfrm>
        </p:grpSpPr>
        <p:sp>
          <p:nvSpPr>
            <p:cNvPr id="285" name="Google Shape;285;p30"/>
            <p:cNvSpPr/>
            <p:nvPr/>
          </p:nvSpPr>
          <p:spPr>
            <a:xfrm>
              <a:off x="6359625" y="3779300"/>
              <a:ext cx="6285300" cy="2996400"/>
            </a:xfrm>
            <a:prstGeom prst="roundRect">
              <a:avLst>
                <a:gd fmla="val 16667" name="adj"/>
              </a:avLst>
            </a:prstGeom>
            <a:solidFill>
              <a:srgbClr val="6484F3"/>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86" name="Google Shape;286;p30"/>
            <p:cNvSpPr txBox="1"/>
            <p:nvPr/>
          </p:nvSpPr>
          <p:spPr>
            <a:xfrm>
              <a:off x="6404475" y="3866150"/>
              <a:ext cx="6195600" cy="282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200">
                  <a:solidFill>
                    <a:schemeClr val="dk1"/>
                  </a:solidFill>
                  <a:latin typeface="Inter"/>
                  <a:ea typeface="Inter"/>
                  <a:cs typeface="Inter"/>
                  <a:sym typeface="Inter"/>
                </a:rPr>
                <a:t>The Princess</a:t>
              </a:r>
              <a:endParaRPr b="1" sz="3200">
                <a:solidFill>
                  <a:schemeClr val="dk1"/>
                </a:solidFill>
                <a:latin typeface="Inter"/>
                <a:ea typeface="Inter"/>
                <a:cs typeface="Inter"/>
                <a:sym typeface="Inter"/>
              </a:endParaRPr>
            </a:p>
            <a:p>
              <a:pPr indent="0" lvl="0" marL="0" rtl="0" algn="l">
                <a:spcBef>
                  <a:spcPts val="0"/>
                </a:spcBef>
                <a:spcAft>
                  <a:spcPts val="0"/>
                </a:spcAft>
                <a:buNone/>
              </a:pPr>
              <a:r>
                <a:rPr i="1" lang="en-US" sz="2800">
                  <a:solidFill>
                    <a:schemeClr val="dk1"/>
                  </a:solidFill>
                  <a:latin typeface="Inter"/>
                  <a:ea typeface="Inter"/>
                  <a:cs typeface="Inter"/>
                  <a:sym typeface="Inter"/>
                </a:rPr>
                <a:t>Portrayed as exotic, passive, and subservient figures who sacrifice themselves for white males. Shown as romanticized character erasing her autonomy.</a:t>
              </a:r>
              <a:endParaRPr i="1" sz="2800">
                <a:solidFill>
                  <a:schemeClr val="dk1"/>
                </a:solidFill>
                <a:latin typeface="Inter"/>
                <a:ea typeface="Inter"/>
                <a:cs typeface="Inter"/>
                <a:sym typeface="Inter"/>
              </a:endParaRPr>
            </a:p>
          </p:txBody>
        </p:sp>
      </p:grpSp>
      <p:sp>
        <p:nvSpPr>
          <p:cNvPr id="287" name="Google Shape;287;p30"/>
          <p:cNvSpPr txBox="1"/>
          <p:nvPr/>
        </p:nvSpPr>
        <p:spPr>
          <a:xfrm>
            <a:off x="873600" y="8391550"/>
            <a:ext cx="4043100" cy="77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u="sng">
                <a:solidFill>
                  <a:schemeClr val="hlink"/>
                </a:solidFill>
                <a:latin typeface="Inter"/>
                <a:ea typeface="Inter"/>
                <a:cs typeface="Inter"/>
                <a:sym typeface="Inter"/>
                <a:hlinkClick r:id="rId6"/>
              </a:rPr>
              <a:t>Pocahontas by Mary Cowden Clarke, 1883</a:t>
            </a:r>
            <a:endParaRPr sz="1800">
              <a:solidFill>
                <a:schemeClr val="dk1"/>
              </a:solidFill>
              <a:latin typeface="Inter"/>
              <a:ea typeface="Inter"/>
              <a:cs typeface="Inter"/>
              <a:sym typeface="Inter"/>
            </a:endParaRPr>
          </a:p>
        </p:txBody>
      </p:sp>
      <p:sp>
        <p:nvSpPr>
          <p:cNvPr id="288" name="Google Shape;288;p30"/>
          <p:cNvSpPr txBox="1"/>
          <p:nvPr/>
        </p:nvSpPr>
        <p:spPr>
          <a:xfrm>
            <a:off x="13818525" y="8376350"/>
            <a:ext cx="4043100" cy="77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u="sng">
                <a:solidFill>
                  <a:schemeClr val="hlink"/>
                </a:solidFill>
                <a:latin typeface="Inter"/>
                <a:ea typeface="Inter"/>
                <a:cs typeface="Inter"/>
                <a:sym typeface="Inter"/>
                <a:hlinkClick r:id="rId7"/>
              </a:rPr>
              <a:t>Pocahontas, Theatrical Release Poster, 1995</a:t>
            </a:r>
            <a:endParaRPr sz="18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31"/>
          <p:cNvSpPr/>
          <p:nvPr/>
        </p:nvSpPr>
        <p:spPr>
          <a:xfrm>
            <a:off x="12750586" y="356827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94" name="Google Shape;294;p31"/>
          <p:cNvGrpSpPr/>
          <p:nvPr/>
        </p:nvGrpSpPr>
        <p:grpSpPr>
          <a:xfrm>
            <a:off x="15859155" y="-98041"/>
            <a:ext cx="1562625" cy="1771271"/>
            <a:chOff x="0" y="-130721"/>
            <a:chExt cx="2083500" cy="2361695"/>
          </a:xfrm>
        </p:grpSpPr>
        <p:grpSp>
          <p:nvGrpSpPr>
            <p:cNvPr id="295" name="Google Shape;295;p31"/>
            <p:cNvGrpSpPr/>
            <p:nvPr/>
          </p:nvGrpSpPr>
          <p:grpSpPr>
            <a:xfrm>
              <a:off x="75599" y="-130721"/>
              <a:ext cx="1932614" cy="2361695"/>
              <a:chOff x="0" y="-47625"/>
              <a:chExt cx="704100" cy="860425"/>
            </a:xfrm>
          </p:grpSpPr>
          <p:sp>
            <p:nvSpPr>
              <p:cNvPr id="296" name="Google Shape;296;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3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8" name="Google Shape;298;p3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6</a:t>
              </a:r>
              <a:endParaRPr>
                <a:solidFill>
                  <a:schemeClr val="dk1"/>
                </a:solidFill>
              </a:endParaRPr>
            </a:p>
          </p:txBody>
        </p:sp>
      </p:grpSp>
      <p:sp>
        <p:nvSpPr>
          <p:cNvPr id="299" name="Google Shape;299;p31"/>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00" name="Google Shape;300;p31"/>
          <p:cNvGrpSpPr/>
          <p:nvPr/>
        </p:nvGrpSpPr>
        <p:grpSpPr>
          <a:xfrm>
            <a:off x="-254016" y="9230009"/>
            <a:ext cx="18796043" cy="937448"/>
            <a:chOff x="204" y="0"/>
            <a:chExt cx="25061391" cy="1249931"/>
          </a:xfrm>
        </p:grpSpPr>
        <p:grpSp>
          <p:nvGrpSpPr>
            <p:cNvPr id="301" name="Google Shape;301;p31"/>
            <p:cNvGrpSpPr/>
            <p:nvPr/>
          </p:nvGrpSpPr>
          <p:grpSpPr>
            <a:xfrm rot="5400000">
              <a:off x="12002369" y="-11663474"/>
              <a:ext cx="1249931" cy="24576878"/>
              <a:chOff x="0" y="-38100"/>
              <a:chExt cx="246900" cy="4854692"/>
            </a:xfrm>
          </p:grpSpPr>
          <p:sp>
            <p:nvSpPr>
              <p:cNvPr id="302" name="Google Shape;302;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03" name="Google Shape;303;p3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04" name="Google Shape;304;p3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05" name="Google Shape;305;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06" name="Google Shape;306;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07" name="Google Shape;307;p31"/>
          <p:cNvSpPr txBox="1"/>
          <p:nvPr/>
        </p:nvSpPr>
        <p:spPr>
          <a:xfrm>
            <a:off x="1270149" y="518650"/>
            <a:ext cx="145890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COMMON PORTRAYALS</a:t>
            </a:r>
            <a:endParaRPr/>
          </a:p>
        </p:txBody>
      </p:sp>
      <p:pic>
        <p:nvPicPr>
          <p:cNvPr id="308" name="Google Shape;308;p31"/>
          <p:cNvPicPr preferRelativeResize="0"/>
          <p:nvPr/>
        </p:nvPicPr>
        <p:blipFill>
          <a:blip r:embed="rId4">
            <a:alphaModFix/>
          </a:blip>
          <a:stretch>
            <a:fillRect/>
          </a:stretch>
        </p:blipFill>
        <p:spPr>
          <a:xfrm>
            <a:off x="956651" y="2435710"/>
            <a:ext cx="3877000" cy="5735654"/>
          </a:xfrm>
          <a:prstGeom prst="rect">
            <a:avLst/>
          </a:prstGeom>
          <a:noFill/>
          <a:ln>
            <a:noFill/>
          </a:ln>
        </p:spPr>
      </p:pic>
      <p:pic>
        <p:nvPicPr>
          <p:cNvPr id="309" name="Google Shape;309;p31"/>
          <p:cNvPicPr preferRelativeResize="0"/>
          <p:nvPr/>
        </p:nvPicPr>
        <p:blipFill>
          <a:blip r:embed="rId5">
            <a:alphaModFix/>
          </a:blip>
          <a:stretch>
            <a:fillRect/>
          </a:stretch>
        </p:blipFill>
        <p:spPr>
          <a:xfrm>
            <a:off x="13782456" y="2431037"/>
            <a:ext cx="4007769" cy="5745000"/>
          </a:xfrm>
          <a:prstGeom prst="rect">
            <a:avLst/>
          </a:prstGeom>
          <a:noFill/>
          <a:ln>
            <a:noFill/>
          </a:ln>
        </p:spPr>
      </p:pic>
      <p:grpSp>
        <p:nvGrpSpPr>
          <p:cNvPr id="310" name="Google Shape;310;p31"/>
          <p:cNvGrpSpPr/>
          <p:nvPr/>
        </p:nvGrpSpPr>
        <p:grpSpPr>
          <a:xfrm>
            <a:off x="6338054" y="3995387"/>
            <a:ext cx="5940000" cy="2616300"/>
            <a:chOff x="3899100" y="3135050"/>
            <a:chExt cx="5940000" cy="2616300"/>
          </a:xfrm>
        </p:grpSpPr>
        <p:sp>
          <p:nvSpPr>
            <p:cNvPr id="311" name="Google Shape;311;p31"/>
            <p:cNvSpPr/>
            <p:nvPr/>
          </p:nvSpPr>
          <p:spPr>
            <a:xfrm>
              <a:off x="3899100" y="3135050"/>
              <a:ext cx="5940000" cy="2616300"/>
            </a:xfrm>
            <a:prstGeom prst="roundRect">
              <a:avLst>
                <a:gd fmla="val 16667" name="adj"/>
              </a:avLst>
            </a:prstGeom>
            <a:solidFill>
              <a:srgbClr val="38E0A3"/>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12" name="Google Shape;312;p31"/>
            <p:cNvSpPr txBox="1"/>
            <p:nvPr/>
          </p:nvSpPr>
          <p:spPr>
            <a:xfrm>
              <a:off x="3998700" y="3204350"/>
              <a:ext cx="5740800" cy="2477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200">
                  <a:solidFill>
                    <a:schemeClr val="dk1"/>
                  </a:solidFill>
                  <a:latin typeface="Inter"/>
                  <a:ea typeface="Inter"/>
                  <a:cs typeface="Inter"/>
                  <a:sym typeface="Inter"/>
                </a:rPr>
                <a:t>The Loyal Sidekick</a:t>
              </a:r>
              <a:endParaRPr b="1" sz="3200">
                <a:solidFill>
                  <a:schemeClr val="dk1"/>
                </a:solidFill>
                <a:latin typeface="Inter"/>
                <a:ea typeface="Inter"/>
                <a:cs typeface="Inter"/>
                <a:sym typeface="Inter"/>
              </a:endParaRPr>
            </a:p>
            <a:p>
              <a:pPr indent="0" lvl="0" marL="0" rtl="0" algn="l">
                <a:spcBef>
                  <a:spcPts val="0"/>
                </a:spcBef>
                <a:spcAft>
                  <a:spcPts val="0"/>
                </a:spcAft>
                <a:buNone/>
              </a:pPr>
              <a:r>
                <a:rPr i="1" lang="en-US" sz="2800">
                  <a:solidFill>
                    <a:schemeClr val="dk1"/>
                  </a:solidFill>
                  <a:latin typeface="Inter"/>
                  <a:ea typeface="Inter"/>
                  <a:cs typeface="Inter"/>
                  <a:sym typeface="Inter"/>
                </a:rPr>
                <a:t>Portrayed as subordinate to a white character. Shown as wise, helpful and willing to assist the hero despite their own story.</a:t>
              </a:r>
              <a:endParaRPr i="1" sz="2800">
                <a:solidFill>
                  <a:schemeClr val="dk1"/>
                </a:solidFill>
                <a:latin typeface="Inter"/>
                <a:ea typeface="Inter"/>
                <a:cs typeface="Inter"/>
                <a:sym typeface="Inter"/>
              </a:endParaRPr>
            </a:p>
          </p:txBody>
        </p:sp>
      </p:grpSp>
      <p:sp>
        <p:nvSpPr>
          <p:cNvPr id="313" name="Google Shape;313;p31"/>
          <p:cNvSpPr txBox="1"/>
          <p:nvPr/>
        </p:nvSpPr>
        <p:spPr>
          <a:xfrm>
            <a:off x="13764788" y="8313163"/>
            <a:ext cx="4043100" cy="77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u="sng">
                <a:solidFill>
                  <a:schemeClr val="hlink"/>
                </a:solidFill>
                <a:latin typeface="Inter"/>
                <a:ea typeface="Inter"/>
                <a:cs typeface="Inter"/>
                <a:sym typeface="Inter"/>
                <a:hlinkClick r:id="rId6"/>
              </a:rPr>
              <a:t>Cover of The Lone Ranger #` (Jan-Feb 1968), published by Dell Comics.</a:t>
            </a:r>
            <a:endParaRPr sz="1800">
              <a:solidFill>
                <a:schemeClr val="dk1"/>
              </a:solidFill>
              <a:latin typeface="Inter"/>
              <a:ea typeface="Inter"/>
              <a:cs typeface="Inter"/>
              <a:sym typeface="Inter"/>
            </a:endParaRPr>
          </a:p>
        </p:txBody>
      </p:sp>
      <p:sp>
        <p:nvSpPr>
          <p:cNvPr id="314" name="Google Shape;314;p31"/>
          <p:cNvSpPr txBox="1"/>
          <p:nvPr/>
        </p:nvSpPr>
        <p:spPr>
          <a:xfrm>
            <a:off x="873600" y="8310838"/>
            <a:ext cx="4043100" cy="77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u="sng">
                <a:solidFill>
                  <a:schemeClr val="hlink"/>
                </a:solidFill>
                <a:latin typeface="Inter"/>
                <a:ea typeface="Inter"/>
                <a:cs typeface="Inter"/>
                <a:sym typeface="Inter"/>
                <a:hlinkClick r:id="rId7"/>
              </a:rPr>
              <a:t>Colonel Guy Johnson and Karonghyontye (Captain David Hill) by Benjamin West, 1776</a:t>
            </a:r>
            <a:endParaRPr sz="18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32"/>
          <p:cNvSpPr/>
          <p:nvPr/>
        </p:nvSpPr>
        <p:spPr>
          <a:xfrm>
            <a:off x="12750586" y="356827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20" name="Google Shape;320;p32"/>
          <p:cNvGrpSpPr/>
          <p:nvPr/>
        </p:nvGrpSpPr>
        <p:grpSpPr>
          <a:xfrm>
            <a:off x="15859155" y="-98041"/>
            <a:ext cx="1562625" cy="1771271"/>
            <a:chOff x="0" y="-130721"/>
            <a:chExt cx="2083500" cy="2361695"/>
          </a:xfrm>
        </p:grpSpPr>
        <p:grpSp>
          <p:nvGrpSpPr>
            <p:cNvPr id="321" name="Google Shape;321;p32"/>
            <p:cNvGrpSpPr/>
            <p:nvPr/>
          </p:nvGrpSpPr>
          <p:grpSpPr>
            <a:xfrm>
              <a:off x="75599" y="-130721"/>
              <a:ext cx="1932614" cy="2361695"/>
              <a:chOff x="0" y="-47625"/>
              <a:chExt cx="704100" cy="860425"/>
            </a:xfrm>
          </p:grpSpPr>
          <p:sp>
            <p:nvSpPr>
              <p:cNvPr id="322" name="Google Shape;322;p3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3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4" name="Google Shape;324;p3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7</a:t>
              </a:r>
              <a:endParaRPr>
                <a:solidFill>
                  <a:schemeClr val="dk1"/>
                </a:solidFill>
              </a:endParaRPr>
            </a:p>
          </p:txBody>
        </p:sp>
      </p:grpSp>
      <p:sp>
        <p:nvSpPr>
          <p:cNvPr id="325" name="Google Shape;325;p32"/>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26" name="Google Shape;326;p32"/>
          <p:cNvGrpSpPr/>
          <p:nvPr/>
        </p:nvGrpSpPr>
        <p:grpSpPr>
          <a:xfrm>
            <a:off x="-254016" y="9230009"/>
            <a:ext cx="18796043" cy="937448"/>
            <a:chOff x="204" y="0"/>
            <a:chExt cx="25061391" cy="1249931"/>
          </a:xfrm>
        </p:grpSpPr>
        <p:grpSp>
          <p:nvGrpSpPr>
            <p:cNvPr id="327" name="Google Shape;327;p32"/>
            <p:cNvGrpSpPr/>
            <p:nvPr/>
          </p:nvGrpSpPr>
          <p:grpSpPr>
            <a:xfrm rot="5400000">
              <a:off x="12002369" y="-11663474"/>
              <a:ext cx="1249931" cy="24576878"/>
              <a:chOff x="0" y="-38100"/>
              <a:chExt cx="246900" cy="4854692"/>
            </a:xfrm>
          </p:grpSpPr>
          <p:sp>
            <p:nvSpPr>
              <p:cNvPr id="328" name="Google Shape;328;p3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29" name="Google Shape;329;p3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0" name="Google Shape;330;p32"/>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31" name="Google Shape;331;p3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32" name="Google Shape;332;p3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33" name="Google Shape;333;p32"/>
          <p:cNvSpPr txBox="1"/>
          <p:nvPr/>
        </p:nvSpPr>
        <p:spPr>
          <a:xfrm>
            <a:off x="1270149" y="518650"/>
            <a:ext cx="145890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COMMON PORTRAYALS</a:t>
            </a:r>
            <a:endParaRPr/>
          </a:p>
        </p:txBody>
      </p:sp>
      <p:pic>
        <p:nvPicPr>
          <p:cNvPr id="334" name="Google Shape;334;p32"/>
          <p:cNvPicPr preferRelativeResize="0"/>
          <p:nvPr/>
        </p:nvPicPr>
        <p:blipFill>
          <a:blip r:embed="rId4">
            <a:alphaModFix/>
          </a:blip>
          <a:stretch>
            <a:fillRect/>
          </a:stretch>
        </p:blipFill>
        <p:spPr>
          <a:xfrm>
            <a:off x="727213" y="2769825"/>
            <a:ext cx="3877000" cy="4747347"/>
          </a:xfrm>
          <a:prstGeom prst="rect">
            <a:avLst/>
          </a:prstGeom>
          <a:noFill/>
          <a:ln>
            <a:noFill/>
          </a:ln>
        </p:spPr>
      </p:pic>
      <p:pic>
        <p:nvPicPr>
          <p:cNvPr id="335" name="Google Shape;335;p32"/>
          <p:cNvPicPr preferRelativeResize="0"/>
          <p:nvPr/>
        </p:nvPicPr>
        <p:blipFill>
          <a:blip r:embed="rId5">
            <a:alphaModFix/>
          </a:blip>
          <a:stretch>
            <a:fillRect/>
          </a:stretch>
        </p:blipFill>
        <p:spPr>
          <a:xfrm>
            <a:off x="13553013" y="3139625"/>
            <a:ext cx="4007775" cy="4007746"/>
          </a:xfrm>
          <a:prstGeom prst="rect">
            <a:avLst/>
          </a:prstGeom>
          <a:noFill/>
          <a:ln>
            <a:noFill/>
          </a:ln>
        </p:spPr>
      </p:pic>
      <p:grpSp>
        <p:nvGrpSpPr>
          <p:cNvPr id="336" name="Google Shape;336;p32"/>
          <p:cNvGrpSpPr/>
          <p:nvPr/>
        </p:nvGrpSpPr>
        <p:grpSpPr>
          <a:xfrm>
            <a:off x="5958388" y="3645299"/>
            <a:ext cx="6240450" cy="2996400"/>
            <a:chOff x="7069400" y="5992025"/>
            <a:chExt cx="6240450" cy="2996400"/>
          </a:xfrm>
        </p:grpSpPr>
        <p:sp>
          <p:nvSpPr>
            <p:cNvPr id="337" name="Google Shape;337;p32"/>
            <p:cNvSpPr/>
            <p:nvPr/>
          </p:nvSpPr>
          <p:spPr>
            <a:xfrm>
              <a:off x="7069400" y="5992025"/>
              <a:ext cx="6034500" cy="2996400"/>
            </a:xfrm>
            <a:prstGeom prst="roundRect">
              <a:avLst>
                <a:gd fmla="val 16667" name="adj"/>
              </a:avLst>
            </a:prstGeom>
            <a:solidFill>
              <a:srgbClr val="E95C3D"/>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38" name="Google Shape;338;p32"/>
            <p:cNvSpPr txBox="1"/>
            <p:nvPr/>
          </p:nvSpPr>
          <p:spPr>
            <a:xfrm>
              <a:off x="7114250" y="6078875"/>
              <a:ext cx="6195600" cy="282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200">
                  <a:solidFill>
                    <a:schemeClr val="dk1"/>
                  </a:solidFill>
                  <a:latin typeface="Inter"/>
                  <a:ea typeface="Inter"/>
                  <a:cs typeface="Inter"/>
                  <a:sym typeface="Inter"/>
                </a:rPr>
                <a:t>The Noble Savage</a:t>
              </a:r>
              <a:endParaRPr b="1" sz="3200">
                <a:solidFill>
                  <a:schemeClr val="dk1"/>
                </a:solidFill>
                <a:latin typeface="Inter"/>
                <a:ea typeface="Inter"/>
                <a:cs typeface="Inter"/>
                <a:sym typeface="Inter"/>
              </a:endParaRPr>
            </a:p>
            <a:p>
              <a:pPr indent="0" lvl="0" marL="0" rtl="0" algn="l">
                <a:spcBef>
                  <a:spcPts val="0"/>
                </a:spcBef>
                <a:spcAft>
                  <a:spcPts val="0"/>
                </a:spcAft>
                <a:buNone/>
              </a:pPr>
              <a:r>
                <a:rPr i="1" lang="en-US" sz="2800">
                  <a:solidFill>
                    <a:schemeClr val="dk1"/>
                  </a:solidFill>
                  <a:latin typeface="Inter"/>
                  <a:ea typeface="Inter"/>
                  <a:cs typeface="Inter"/>
                  <a:sym typeface="Inter"/>
                </a:rPr>
                <a:t>Portrayed as pure, innocent, and close to nature. Shown as morally superior but ultimately doomed to be a victim of inevitable cultural decline.</a:t>
              </a:r>
              <a:endParaRPr i="1" sz="2800">
                <a:solidFill>
                  <a:schemeClr val="dk1"/>
                </a:solidFill>
                <a:latin typeface="Inter"/>
                <a:ea typeface="Inter"/>
                <a:cs typeface="Inter"/>
                <a:sym typeface="Inter"/>
              </a:endParaRPr>
            </a:p>
          </p:txBody>
        </p:sp>
      </p:grpSp>
      <p:sp>
        <p:nvSpPr>
          <p:cNvPr id="339" name="Google Shape;339;p32"/>
          <p:cNvSpPr txBox="1"/>
          <p:nvPr/>
        </p:nvSpPr>
        <p:spPr>
          <a:xfrm>
            <a:off x="644175" y="7597150"/>
            <a:ext cx="4043100" cy="779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US" sz="1800" u="sng">
                <a:solidFill>
                  <a:schemeClr val="hlink"/>
                </a:solidFill>
                <a:latin typeface="Inter"/>
                <a:ea typeface="Inter"/>
                <a:cs typeface="Inter"/>
                <a:sym typeface="Inter"/>
                <a:hlinkClick r:id="rId6"/>
              </a:rPr>
              <a:t>Sha-có-pay, The Six, Chief of the Plains, by George Catlin, 1832</a:t>
            </a:r>
            <a:endParaRPr sz="1800">
              <a:solidFill>
                <a:schemeClr val="dk1"/>
              </a:solidFill>
              <a:latin typeface="Inter"/>
              <a:ea typeface="Inter"/>
              <a:cs typeface="Inter"/>
              <a:sym typeface="Inter"/>
            </a:endParaRPr>
          </a:p>
        </p:txBody>
      </p:sp>
      <p:sp>
        <p:nvSpPr>
          <p:cNvPr id="340" name="Google Shape;340;p32"/>
          <p:cNvSpPr txBox="1"/>
          <p:nvPr/>
        </p:nvSpPr>
        <p:spPr>
          <a:xfrm>
            <a:off x="13647075" y="7357475"/>
            <a:ext cx="4043100" cy="77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u="sng">
                <a:solidFill>
                  <a:schemeClr val="hlink"/>
                </a:solidFill>
                <a:latin typeface="Inter"/>
                <a:ea typeface="Inter"/>
                <a:cs typeface="Inter"/>
                <a:sym typeface="Inter"/>
                <a:hlinkClick r:id="rId7"/>
              </a:rPr>
              <a:t>Cover of Dances of Wolves, 1990</a:t>
            </a:r>
            <a:endParaRPr sz="18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grpSp>
        <p:nvGrpSpPr>
          <p:cNvPr id="345" name="Google Shape;345;p33"/>
          <p:cNvGrpSpPr/>
          <p:nvPr/>
        </p:nvGrpSpPr>
        <p:grpSpPr>
          <a:xfrm>
            <a:off x="15859155" y="-98041"/>
            <a:ext cx="1562625" cy="1771271"/>
            <a:chOff x="0" y="-130721"/>
            <a:chExt cx="2083500" cy="2361695"/>
          </a:xfrm>
        </p:grpSpPr>
        <p:grpSp>
          <p:nvGrpSpPr>
            <p:cNvPr id="346" name="Google Shape;346;p33"/>
            <p:cNvGrpSpPr/>
            <p:nvPr/>
          </p:nvGrpSpPr>
          <p:grpSpPr>
            <a:xfrm>
              <a:off x="75599" y="-130721"/>
              <a:ext cx="1932614" cy="2361695"/>
              <a:chOff x="0" y="-47625"/>
              <a:chExt cx="704100" cy="860425"/>
            </a:xfrm>
          </p:grpSpPr>
          <p:sp>
            <p:nvSpPr>
              <p:cNvPr id="347" name="Google Shape;347;p3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3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49" name="Google Shape;349;p33"/>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8</a:t>
              </a:r>
              <a:endParaRPr>
                <a:solidFill>
                  <a:schemeClr val="dk1"/>
                </a:solidFill>
              </a:endParaRPr>
            </a:p>
          </p:txBody>
        </p:sp>
      </p:grpSp>
      <p:sp>
        <p:nvSpPr>
          <p:cNvPr id="350" name="Google Shape;350;p33"/>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51" name="Google Shape;351;p33"/>
          <p:cNvGrpSpPr/>
          <p:nvPr/>
        </p:nvGrpSpPr>
        <p:grpSpPr>
          <a:xfrm>
            <a:off x="-254016" y="9230009"/>
            <a:ext cx="18796043" cy="937448"/>
            <a:chOff x="204" y="0"/>
            <a:chExt cx="25061391" cy="1249931"/>
          </a:xfrm>
        </p:grpSpPr>
        <p:grpSp>
          <p:nvGrpSpPr>
            <p:cNvPr id="352" name="Google Shape;352;p33"/>
            <p:cNvGrpSpPr/>
            <p:nvPr/>
          </p:nvGrpSpPr>
          <p:grpSpPr>
            <a:xfrm rot="5400000">
              <a:off x="12002369" y="-11663474"/>
              <a:ext cx="1249931" cy="24576878"/>
              <a:chOff x="0" y="-38100"/>
              <a:chExt cx="246900" cy="4854692"/>
            </a:xfrm>
          </p:grpSpPr>
          <p:sp>
            <p:nvSpPr>
              <p:cNvPr id="353" name="Google Shape;353;p3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54" name="Google Shape;354;p33"/>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5" name="Google Shape;355;p33"/>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56" name="Google Shape;356;p3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57" name="Google Shape;357;p3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58" name="Google Shape;358;p33"/>
          <p:cNvSpPr txBox="1"/>
          <p:nvPr/>
        </p:nvSpPr>
        <p:spPr>
          <a:xfrm>
            <a:off x="1270149" y="518650"/>
            <a:ext cx="145890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COMMON PORTRAYALS</a:t>
            </a:r>
            <a:endParaRPr/>
          </a:p>
        </p:txBody>
      </p:sp>
      <p:pic>
        <p:nvPicPr>
          <p:cNvPr id="359" name="Google Shape;359;p33"/>
          <p:cNvPicPr preferRelativeResize="0"/>
          <p:nvPr/>
        </p:nvPicPr>
        <p:blipFill>
          <a:blip r:embed="rId4">
            <a:alphaModFix/>
          </a:blip>
          <a:stretch>
            <a:fillRect/>
          </a:stretch>
        </p:blipFill>
        <p:spPr>
          <a:xfrm>
            <a:off x="727225" y="2769826"/>
            <a:ext cx="3877000" cy="4441823"/>
          </a:xfrm>
          <a:prstGeom prst="rect">
            <a:avLst/>
          </a:prstGeom>
          <a:noFill/>
          <a:ln>
            <a:noFill/>
          </a:ln>
        </p:spPr>
      </p:pic>
      <p:grpSp>
        <p:nvGrpSpPr>
          <p:cNvPr id="360" name="Google Shape;360;p33"/>
          <p:cNvGrpSpPr/>
          <p:nvPr/>
        </p:nvGrpSpPr>
        <p:grpSpPr>
          <a:xfrm>
            <a:off x="6293650" y="2987188"/>
            <a:ext cx="5940000" cy="4007100"/>
            <a:chOff x="6174000" y="3204550"/>
            <a:chExt cx="5940000" cy="4007100"/>
          </a:xfrm>
        </p:grpSpPr>
        <p:sp>
          <p:nvSpPr>
            <p:cNvPr id="361" name="Google Shape;361;p33"/>
            <p:cNvSpPr/>
            <p:nvPr/>
          </p:nvSpPr>
          <p:spPr>
            <a:xfrm>
              <a:off x="6174000" y="3204550"/>
              <a:ext cx="5940000" cy="4007100"/>
            </a:xfrm>
            <a:prstGeom prst="roundRect">
              <a:avLst>
                <a:gd fmla="val 16667" name="adj"/>
              </a:avLst>
            </a:prstGeom>
            <a:solidFill>
              <a:srgbClr val="6484F3"/>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62" name="Google Shape;362;p33"/>
            <p:cNvSpPr txBox="1"/>
            <p:nvPr/>
          </p:nvSpPr>
          <p:spPr>
            <a:xfrm>
              <a:off x="6273600" y="3297250"/>
              <a:ext cx="5740800" cy="3821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200">
                  <a:solidFill>
                    <a:schemeClr val="dk1"/>
                  </a:solidFill>
                  <a:latin typeface="Inter"/>
                  <a:ea typeface="Inter"/>
                  <a:cs typeface="Inter"/>
                  <a:sym typeface="Inter"/>
                </a:rPr>
                <a:t>The Drunken Indian</a:t>
              </a:r>
              <a:endParaRPr b="1" sz="3200">
                <a:solidFill>
                  <a:schemeClr val="dk1"/>
                </a:solidFill>
                <a:latin typeface="Inter"/>
                <a:ea typeface="Inter"/>
                <a:cs typeface="Inter"/>
                <a:sym typeface="Inter"/>
              </a:endParaRPr>
            </a:p>
            <a:p>
              <a:pPr indent="0" lvl="0" marL="0" rtl="0" algn="l">
                <a:spcBef>
                  <a:spcPts val="0"/>
                </a:spcBef>
                <a:spcAft>
                  <a:spcPts val="0"/>
                </a:spcAft>
                <a:buNone/>
              </a:pPr>
              <a:r>
                <a:rPr i="1" lang="en-US" sz="2800">
                  <a:solidFill>
                    <a:schemeClr val="dk1"/>
                  </a:solidFill>
                  <a:latin typeface="Inter"/>
                  <a:ea typeface="Inter"/>
                  <a:cs typeface="Inter"/>
                  <a:sym typeface="Inter"/>
                </a:rPr>
                <a:t>Portrayed as struggling with alcoholism and moral weakness. Shown as a tragic figure unable to contribute positively. The stereotype can also be expanded to frequent </a:t>
              </a:r>
              <a:r>
                <a:rPr i="1" lang="en-US" sz="2800">
                  <a:solidFill>
                    <a:schemeClr val="dk1"/>
                  </a:solidFill>
                  <a:latin typeface="Inter"/>
                  <a:ea typeface="Inter"/>
                  <a:cs typeface="Inter"/>
                  <a:sym typeface="Inter"/>
                </a:rPr>
                <a:t>imagery</a:t>
              </a:r>
              <a:r>
                <a:rPr i="1" lang="en-US" sz="2800">
                  <a:solidFill>
                    <a:schemeClr val="dk1"/>
                  </a:solidFill>
                  <a:latin typeface="Inter"/>
                  <a:ea typeface="Inter"/>
                  <a:cs typeface="Inter"/>
                  <a:sym typeface="Inter"/>
                </a:rPr>
                <a:t> of American Indians smoking.</a:t>
              </a:r>
              <a:endParaRPr i="1" sz="2800">
                <a:solidFill>
                  <a:schemeClr val="dk1"/>
                </a:solidFill>
                <a:latin typeface="Inter"/>
                <a:ea typeface="Inter"/>
                <a:cs typeface="Inter"/>
                <a:sym typeface="Inter"/>
              </a:endParaRPr>
            </a:p>
          </p:txBody>
        </p:sp>
      </p:grpSp>
      <p:sp>
        <p:nvSpPr>
          <p:cNvPr id="363" name="Google Shape;363;p33"/>
          <p:cNvSpPr txBox="1"/>
          <p:nvPr/>
        </p:nvSpPr>
        <p:spPr>
          <a:xfrm>
            <a:off x="796575" y="7553188"/>
            <a:ext cx="4043100" cy="77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u="sng">
                <a:solidFill>
                  <a:schemeClr val="hlink"/>
                </a:solidFill>
                <a:latin typeface="Inter"/>
                <a:ea typeface="Inter"/>
                <a:cs typeface="Inter"/>
                <a:sym typeface="Inter"/>
                <a:hlinkClick r:id="rId5"/>
              </a:rPr>
              <a:t>Buffalo Land by W.E. Webb, 1873</a:t>
            </a:r>
            <a:endParaRPr sz="1800">
              <a:solidFill>
                <a:schemeClr val="dk1"/>
              </a:solidFill>
              <a:latin typeface="Inter"/>
              <a:ea typeface="Inter"/>
              <a:cs typeface="Inter"/>
              <a:sym typeface="Inter"/>
            </a:endParaRPr>
          </a:p>
        </p:txBody>
      </p:sp>
      <p:sp>
        <p:nvSpPr>
          <p:cNvPr id="364" name="Google Shape;364;p33"/>
          <p:cNvSpPr txBox="1"/>
          <p:nvPr/>
        </p:nvSpPr>
        <p:spPr>
          <a:xfrm>
            <a:off x="13992425" y="7553200"/>
            <a:ext cx="4043100" cy="77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u="sng">
                <a:solidFill>
                  <a:schemeClr val="hlink"/>
                </a:solidFill>
                <a:latin typeface="Inter"/>
                <a:ea typeface="Inter"/>
                <a:cs typeface="Inter"/>
                <a:sym typeface="Inter"/>
                <a:hlinkClick r:id="rId6"/>
              </a:rPr>
              <a:t>Portion of scene from Peter Pan, 1953</a:t>
            </a:r>
            <a:endParaRPr sz="1800">
              <a:solidFill>
                <a:schemeClr val="dk1"/>
              </a:solidFill>
              <a:latin typeface="Inter"/>
              <a:ea typeface="Inter"/>
              <a:cs typeface="Inter"/>
              <a:sym typeface="Inter"/>
            </a:endParaRPr>
          </a:p>
        </p:txBody>
      </p:sp>
      <p:sp>
        <p:nvSpPr>
          <p:cNvPr id="365" name="Google Shape;365;p33"/>
          <p:cNvSpPr/>
          <p:nvPr/>
        </p:nvSpPr>
        <p:spPr>
          <a:xfrm>
            <a:off x="12750586" y="356827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366" name="Google Shape;366;p33"/>
          <p:cNvPicPr preferRelativeResize="0"/>
          <p:nvPr/>
        </p:nvPicPr>
        <p:blipFill rotWithShape="1">
          <a:blip r:embed="rId7">
            <a:alphaModFix/>
          </a:blip>
          <a:srcRect b="0" l="6265" r="27434" t="0"/>
          <a:stretch/>
        </p:blipFill>
        <p:spPr>
          <a:xfrm>
            <a:off x="13923075" y="2797910"/>
            <a:ext cx="3877000" cy="438565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