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CA616EF-4D4D-4ECC-88E8-584196861DC1}">
  <a:tblStyle styleId="{5CA616EF-4D4D-4ECC-88E8-584196861DC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5f6fc2d8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5f6fc2d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5f6fc2d81_0_5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5f6fc2d81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hyperlink" Target="https://docs.google.com/presentation/d/1GUY_WDAmHT2GwP6Y3cZkwS5EyKHdUKKc0HkhoxcVHHs/edit#slide=id.g2f35a7ed19b_0_0" TargetMode="External"/><Relationship Id="rId5" Type="http://schemas.openxmlformats.org/officeDocument/2006/relationships/hyperlink" Target="https://docs.google.com/presentation/d/1N-AgVDBan-nDhrPtf4twRta-nZwv-zP40GWCxjelbcY/edit?usp=sharing" TargetMode="External"/><Relationship Id="rId6" Type="http://schemas.openxmlformats.org/officeDocument/2006/relationships/hyperlink" Target="https://docs.google.com/presentation/d/1Kpun-zf09D27unygEiqlHzYcTqI75fN3ZOaJwGqT7aI/edit?usp=sharing" TargetMode="External"/><Relationship Id="rId7"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docs.google.com/presentation/d/1Kpun-zf09D27unygEiqlHzYcTqI75fN3ZOaJwGqT7aI/edit?usp=sharing" TargetMode="External"/><Relationship Id="rId4" Type="http://schemas.openxmlformats.org/officeDocument/2006/relationships/hyperlink" Target="https://docs.google.com/presentation/d/1QA7URNCADSIQAlkMZOyJBwiftysS9E_YP4TT3xZqNK8/edit?usp=sharing"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79881" y="178497"/>
            <a:ext cx="816414" cy="338543"/>
          </a:xfrm>
          <a:prstGeom prst="rect">
            <a:avLst/>
          </a:prstGeom>
          <a:noFill/>
          <a:ln>
            <a:noFill/>
          </a:ln>
        </p:spPr>
      </p:pic>
      <p:graphicFrame>
        <p:nvGraphicFramePr>
          <p:cNvPr id="55" name="Google Shape;55;p13"/>
          <p:cNvGraphicFramePr/>
          <p:nvPr/>
        </p:nvGraphicFramePr>
        <p:xfrm>
          <a:off x="884575" y="517050"/>
          <a:ext cx="3000000" cy="3000000"/>
        </p:xfrm>
        <a:graphic>
          <a:graphicData uri="http://schemas.openxmlformats.org/drawingml/2006/table">
            <a:tbl>
              <a:tblPr>
                <a:noFill/>
                <a:tableStyleId>{5CA616EF-4D4D-4ECC-88E8-584196861DC1}</a:tableStyleId>
              </a:tblPr>
              <a:tblGrid>
                <a:gridCol w="1782475"/>
                <a:gridCol w="3255300"/>
                <a:gridCol w="3255300"/>
              </a:tblGrid>
              <a:tr h="292325">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ctr">
                        <a:spcBef>
                          <a:spcPts val="0"/>
                        </a:spcBef>
                        <a:spcAft>
                          <a:spcPts val="0"/>
                        </a:spcAft>
                        <a:buNone/>
                      </a:pPr>
                      <a:r>
                        <a:rPr b="1" lang="en" sz="1300">
                          <a:latin typeface="Inter"/>
                          <a:ea typeface="Inter"/>
                          <a:cs typeface="Inter"/>
                          <a:sym typeface="Inter"/>
                        </a:rPr>
                        <a:t>LESSON 10</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43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100">
                          <a:latin typeface="Inter"/>
                          <a:ea typeface="Inter"/>
                          <a:cs typeface="Inter"/>
                          <a:sym typeface="Inter"/>
                        </a:rPr>
                        <a:t>To what extent did African societies evolve in terms of trade and culture as a result of the transatlantic slave trade during the 1400-1750 time period?</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92325">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100">
                          <a:latin typeface="Inter"/>
                          <a:ea typeface="Inter"/>
                          <a:cs typeface="Inter"/>
                          <a:sym typeface="Inter"/>
                        </a:rPr>
                        <a:t>2.16, 2.17, 2.18</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923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100">
                          <a:latin typeface="Inter"/>
                          <a:ea typeface="Inter"/>
                          <a:cs typeface="Inter"/>
                          <a:sym typeface="Inter"/>
                        </a:rPr>
                        <a:t>Continuity and Change over time</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68925">
                <a:tc>
                  <a:txBody>
                    <a:bodyPr/>
                    <a:lstStyle/>
                    <a:p>
                      <a:pPr indent="0" lvl="0" marL="0" rtl="0" algn="l">
                        <a:spcBef>
                          <a:spcPts val="0"/>
                        </a:spcBef>
                        <a:spcAft>
                          <a:spcPts val="0"/>
                        </a:spcAft>
                        <a:buNone/>
                      </a:pPr>
                      <a:r>
                        <a:rPr b="1" lang="en" sz="1300">
                          <a:latin typeface="Inter"/>
                          <a:ea typeface="Inter"/>
                          <a:cs typeface="Inter"/>
                          <a:sym typeface="Inter"/>
                        </a:rPr>
                        <a:t>TEACHER 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Powerpoint Presentation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Teacher Exemplar</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rgbClr val="0097A7"/>
                          </a:solidFill>
                          <a:latin typeface="Inter"/>
                          <a:ea typeface="Inter"/>
                          <a:cs typeface="Inter"/>
                          <a:sym typeface="Inter"/>
                          <a:hlinkClick r:id="rId4">
                            <a:extLst>
                              <a:ext uri="{A12FA001-AC4F-418D-AE19-62706E023703}">
                                <ahyp:hlinkClr val="tx"/>
                              </a:ext>
                            </a:extLst>
                          </a:hlinkClick>
                        </a:rPr>
                        <a:t>Inquiry Journal Exemplar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15750">
                <a:tc>
                  <a:txBody>
                    <a:bodyPr/>
                    <a:lstStyle/>
                    <a:p>
                      <a:pPr indent="0" lvl="0" marL="0" rtl="0" algn="l">
                        <a:spcBef>
                          <a:spcPts val="0"/>
                        </a:spcBef>
                        <a:spcAft>
                          <a:spcPts val="0"/>
                        </a:spcAft>
                        <a:buNone/>
                      </a:pPr>
                      <a:r>
                        <a:rPr b="1" lang="en" sz="1300">
                          <a:latin typeface="Inter"/>
                          <a:ea typeface="Inter"/>
                          <a:cs typeface="Inter"/>
                          <a:sym typeface="Inter"/>
                        </a:rPr>
                        <a:t>STUDENT 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Printable Version: Student Handout</a:t>
                      </a: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Digital Version: Student Handout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Inquiry Journal: Essential Question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689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 Option 2- Historian Hustle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548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completion of the “</a:t>
                      </a:r>
                      <a:r>
                        <a:rPr lang="en" sz="1200" u="sng">
                          <a:solidFill>
                            <a:schemeClr val="hlink"/>
                          </a:solidFill>
                          <a:latin typeface="Inter"/>
                          <a:ea typeface="Inter"/>
                          <a:cs typeface="Inter"/>
                          <a:sym typeface="Inter"/>
                          <a:hlinkClick r:id="rId5"/>
                        </a:rPr>
                        <a:t>Do First</a:t>
                      </a:r>
                      <a:r>
                        <a:rPr lang="en" sz="1200">
                          <a:solidFill>
                            <a:schemeClr val="dk1"/>
                          </a:solidFill>
                          <a:latin typeface="Inter"/>
                          <a:ea typeface="Inter"/>
                          <a:cs typeface="Inter"/>
                          <a:sym typeface="Inter"/>
                        </a:rPr>
                        <a:t>”</a:t>
                      </a:r>
                      <a:r>
                        <a:rPr lang="en" sz="1200">
                          <a:latin typeface="Inter"/>
                          <a:ea typeface="Inter"/>
                          <a:cs typeface="Inter"/>
                          <a:sym typeface="Inter"/>
                        </a:rPr>
                        <a: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Review correct answers with students.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a:t>
                      </a:r>
                      <a:r>
                        <a:rPr lang="en" sz="1200">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980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teacher will re-introduce the essential question of the unit and Continuity and Change over Time using the presentation. The teacher and students will complete the first page of the  </a:t>
                      </a:r>
                      <a:r>
                        <a:rPr lang="en" sz="1200" u="sng">
                          <a:solidFill>
                            <a:schemeClr val="hlink"/>
                          </a:solidFill>
                          <a:latin typeface="Inter"/>
                          <a:ea typeface="Inter"/>
                          <a:cs typeface="Inter"/>
                          <a:sym typeface="Inter"/>
                          <a:hlinkClick r:id="rId6"/>
                        </a:rPr>
                        <a:t>Continuity and Change Over Time Handout</a:t>
                      </a:r>
                      <a:r>
                        <a:rPr lang="en" sz="1200">
                          <a:solidFill>
                            <a:schemeClr val="dk1"/>
                          </a:solidFill>
                          <a:latin typeface="Inter"/>
                          <a:ea typeface="Inter"/>
                          <a:cs typeface="Inter"/>
                          <a:sym typeface="Inter"/>
                        </a:rPr>
                        <a:t> together. Students will then complete the Continuity and Change graphic organizer on page 2 independently. For scaffolding purpose, the “historical event” is already filled in for students on the organizer. The teacher should model to students how to complete the graphic organizer by modeling the first box on the first organizer (I DO), guide students for the second box (WE DO), and then allowing them to complete the rest of the graphic organizer with a partner or independently (YOU DO). Students should use all their notes from this unit.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765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Re-Introduce the essential question and the unit focus skill to students using the presentation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page 1 of the handout with students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the first box for page 2; complete the second box on page 2 with students.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Release students to complete the rest of the graphic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whole group.</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to the teacher’s re-introduction of the topic’s compelling question.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to the teacher’s model for the first box on page 2; complete the second box with the teacher and class.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a:t>
                      </a:r>
                      <a:r>
                        <a:rPr lang="en" sz="1200">
                          <a:solidFill>
                            <a:schemeClr val="dk1"/>
                          </a:solidFill>
                          <a:latin typeface="Inter"/>
                          <a:ea typeface="Inter"/>
                          <a:cs typeface="Inter"/>
                          <a:sym typeface="Inter"/>
                        </a:rPr>
                        <a:t>omplete the rest of the graphic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whole group.</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6" name="Google Shape;56;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Africa: Agency &amp; Resistance</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3">
            <a:alphaModFix/>
          </a:blip>
          <a:stretch>
            <a:fillRect/>
          </a:stretch>
        </p:blipFill>
        <p:spPr>
          <a:xfrm>
            <a:off x="279881" y="89249"/>
            <a:ext cx="816414" cy="338543"/>
          </a:xfrm>
          <a:prstGeom prst="rect">
            <a:avLst/>
          </a:prstGeom>
          <a:noFill/>
          <a:ln>
            <a:noFill/>
          </a:ln>
        </p:spPr>
      </p:pic>
      <p:pic>
        <p:nvPicPr>
          <p:cNvPr id="58" name="Google Shape;58;p13"/>
          <p:cNvPicPr preferRelativeResize="0"/>
          <p:nvPr/>
        </p:nvPicPr>
        <p:blipFill>
          <a:blip r:embed="rId7">
            <a:alphaModFix/>
          </a:blip>
          <a:stretch>
            <a:fillRect/>
          </a:stretch>
        </p:blipFill>
        <p:spPr>
          <a:xfrm>
            <a:off x="175581" y="7236221"/>
            <a:ext cx="431174" cy="431174"/>
          </a:xfrm>
          <a:prstGeom prst="rect">
            <a:avLst/>
          </a:prstGeom>
          <a:noFill/>
          <a:ln>
            <a:noFill/>
          </a:ln>
        </p:spPr>
      </p:pic>
      <p:sp>
        <p:nvSpPr>
          <p:cNvPr id="59" name="Google Shape;59;p13"/>
          <p:cNvSpPr txBox="1"/>
          <p:nvPr/>
        </p:nvSpPr>
        <p:spPr>
          <a:xfrm>
            <a:off x="7938703" y="7298061"/>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0" name="Google Shape;60;p13"/>
          <p:cNvSpPr txBox="1"/>
          <p:nvPr/>
        </p:nvSpPr>
        <p:spPr>
          <a:xfrm>
            <a:off x="3977975" y="7359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graphicFrame>
        <p:nvGraphicFramePr>
          <p:cNvPr id="65" name="Google Shape;65;p14"/>
          <p:cNvGraphicFramePr/>
          <p:nvPr/>
        </p:nvGraphicFramePr>
        <p:xfrm>
          <a:off x="908413" y="228775"/>
          <a:ext cx="3000000" cy="3000000"/>
        </p:xfrm>
        <a:graphic>
          <a:graphicData uri="http://schemas.openxmlformats.org/drawingml/2006/table">
            <a:tbl>
              <a:tblPr>
                <a:noFill/>
                <a:tableStyleId>{5CA616EF-4D4D-4ECC-88E8-584196861DC1}</a:tableStyleId>
              </a:tblPr>
              <a:tblGrid>
                <a:gridCol w="1771400"/>
                <a:gridCol w="3235075"/>
                <a:gridCol w="3235075"/>
              </a:tblGrid>
              <a:tr h="38510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plan out the their CER </a:t>
                      </a:r>
                      <a:r>
                        <a:rPr lang="en" sz="1200">
                          <a:solidFill>
                            <a:schemeClr val="dk1"/>
                          </a:solidFill>
                          <a:latin typeface="Inter"/>
                          <a:ea typeface="Inter"/>
                          <a:cs typeface="Inter"/>
                          <a:sym typeface="Inter"/>
                        </a:rPr>
                        <a:t>paragraph</a:t>
                      </a:r>
                      <a:r>
                        <a:rPr lang="en" sz="1200">
                          <a:solidFill>
                            <a:schemeClr val="dk1"/>
                          </a:solidFill>
                          <a:latin typeface="Inter"/>
                          <a:ea typeface="Inter"/>
                          <a:cs typeface="Inter"/>
                          <a:sym typeface="Inter"/>
                        </a:rPr>
                        <a:t> for the Inquiry Journal using the CER Planning Template in the </a:t>
                      </a:r>
                      <a:r>
                        <a:rPr lang="en" sz="1200" u="sng">
                          <a:solidFill>
                            <a:schemeClr val="accent5"/>
                          </a:solidFill>
                          <a:latin typeface="Inter"/>
                          <a:ea typeface="Inter"/>
                          <a:cs typeface="Inter"/>
                          <a:sym typeface="Inter"/>
                          <a:hlinkClick r:id="rId3">
                            <a:extLst>
                              <a:ext uri="{A12FA001-AC4F-418D-AE19-62706E023703}">
                                <ahyp:hlinkClr val="tx"/>
                              </a:ext>
                            </a:extLst>
                          </a:hlinkClick>
                        </a:rPr>
                        <a:t>Continuity and Change Over Time Handout</a:t>
                      </a: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 It is highly recommended that students type their outline.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317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plan out their CER paragraph using the CER Planning Template.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and support as needed.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t>
                      </a:r>
                      <a:r>
                        <a:rPr lang="en" sz="1200">
                          <a:solidFill>
                            <a:schemeClr val="dk1"/>
                          </a:solidFill>
                          <a:latin typeface="Inter"/>
                          <a:ea typeface="Inter"/>
                          <a:cs typeface="Inter"/>
                          <a:sym typeface="Inter"/>
                        </a:rPr>
                        <a:t>lan out a CER paragraph using the CER Planning Template in the handout.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Seek feedback from teacher; make corrections as needed.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967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Students should complete the last page of their Inquiry Journal relating to the Essential Question. </a:t>
                      </a:r>
                      <a:r>
                        <a:rPr lang="en" sz="1200" u="sng">
                          <a:solidFill>
                            <a:schemeClr val="hlink"/>
                          </a:solidFill>
                          <a:latin typeface="Inter"/>
                          <a:ea typeface="Inter"/>
                          <a:cs typeface="Inter"/>
                          <a:sym typeface="Inter"/>
                          <a:hlinkClick r:id="rId4"/>
                        </a:rPr>
                        <a:t>Essential Question, Unit 3 Inquiry Journal.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a:t>
                      </a:r>
                      <a:r>
                        <a:rPr lang="en" sz="1200">
                          <a:latin typeface="Inter"/>
                          <a:ea typeface="Inter"/>
                          <a:cs typeface="Inter"/>
                          <a:sym typeface="Inter"/>
                        </a:rPr>
                        <a:t>students’</a:t>
                      </a:r>
                      <a:r>
                        <a:rPr lang="en" sz="1200">
                          <a:latin typeface="Inter"/>
                          <a:ea typeface="Inter"/>
                          <a:cs typeface="Inter"/>
                          <a:sym typeface="Inter"/>
                        </a:rPr>
                        <a:t> access to their Inquiry Journal and provide instructions.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a:t>
                      </a:r>
                      <a:r>
                        <a:rPr lang="en" sz="1200">
                          <a:solidFill>
                            <a:schemeClr val="dk1"/>
                          </a:solidFill>
                          <a:latin typeface="Inter"/>
                          <a:ea typeface="Inter"/>
                          <a:cs typeface="Inter"/>
                          <a:sym typeface="Inter"/>
                        </a:rPr>
                        <a:t>Essential Question, Unit 3 Inquiry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66" name="Google Shape;66;p14"/>
          <p:cNvPicPr preferRelativeResize="0"/>
          <p:nvPr/>
        </p:nvPicPr>
        <p:blipFill>
          <a:blip r:embed="rId5">
            <a:alphaModFix/>
          </a:blip>
          <a:stretch>
            <a:fillRect/>
          </a:stretch>
        </p:blipFill>
        <p:spPr>
          <a:xfrm>
            <a:off x="175581" y="7236221"/>
            <a:ext cx="431174" cy="431174"/>
          </a:xfrm>
          <a:prstGeom prst="rect">
            <a:avLst/>
          </a:prstGeom>
          <a:noFill/>
          <a:ln>
            <a:noFill/>
          </a:ln>
        </p:spPr>
      </p:pic>
      <p:sp>
        <p:nvSpPr>
          <p:cNvPr id="67" name="Google Shape;67;p14"/>
          <p:cNvSpPr txBox="1"/>
          <p:nvPr/>
        </p:nvSpPr>
        <p:spPr>
          <a:xfrm>
            <a:off x="7938703" y="7298061"/>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977975" y="7359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